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diagrams/data17.xml" ContentType="application/vnd.openxmlformats-officedocument.drawingml.diagramData+xml"/>
  <Override PartName="/ppt/diagrams/colors22.xml" ContentType="application/vnd.openxmlformats-officedocument.drawingml.diagramColors+xml"/>
  <Override PartName="/ppt/slides/slide4.xml" ContentType="application/vnd.openxmlformats-officedocument.presentationml.slide+xml"/>
  <Override PartName="/ppt/slides/slide18.xml" ContentType="application/vnd.openxmlformats-officedocument.presentationml.slide+xml"/>
  <Override PartName="/ppt/drawings/drawing2.xml" ContentType="application/vnd.openxmlformats-officedocument.drawingml.chartshapes+xml"/>
  <Override PartName="/ppt/diagrams/quickStyle2.xml" ContentType="application/vnd.openxmlformats-officedocument.drawingml.diagramStyle+xml"/>
  <Override PartName="/ppt/diagrams/colors11.xml" ContentType="application/vnd.openxmlformats-officedocument.drawingml.diagramColor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charts/chart17.xml" ContentType="application/vnd.openxmlformats-officedocument.drawingml.chart+xml"/>
  <Override PartName="/ppt/diagrams/layout9.xml" ContentType="application/vnd.openxmlformats-officedocument.drawingml.diagramLayout+xml"/>
  <Override PartName="/ppt/diagrams/data13.xml" ContentType="application/vnd.openxmlformats-officedocument.drawingml.diagramData+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diagrams/quickStyle17.xml" ContentType="application/vnd.openxmlformats-officedocument.drawingml.diagramStyle+xml"/>
  <Override PartName="/ppt/diagrams/data20.xml" ContentType="application/vnd.openxmlformats-officedocument.drawingml.diagramData+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diagrams/layout5.xml" ContentType="application/vnd.openxmlformats-officedocument.drawingml.diagramLayout+xml"/>
  <Override PartName="/ppt/diagrams/data6.xml" ContentType="application/vnd.openxmlformats-officedocument.drawingml.diagramData+xml"/>
  <Override PartName="/ppt/diagrams/layout17.xml" ContentType="application/vnd.openxmlformats-officedocument.drawingml.diagramLayout+xml"/>
  <Override PartName="/docProps/custom.xml" ContentType="application/vnd.openxmlformats-officedocument.custom-properties+xml"/>
  <Override PartName="/ppt/charts/chart7.xml" ContentType="application/vnd.openxmlformats-officedocument.drawingml.chart+xml"/>
  <Override PartName="/ppt/charts/chart20.xml" ContentType="application/vnd.openxmlformats-officedocument.drawingml.chart+xml"/>
  <Override PartName="/ppt/diagrams/colors8.xml" ContentType="application/vnd.openxmlformats-officedocument.drawingml.diagramColors+xml"/>
  <Override PartName="/ppt/diagrams/quickStyle13.xml" ContentType="application/vnd.openxmlformats-officedocument.drawingml.diagramStyle+xml"/>
  <Default Extension="xlsx" ContentType="application/vnd.openxmlformats-officedocument.spreadsheetml.sheet"/>
  <Override PartName="/ppt/charts/chart3.xml" ContentType="application/vnd.openxmlformats-officedocument.drawingml.chart+xml"/>
  <Override PartName="/ppt/drawings/drawing7.xml" ContentType="application/vnd.openxmlformats-officedocument.drawingml.chartshapes+xml"/>
  <Override PartName="/ppt/diagrams/layout1.xml" ContentType="application/vnd.openxmlformats-officedocument.drawingml.diagramLayout+xml"/>
  <Override PartName="/ppt/diagrams/data2.xml" ContentType="application/vnd.openxmlformats-officedocument.drawingml.diagramData+xml"/>
  <Override PartName="/ppt/diagrams/layout13.xml" ContentType="application/vnd.openxmlformats-officedocument.drawingml.diagramLayout+xml"/>
  <Override PartName="/ppt/diagrams/quickStyle20.xml" ContentType="application/vnd.openxmlformats-officedocument.drawingml.diagramStyle+xml"/>
  <Override PartName="/ppt/slides/slide9.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diagrams/quickStyle7.xml" ContentType="application/vnd.openxmlformats-officedocument.drawingml.diagramStyle+xml"/>
  <Override PartName="/ppt/diagrams/colors16.xml" ContentType="application/vnd.openxmlformats-officedocument.drawingml.diagramColors+xml"/>
  <Override PartName="/ppt/diagrams/data18.xml" ContentType="application/vnd.openxmlformats-officedocument.drawingml.diagramData+xml"/>
  <Override PartName="/ppt/slides/slide5.xml" ContentType="application/vnd.openxmlformats-officedocument.presentationml.slide+xml"/>
  <Override PartName="/ppt/slides/slide19.xml" ContentType="application/vnd.openxmlformats-officedocument.presentationml.slide+xml"/>
  <Default Extension="png" ContentType="image/png"/>
  <Override PartName="/ppt/drawings/drawing3.xml" ContentType="application/vnd.openxmlformats-officedocument.drawingml.chartshapes+xml"/>
  <Override PartName="/ppt/diagrams/colors12.xml" ContentType="application/vnd.openxmlformats-officedocument.drawingml.diagramColors+xml"/>
  <Override PartName="/ppt/notesSlides/notesSlide3.xml" ContentType="application/vnd.openxmlformats-officedocument.presentationml.notesSlide+xml"/>
  <Override PartName="/ppt/diagrams/layout20.xml" ContentType="application/vnd.openxmlformats-officedocument.drawingml.diagramLayout+xml"/>
  <Override PartName="/ppt/diagrams/colors23.xml" ContentType="application/vnd.openxmlformats-officedocument.drawingml.diagramColors+xml"/>
  <Override PartName="/ppt/slides/slide26.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charts/chart18.xml" ContentType="application/vnd.openxmlformats-officedocument.drawingml.chart+xml"/>
  <Override PartName="/ppt/diagrams/quickStyle3.xml" ContentType="application/vnd.openxmlformats-officedocument.drawingml.diagramStyle+xml"/>
  <Override PartName="/ppt/diagrams/data14.xml" ContentType="application/vnd.openxmlformats-officedocument.drawingml.diagramData+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diagrams/data21.xml" ContentType="application/vnd.openxmlformats-officedocument.drawingml.diagramData+xml"/>
  <Override PartName="/ppt/presentation.xml" ContentType="application/vnd.openxmlformats-officedocument.presentationml.presentation.main+xml"/>
  <Override PartName="/ppt/slides/slide22.xml" ContentType="application/vnd.openxmlformats-officedocument.presentationml.slide+xml"/>
  <Override PartName="/ppt/charts/chart14.xml" ContentType="application/vnd.openxmlformats-officedocument.drawingml.chart+xml"/>
  <Override PartName="/ppt/diagrams/layout6.xml" ContentType="application/vnd.openxmlformats-officedocument.drawingml.diagramLayout+xml"/>
  <Override PartName="/ppt/diagrams/data10.xml" ContentType="application/vnd.openxmlformats-officedocument.drawingml.diagramData+xml"/>
  <Override PartName="/ppt/diagrams/quickStyle18.xml" ContentType="application/vnd.openxmlformats-officedocument.drawingml.diagramStyle+xml"/>
  <Override PartName="/docProps/app.xml" ContentType="application/vnd.openxmlformats-officedocument.extended-properties+xml"/>
  <Override PartName="/ppt/slides/slide11.xml" ContentType="application/vnd.openxmlformats-officedocument.presentationml.slide+xml"/>
  <Override PartName="/ppt/charts/chart8.xml" ContentType="application/vnd.openxmlformats-officedocument.drawingml.chart+xml"/>
  <Override PartName="/ppt/charts/chart21.xml" ContentType="application/vnd.openxmlformats-officedocument.drawingml.chart+xml"/>
  <Override PartName="/ppt/diagrams/data7.xml" ContentType="application/vnd.openxmlformats-officedocument.drawingml.diagramData+xml"/>
  <Override PartName="/ppt/diagrams/colors9.xml" ContentType="application/vnd.openxmlformats-officedocument.drawingml.diagramColors+xml"/>
  <Override PartName="/ppt/diagrams/quickStyle14.xml" ContentType="application/vnd.openxmlformats-officedocument.drawingml.diagramStyle+xml"/>
  <Override PartName="/ppt/diagrams/layout18.xml" ContentType="application/vnd.openxmlformats-officedocument.drawingml.diagramLayout+xml"/>
  <Override PartName="/ppt/charts/chart10.xml" ContentType="application/vnd.openxmlformats-officedocument.drawingml.chart+xml"/>
  <Override PartName="/ppt/diagrams/layout2.xml" ContentType="application/vnd.openxmlformats-officedocument.drawingml.diagramLayout+xml"/>
  <Override PartName="/ppt/charts/chart4.xml" ContentType="application/vnd.openxmlformats-officedocument.drawingml.chart+xml"/>
  <Override PartName="/ppt/drawings/drawing8.xml" ContentType="application/vnd.openxmlformats-officedocument.drawingml.chartshape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quickStyle10.xml" ContentType="application/vnd.openxmlformats-officedocument.drawingml.diagramStyle+xml"/>
  <Override PartName="/ppt/diagrams/layout14.xml" ContentType="application/vnd.openxmlformats-officedocument.drawingml.diagramLayout+xml"/>
  <Override PartName="/ppt/diagrams/colors17.xml" ContentType="application/vnd.openxmlformats-officedocument.drawingml.diagramColors+xml"/>
  <Override PartName="/ppt/diagrams/quickStyle21.xml" ContentType="application/vnd.openxmlformats-officedocument.drawingml.diagramStyle+xml"/>
  <Override PartName="/ppt/slides/slide8.xml" ContentType="application/vnd.openxmlformats-officedocument.presentationml.slide+xml"/>
  <Override PartName="/ppt/handoutMasters/handoutMaster1.xml" ContentType="application/vnd.openxmlformats-officedocument.presentationml.handoutMaster+xml"/>
  <Override PartName="/ppt/charts/chart2.xml" ContentType="application/vnd.openxmlformats-officedocument.drawingml.chart+xml"/>
  <Override PartName="/ppt/drawings/drawing6.xml" ContentType="application/vnd.openxmlformats-officedocument.drawingml.chartshapes+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diagrams/layout12.xml" ContentType="application/vnd.openxmlformats-officedocument.drawingml.diagramLayout+xml"/>
  <Override PartName="/ppt/diagrams/colors15.xml" ContentType="application/vnd.openxmlformats-officedocument.drawingml.diagramColors+xml"/>
  <Override PartName="/ppt/diagrams/data19.xml" ContentType="application/vnd.openxmlformats-officedocument.drawingml.diagramData+xml"/>
  <Override PartName="/ppt/diagrams/layout21.xml" ContentType="application/vnd.openxmlformats-officedocument.drawingml.diagramLayout+xml"/>
  <Override PartName="/docProps/core.xml" ContentType="application/vnd.openxmlformats-package.core-properties+xml"/>
  <Override PartName="/ppt/slides/slide6.xml" ContentType="application/vnd.openxmlformats-officedocument.presentationml.slide+xml"/>
  <Override PartName="/ppt/drawings/drawing4.xml" ContentType="application/vnd.openxmlformats-officedocument.drawingml.chartshapes+xml"/>
  <Override PartName="/ppt/diagrams/colors1.xml" ContentType="application/vnd.openxmlformats-officedocument.drawingml.diagramColors+xml"/>
  <Override PartName="/ppt/diagrams/quickStyle4.xml" ContentType="application/vnd.openxmlformats-officedocument.drawingml.diagramStyle+xml"/>
  <Override PartName="/ppt/diagrams/layout10.xml" ContentType="application/vnd.openxmlformats-officedocument.drawingml.diagramLayout+xml"/>
  <Override PartName="/ppt/diagrams/colors13.xml" ContentType="application/vnd.openxmlformats-officedocument.drawingml.diagramColor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theme/theme3.xml" ContentType="application/vnd.openxmlformats-officedocument.theme+xml"/>
  <Override PartName="/ppt/charts/chart19.xml" ContentType="application/vnd.openxmlformats-officedocument.drawingml.chart+xml"/>
  <Override PartName="/ppt/diagrams/data15.xml" ContentType="application/vnd.openxmlformats-officedocument.drawingml.diagramData+xml"/>
  <Override PartName="/ppt/diagrams/colors20.xml" ContentType="application/vnd.openxmlformats-officedocument.drawingml.diagramColors+xml"/>
  <Override PartName="/ppt/slides/slide2.xml" ContentType="application/vnd.openxmlformats-officedocument.presentationml.slide+xml"/>
  <Override PartName="/ppt/slides/slide16.xml" ContentType="application/vnd.openxmlformats-officedocument.presentationml.slide+xml"/>
  <Override PartName="/ppt/diagrams/data11.xml" ContentType="application/vnd.openxmlformats-officedocument.drawingml.diagramData+xml"/>
  <Override PartName="/ppt/diagrams/quickStyle19.xml" ContentType="application/vnd.openxmlformats-officedocument.drawingml.diagramStyle+xml"/>
  <Override PartName="/ppt/diagrams/data22.xml" ContentType="application/vnd.openxmlformats-officedocument.drawingml.diagramData+xml"/>
  <Default Extension="rels" ContentType="application/vnd.openxmlformats-package.relationships+xml"/>
  <Override PartName="/ppt/slides/slide23.xml" ContentType="application/vnd.openxmlformats-officedocument.presentationml.slide+xml"/>
  <Override PartName="/ppt/charts/chart15.xml" ContentType="application/vnd.openxmlformats-officedocument.drawingml.chart+xml"/>
  <Override PartName="/ppt/diagrams/layout7.xml" ContentType="application/vnd.openxmlformats-officedocument.drawingml.diagramLayout+xml"/>
  <Override PartName="/ppt/diagrams/data8.xml" ContentType="application/vnd.openxmlformats-officedocument.drawingml.diagramData+xml"/>
  <Override PartName="/ppt/slides/slide12.xml" ContentType="application/vnd.openxmlformats-officedocument.presentationml.slide+xml"/>
  <Override PartName="/ppt/slides/slide30.xml" ContentType="application/vnd.openxmlformats-officedocument.presentationml.slide+xml"/>
  <Override PartName="/ppt/charts/chart9.xml" ContentType="application/vnd.openxmlformats-officedocument.drawingml.chart+xml"/>
  <Override PartName="/ppt/charts/chart11.xml" ContentType="application/vnd.openxmlformats-officedocument.drawingml.chart+xml"/>
  <Override PartName="/ppt/charts/chart22.xml" ContentType="application/vnd.openxmlformats-officedocument.drawingml.chart+xml"/>
  <Override PartName="/ppt/diagrams/quickStyle15.xml" ContentType="application/vnd.openxmlformats-officedocument.drawingml.diagramStyle+xml"/>
  <Override PartName="/ppt/diagrams/layout19.xml" ContentType="application/vnd.openxmlformats-officedocument.drawingml.diagramLayout+xml"/>
  <Override PartName="/ppt/drawings/drawing9.xml" ContentType="application/vnd.openxmlformats-officedocument.drawingml.chartshapes+xml"/>
  <Override PartName="/ppt/diagrams/layout3.xml" ContentType="application/vnd.openxmlformats-officedocument.drawingml.diagramLayout+xml"/>
  <Override PartName="/ppt/diagrams/data4.xml" ContentType="application/vnd.openxmlformats-officedocument.drawingml.diagramData+xml"/>
  <Override PartName="/ppt/diagrams/layout15.xml" ContentType="application/vnd.openxmlformats-officedocument.drawingml.diagramLayout+xml"/>
  <Override PartName="/ppt/diagrams/quickStyle22.xml" ContentType="application/vnd.openxmlformats-officedocument.drawingml.diagramStyle+xml"/>
  <Override PartName="/ppt/charts/chart5.xml" ContentType="application/vnd.openxmlformats-officedocument.drawingml.chart+xml"/>
  <Override PartName="/ppt/diagrams/colors6.xml" ContentType="application/vnd.openxmlformats-officedocument.drawingml.diagramColors+xml"/>
  <Override PartName="/ppt/diagrams/quickStyle9.xml" ContentType="application/vnd.openxmlformats-officedocument.drawingml.diagramStyle+xml"/>
  <Override PartName="/ppt/diagrams/quickStyle11.xml" ContentType="application/vnd.openxmlformats-officedocument.drawingml.diagramStyle+xml"/>
  <Override PartName="/ppt/diagrams/colors18.xml" ContentType="application/vnd.openxmlformats-officedocument.drawingml.diagramColors+xml"/>
  <Override PartName="/ppt/slides/slide7.xml" ContentType="application/vnd.openxmlformats-officedocument.presentationml.slide+xml"/>
  <Override PartName="/ppt/charts/chart1.xml" ContentType="application/vnd.openxmlformats-officedocument.drawingml.chart+xml"/>
  <Override PartName="/ppt/drawings/drawing5.xml" ContentType="application/vnd.openxmlformats-officedocument.drawingml.chartshapes+xml"/>
  <Override PartName="/ppt/diagrams/layout11.xml" ContentType="application/vnd.openxmlformats-officedocument.drawingml.diagramLayout+xml"/>
  <Override PartName="/ppt/diagrams/colors14.xml" ContentType="application/vnd.openxmlformats-officedocument.drawingml.diagramColors+xml"/>
  <Override PartName="/ppt/diagrams/layout22.xml" ContentType="application/vnd.openxmlformats-officedocument.drawingml.diagramLayout+xml"/>
  <Override PartName="/ppt/slides/slide28.xml" ContentType="application/vnd.openxmlformats-officedocument.presentationml.slide+xml"/>
  <Override PartName="/ppt/notesSlides/notesSlide1.xml" ContentType="application/vnd.openxmlformats-officedocument.presentationml.notesSlide+xml"/>
  <Override PartName="/ppt/diagrams/colors2.xml" ContentType="application/vnd.openxmlformats-officedocument.drawingml.diagramColors+xml"/>
  <Override PartName="/ppt/diagrams/quickStyle5.xml" ContentType="application/vnd.openxmlformats-officedocument.drawingml.diagramStyle+xml"/>
  <Override PartName="/ppt/diagrams/data16.xml" ContentType="application/vnd.openxmlformats-officedocument.drawingml.diagramData+xml"/>
  <Override PartName="/ppt/slides/slide3.xml" ContentType="application/vnd.openxmlformats-officedocument.presentationml.slide+xml"/>
  <Override PartName="/ppt/slides/slide17.xml" ContentType="application/vnd.openxmlformats-officedocument.presentationml.slide+xml"/>
  <Override PartName="/ppt/slideLayouts/slideLayout5.xml" ContentType="application/vnd.openxmlformats-officedocument.presentationml.slideLayout+xml"/>
  <Override PartName="/ppt/drawings/drawing1.xml" ContentType="application/vnd.openxmlformats-officedocument.drawingml.chartshapes+xml"/>
  <Override PartName="/ppt/diagrams/colors10.xml" ContentType="application/vnd.openxmlformats-officedocument.drawingml.diagramColors+xml"/>
  <Override PartName="/ppt/diagrams/colors21.xml" ContentType="application/vnd.openxmlformats-officedocument.drawingml.diagramColors+xml"/>
  <Override PartName="/ppt/diagrams/data23.xml" ContentType="application/vnd.openxmlformats-officedocument.drawingml.diagramData+xml"/>
  <Override PartName="/ppt/slides/slide24.xml" ContentType="application/vnd.openxmlformats-officedocument.presentationml.slide+xml"/>
  <Default Extension="jpeg" ContentType="image/jpeg"/>
  <Override PartName="/ppt/charts/chart16.xml" ContentType="application/vnd.openxmlformats-officedocument.drawingml.chart+xml"/>
  <Override PartName="/ppt/diagrams/quickStyle1.xml" ContentType="application/vnd.openxmlformats-officedocument.drawingml.diagramStyle+xml"/>
  <Override PartName="/ppt/diagrams/layout8.xml" ContentType="application/vnd.openxmlformats-officedocument.drawingml.diagramLayout+xml"/>
  <Override PartName="/ppt/diagrams/data12.xml" ContentType="application/vnd.openxmlformats-officedocument.drawingml.diagramData+xml"/>
  <Override PartName="/ppt/slides/slide13.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diagrams/data9.xml" ContentType="application/vnd.openxmlformats-officedocument.drawingml.diagramData+xml"/>
  <Override PartName="/ppt/diagrams/quickStyle16.xml" ContentType="application/vnd.openxmlformats-officedocument.drawingml.diagramStyle+xml"/>
  <Override PartName="/ppt/slides/slide20.xml" ContentType="application/vnd.openxmlformats-officedocument.presentationml.slide+xml"/>
  <Override PartName="/ppt/charts/chart12.xml" ContentType="application/vnd.openxmlformats-officedocument.drawingml.chart+xml"/>
  <Override PartName="/ppt/diagrams/layout4.xml" ContentType="application/vnd.openxmlformats-officedocument.drawingml.diagramLayout+xml"/>
  <Override PartName="/ppt/charts/chart6.xml" ContentType="application/vnd.openxmlformats-officedocument.drawingml.chart+xml"/>
  <Override PartName="/ppt/diagrams/data5.xml" ContentType="application/vnd.openxmlformats-officedocument.drawingml.diagramData+xml"/>
  <Override PartName="/ppt/diagrams/colors7.xml" ContentType="application/vnd.openxmlformats-officedocument.drawingml.diagramColors+xml"/>
  <Override PartName="/ppt/diagrams/quickStyle12.xml" ContentType="application/vnd.openxmlformats-officedocument.drawingml.diagramStyle+xml"/>
  <Override PartName="/ppt/diagrams/layout16.xml" ContentType="application/vnd.openxmlformats-officedocument.drawingml.diagramLayout+xml"/>
  <Override PartName="/ppt/diagrams/colors19.xml" ContentType="application/vnd.openxmlformats-officedocument.drawingml.diagramColors+xml"/>
  <Override PartName="/ppt/diagrams/quickStyle23.xml" ContentType="application/vnd.openxmlformats-officedocument.drawingml.diagramStyle+xml"/>
  <Override PartName="/ppt/diagrams/layout23.xml" ContentType="application/vnd.openxmlformats-officedocument.drawingml.diagramLayout+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4"/>
  </p:notesMasterIdLst>
  <p:handoutMasterIdLst>
    <p:handoutMasterId r:id="rId35"/>
  </p:handoutMasterIdLst>
  <p:sldIdLst>
    <p:sldId id="340" r:id="rId2"/>
    <p:sldId id="258" r:id="rId3"/>
    <p:sldId id="259" r:id="rId4"/>
    <p:sldId id="322" r:id="rId5"/>
    <p:sldId id="261" r:id="rId6"/>
    <p:sldId id="330" r:id="rId7"/>
    <p:sldId id="262" r:id="rId8"/>
    <p:sldId id="331" r:id="rId9"/>
    <p:sldId id="265" r:id="rId10"/>
    <p:sldId id="266" r:id="rId11"/>
    <p:sldId id="267" r:id="rId12"/>
    <p:sldId id="268" r:id="rId13"/>
    <p:sldId id="295" r:id="rId14"/>
    <p:sldId id="296" r:id="rId15"/>
    <p:sldId id="309" r:id="rId16"/>
    <p:sldId id="310" r:id="rId17"/>
    <p:sldId id="311" r:id="rId18"/>
    <p:sldId id="292" r:id="rId19"/>
    <p:sldId id="332" r:id="rId20"/>
    <p:sldId id="333" r:id="rId21"/>
    <p:sldId id="334" r:id="rId22"/>
    <p:sldId id="335" r:id="rId23"/>
    <p:sldId id="342" r:id="rId24"/>
    <p:sldId id="343" r:id="rId25"/>
    <p:sldId id="346" r:id="rId26"/>
    <p:sldId id="344" r:id="rId27"/>
    <p:sldId id="336" r:id="rId28"/>
    <p:sldId id="337" r:id="rId29"/>
    <p:sldId id="338" r:id="rId30"/>
    <p:sldId id="345" r:id="rId31"/>
    <p:sldId id="341" r:id="rId32"/>
    <p:sldId id="314" r:id="rId33"/>
  </p:sldIdLst>
  <p:sldSz cx="7734300" cy="10909300"/>
  <p:notesSz cx="7734300" cy="109093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45B3B9"/>
    <a:srgbClr val="B9E3E5"/>
    <a:srgbClr val="B5CD85"/>
    <a:srgbClr val="8B86EE"/>
    <a:srgbClr val="3C9DA2"/>
    <a:srgbClr val="FFD13F"/>
    <a:srgbClr val="8DC590"/>
    <a:srgbClr val="FA6D2E"/>
    <a:srgbClr val="B29288"/>
    <a:srgbClr val="9B7265"/>
  </p:clrMru>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5758FB7-9AC5-4552-8A53-C91805E547FA}" styleName="Стиль из темы 1 - акцент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2838BEF-8BB2-4498-84A7-C5851F593DF1}" styleName="Средний стиль 4 - акцент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30906" autoAdjust="0"/>
    <p:restoredTop sz="98930" autoAdjust="0"/>
  </p:normalViewPr>
  <p:slideViewPr>
    <p:cSldViewPr>
      <p:cViewPr>
        <p:scale>
          <a:sx n="100" d="100"/>
          <a:sy n="100" d="100"/>
        </p:scale>
        <p:origin x="-2496" y="-72"/>
      </p:cViewPr>
      <p:guideLst>
        <p:guide orient="horz" pos="2880"/>
        <p:guide pos="216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_____Microsoft_Office_Excel1.xlsx"/></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2.xml"/><Relationship Id="rId1" Type="http://schemas.openxmlformats.org/officeDocument/2006/relationships/package" Target="../embeddings/_____Microsoft_Office_Excel2.xlsx"/></Relationships>
</file>

<file path=ppt/charts/_rels/chart3.xml.rels><?xml version="1.0" encoding="UTF-8" standalone="yes"?>
<Relationships xmlns="http://schemas.openxmlformats.org/package/2006/relationships"><Relationship Id="rId1" Type="http://schemas.openxmlformats.org/officeDocument/2006/relationships/package" Target="../embeddings/_____Microsoft_Office_Excel3.xlsx"/></Relationships>
</file>

<file path=ppt/charts/_rels/chart4.xml.rels><?xml version="1.0" encoding="UTF-8" standalone="yes"?>
<Relationships xmlns="http://schemas.openxmlformats.org/package/2006/relationships"><Relationship Id="rId1" Type="http://schemas.openxmlformats.org/officeDocument/2006/relationships/package" Target="../embeddings/_____Microsoft_Office_Excel4.xlsx"/></Relationships>
</file>

<file path=ppt/charts/_rels/chart5.xml.rels><?xml version="1.0" encoding="UTF-8" standalone="yes"?>
<Relationships xmlns="http://schemas.openxmlformats.org/package/2006/relationships"><Relationship Id="rId1" Type="http://schemas.openxmlformats.org/officeDocument/2006/relationships/package" Target="../embeddings/_____Microsoft_Office_Excel5.xlsx"/></Relationships>
</file>

<file path=ppt/charts/_rels/chart6.xml.rels><?xml version="1.0" encoding="UTF-8" standalone="yes"?>
<Relationships xmlns="http://schemas.openxmlformats.org/package/2006/relationships"><Relationship Id="rId1" Type="http://schemas.openxmlformats.org/officeDocument/2006/relationships/package" Target="../embeddings/_____Microsoft_Office_Excel6.xlsx"/></Relationships>
</file>

<file path=ppt/charts/_rels/chart7.xml.rels><?xml version="1.0" encoding="UTF-8" standalone="yes"?>
<Relationships xmlns="http://schemas.openxmlformats.org/package/2006/relationships"><Relationship Id="rId1" Type="http://schemas.openxmlformats.org/officeDocument/2006/relationships/package" Target="../embeddings/_____Microsoft_Office_Excel7.xlsx"/></Relationships>
</file>

<file path=ppt/charts/_rels/chart8.xml.rels><?xml version="1.0" encoding="UTF-8" standalone="yes"?>
<Relationships xmlns="http://schemas.openxmlformats.org/package/2006/relationships"><Relationship Id="rId1" Type="http://schemas.openxmlformats.org/officeDocument/2006/relationships/package" Target="../embeddings/_____Microsoft_Office_Excel8.xlsx"/></Relationships>
</file>

<file path=ppt/charts/_rels/chart9.xml.rels><?xml version="1.0" encoding="UTF-8" standalone="yes"?>
<Relationships xmlns="http://schemas.openxmlformats.org/package/2006/relationships"><Relationship Id="rId1" Type="http://schemas.openxmlformats.org/officeDocument/2006/relationships/package" Target="../embeddings/_____Microsoft_Office_Excel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_____Microsoft_Office_Excel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_____Microsoft_Office_Excel11.xlsx"/></Relationships>
</file>

<file path=ppt/charts/_rels/chart12.xml.rels><?xml version="1.0" encoding="UTF-8" standalone="yes"?>
<Relationships xmlns="http://schemas.openxmlformats.org/package/2006/relationships"><Relationship Id="rId2" Type="http://schemas.openxmlformats.org/officeDocument/2006/relationships/chartUserShapes" Target="../drawings/drawing3.xml"/><Relationship Id="rId1" Type="http://schemas.openxmlformats.org/officeDocument/2006/relationships/oleObject" Target="NULL" TargetMode="External"/></Relationships>
</file>

<file path=ppt/charts/_rels/chart13.xml.rels><?xml version="1.0" encoding="UTF-8" standalone="yes"?>
<Relationships xmlns="http://schemas.openxmlformats.org/package/2006/relationships"><Relationship Id="rId1" Type="http://schemas.openxmlformats.org/officeDocument/2006/relationships/package" Target="../embeddings/_____Microsoft_Office_Excel12.xlsx"/></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4.xml"/><Relationship Id="rId1" Type="http://schemas.openxmlformats.org/officeDocument/2006/relationships/package" Target="../embeddings/_____Microsoft_Office_Excel13.xlsx"/></Relationships>
</file>

<file path=ppt/charts/_rels/chart15.xml.rels><?xml version="1.0" encoding="UTF-8" standalone="yes"?>
<Relationships xmlns="http://schemas.openxmlformats.org/package/2006/relationships"><Relationship Id="rId1" Type="http://schemas.openxmlformats.org/officeDocument/2006/relationships/package" Target="../embeddings/_____Microsoft_Office_Excel14.xlsx"/></Relationships>
</file>

<file path=ppt/charts/_rels/chart16.xml.rels><?xml version="1.0" encoding="UTF-8" standalone="yes"?>
<Relationships xmlns="http://schemas.openxmlformats.org/package/2006/relationships"><Relationship Id="rId2" Type="http://schemas.openxmlformats.org/officeDocument/2006/relationships/chartUserShapes" Target="../drawings/drawing5.xml"/><Relationship Id="rId1" Type="http://schemas.openxmlformats.org/officeDocument/2006/relationships/package" Target="../embeddings/_____Microsoft_Office_Excel15.xlsx"/></Relationships>
</file>

<file path=ppt/charts/_rels/chart17.xml.rels><?xml version="1.0" encoding="UTF-8" standalone="yes"?>
<Relationships xmlns="http://schemas.openxmlformats.org/package/2006/relationships"><Relationship Id="rId1" Type="http://schemas.openxmlformats.org/officeDocument/2006/relationships/package" Target="../embeddings/_____Microsoft_Office_Excel16.xlsx"/></Relationships>
</file>

<file path=ppt/charts/_rels/chart18.xml.rels><?xml version="1.0" encoding="UTF-8" standalone="yes"?>
<Relationships xmlns="http://schemas.openxmlformats.org/package/2006/relationships"><Relationship Id="rId2" Type="http://schemas.openxmlformats.org/officeDocument/2006/relationships/chartUserShapes" Target="../drawings/drawing6.xml"/><Relationship Id="rId1" Type="http://schemas.openxmlformats.org/officeDocument/2006/relationships/package" Target="../embeddings/_____Microsoft_Office_Excel17.xlsx"/></Relationships>
</file>

<file path=ppt/charts/_rels/chart19.xml.rels><?xml version="1.0" encoding="UTF-8" standalone="yes"?>
<Relationships xmlns="http://schemas.openxmlformats.org/package/2006/relationships"><Relationship Id="rId2" Type="http://schemas.openxmlformats.org/officeDocument/2006/relationships/chartUserShapes" Target="../drawings/drawing7.xml"/><Relationship Id="rId1" Type="http://schemas.openxmlformats.org/officeDocument/2006/relationships/package" Target="../embeddings/_____Microsoft_Office_Excel18.xlsx"/></Relationships>
</file>

<file path=ppt/charts/_rels/chart20.xml.rels><?xml version="1.0" encoding="UTF-8" standalone="yes"?>
<Relationships xmlns="http://schemas.openxmlformats.org/package/2006/relationships"><Relationship Id="rId2" Type="http://schemas.openxmlformats.org/officeDocument/2006/relationships/chartUserShapes" Target="../drawings/drawing8.xml"/><Relationship Id="rId1" Type="http://schemas.openxmlformats.org/officeDocument/2006/relationships/package" Target="../embeddings/_____Microsoft_Office_Excel19.xlsx"/></Relationships>
</file>

<file path=ppt/charts/_rels/chart21.xml.rels><?xml version="1.0" encoding="UTF-8" standalone="yes"?>
<Relationships xmlns="http://schemas.openxmlformats.org/package/2006/relationships"><Relationship Id="rId1" Type="http://schemas.openxmlformats.org/officeDocument/2006/relationships/package" Target="../embeddings/_____Microsoft_Office_Excel20.xlsx"/></Relationships>
</file>

<file path=ppt/charts/_rels/chart22.xml.rels><?xml version="1.0" encoding="UTF-8" standalone="yes"?>
<Relationships xmlns="http://schemas.openxmlformats.org/package/2006/relationships"><Relationship Id="rId2" Type="http://schemas.openxmlformats.org/officeDocument/2006/relationships/chartUserShapes" Target="../drawings/drawing9.xml"/><Relationship Id="rId1" Type="http://schemas.openxmlformats.org/officeDocument/2006/relationships/package" Target="../embeddings/_____Microsoft_Office_Excel21.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6083333333333691"/>
          <c:y val="0.12361072773872619"/>
          <c:w val="0.56500026246720003"/>
          <c:h val="0.87638927226128693"/>
        </c:manualLayout>
      </c:layout>
      <c:pieChart>
        <c:varyColors val="1"/>
        <c:ser>
          <c:idx val="0"/>
          <c:order val="0"/>
          <c:tx>
            <c:strRef>
              <c:f>Лист1!$B$1</c:f>
              <c:strCache>
                <c:ptCount val="1"/>
                <c:pt idx="0">
                  <c:v>Продажи</c:v>
                </c:pt>
              </c:strCache>
            </c:strRef>
          </c:tx>
          <c:spPr>
            <a:solidFill>
              <a:schemeClr val="accent6">
                <a:lumMod val="40000"/>
                <a:lumOff val="60000"/>
              </a:schemeClr>
            </a:solidFill>
          </c:spPr>
          <c:dPt>
            <c:idx val="0"/>
            <c:spPr>
              <a:solidFill>
                <a:srgbClr val="00B0F0"/>
              </a:solidFill>
            </c:spPr>
          </c:dPt>
          <c:dPt>
            <c:idx val="1"/>
            <c:spPr>
              <a:solidFill>
                <a:srgbClr val="8DC590"/>
              </a:solidFill>
            </c:spPr>
          </c:dPt>
          <c:dPt>
            <c:idx val="2"/>
            <c:spPr>
              <a:solidFill>
                <a:srgbClr val="FFC000"/>
              </a:solidFill>
            </c:spPr>
          </c:dPt>
          <c:dPt>
            <c:idx val="3"/>
            <c:spPr>
              <a:solidFill>
                <a:srgbClr val="00B050"/>
              </a:solidFill>
            </c:spPr>
          </c:dPt>
          <c:dPt>
            <c:idx val="4"/>
            <c:spPr>
              <a:solidFill>
                <a:srgbClr val="FA6D2E"/>
              </a:solidFill>
            </c:spPr>
          </c:dPt>
          <c:dPt>
            <c:idx val="5"/>
            <c:spPr>
              <a:solidFill>
                <a:srgbClr val="8B86EE"/>
              </a:solidFill>
            </c:spPr>
          </c:dPt>
          <c:dPt>
            <c:idx val="6"/>
            <c:spPr>
              <a:solidFill>
                <a:srgbClr val="B29288"/>
              </a:solidFill>
            </c:spPr>
          </c:dPt>
          <c:dPt>
            <c:idx val="7"/>
            <c:spPr>
              <a:solidFill>
                <a:schemeClr val="bg2">
                  <a:lumMod val="90000"/>
                </a:schemeClr>
              </a:solidFill>
            </c:spPr>
          </c:dPt>
          <c:dLbls>
            <c:dLbl>
              <c:idx val="0"/>
              <c:layout>
                <c:manualLayout>
                  <c:x val="-0.14548141630209907"/>
                  <c:y val="-5.2833636180093298E-2"/>
                </c:manualLayout>
              </c:layout>
              <c:showPercent val="1"/>
              <c:separator>. </c:separator>
            </c:dLbl>
            <c:dLbl>
              <c:idx val="1"/>
              <c:layout>
                <c:manualLayout>
                  <c:x val="0.14165141065137193"/>
                  <c:y val="-0.16932465172622671"/>
                </c:manualLayout>
              </c:layout>
              <c:showPercent val="1"/>
              <c:separator>. </c:separator>
            </c:dLbl>
            <c:dLbl>
              <c:idx val="2"/>
              <c:layout>
                <c:manualLayout>
                  <c:x val="4.1030685719243121E-2"/>
                  <c:y val="-9.2703664445790493E-2"/>
                </c:manualLayout>
              </c:layout>
              <c:showPercent val="1"/>
              <c:separator>. </c:separator>
            </c:dLbl>
            <c:dLbl>
              <c:idx val="3"/>
              <c:layout>
                <c:manualLayout>
                  <c:x val="0.13220048581591112"/>
                  <c:y val="-7.126287098728043E-2"/>
                </c:manualLayout>
              </c:layout>
              <c:showPercent val="1"/>
              <c:separator>. </c:separator>
            </c:dLbl>
            <c:dLbl>
              <c:idx val="4"/>
              <c:layout>
                <c:manualLayout>
                  <c:x val="0.11579082505991309"/>
                  <c:y val="-3.9663065372642414E-2"/>
                </c:manualLayout>
              </c:layout>
              <c:showPercent val="1"/>
              <c:separator>. </c:separator>
            </c:dLbl>
            <c:dLbl>
              <c:idx val="5"/>
              <c:layout>
                <c:manualLayout>
                  <c:x val="0.13076937376841949"/>
                  <c:y val="7.1660862103775466E-2"/>
                </c:manualLayout>
              </c:layout>
              <c:showPercent val="1"/>
              <c:separator>. </c:separator>
            </c:dLbl>
            <c:dLbl>
              <c:idx val="6"/>
              <c:layout>
                <c:manualLayout>
                  <c:x val="4.9343832020997513E-2"/>
                  <c:y val="0.12190777024965035"/>
                </c:manualLayout>
              </c:layout>
              <c:showPercent val="1"/>
              <c:separator>. </c:separator>
            </c:dLbl>
            <c:dLbl>
              <c:idx val="7"/>
              <c:tx>
                <c:rich>
                  <a:bodyPr/>
                  <a:lstStyle/>
                  <a:p>
                    <a:r>
                      <a:rPr lang="en-US" dirty="0" smtClean="0"/>
                      <a:t>8</a:t>
                    </a:r>
                    <a:r>
                      <a:rPr lang="ru-RU" dirty="0" smtClean="0"/>
                      <a:t>6</a:t>
                    </a:r>
                    <a:r>
                      <a:rPr lang="en-US" dirty="0" smtClean="0"/>
                      <a:t>,</a:t>
                    </a:r>
                    <a:r>
                      <a:rPr lang="ru-RU" dirty="0" smtClean="0"/>
                      <a:t>50</a:t>
                    </a:r>
                    <a:r>
                      <a:rPr lang="en-US" dirty="0" smtClean="0"/>
                      <a:t>%</a:t>
                    </a:r>
                    <a:endParaRPr lang="en-US" dirty="0"/>
                  </a:p>
                </c:rich>
              </c:tx>
              <c:showPercent val="1"/>
              <c:separator>. </c:separator>
            </c:dLbl>
            <c:numFmt formatCode="0.00%" sourceLinked="0"/>
            <c:txPr>
              <a:bodyPr rot="0" anchor="t" anchorCtr="1"/>
              <a:lstStyle/>
              <a:p>
                <a:pPr>
                  <a:defRPr sz="800" baseline="0"/>
                </a:pPr>
                <a:endParaRPr lang="ru-RU"/>
              </a:p>
            </c:txPr>
            <c:showPercent val="1"/>
            <c:separator>. </c:separator>
            <c:showLeaderLines val="1"/>
          </c:dLbls>
          <c:cat>
            <c:strRef>
              <c:f>Лист1!$A$2:$A$9</c:f>
              <c:strCache>
                <c:ptCount val="8"/>
                <c:pt idx="0">
                  <c:v>Налог на доходы физических лиц</c:v>
                </c:pt>
                <c:pt idx="1">
                  <c:v>Акцизы</c:v>
                </c:pt>
                <c:pt idx="2">
                  <c:v>Налоги на совокупный доход</c:v>
                </c:pt>
                <c:pt idx="3">
                  <c:v>Налоги на имущество физических лиц</c:v>
                </c:pt>
                <c:pt idx="4">
                  <c:v>Госпошлина</c:v>
                </c:pt>
                <c:pt idx="5">
                  <c:v>Земельный налог</c:v>
                </c:pt>
                <c:pt idx="6">
                  <c:v>Неналоговые доходы</c:v>
                </c:pt>
                <c:pt idx="7">
                  <c:v>Безвозмездные поступления</c:v>
                </c:pt>
              </c:strCache>
            </c:strRef>
          </c:cat>
          <c:val>
            <c:numRef>
              <c:f>Лист1!$B$2:$B$9</c:f>
              <c:numCache>
                <c:formatCode>General</c:formatCode>
                <c:ptCount val="8"/>
                <c:pt idx="0">
                  <c:v>272303</c:v>
                </c:pt>
                <c:pt idx="1">
                  <c:v>97788</c:v>
                </c:pt>
                <c:pt idx="2">
                  <c:v>38877</c:v>
                </c:pt>
                <c:pt idx="3">
                  <c:v>3726</c:v>
                </c:pt>
                <c:pt idx="4">
                  <c:v>4155</c:v>
                </c:pt>
                <c:pt idx="5">
                  <c:v>4930</c:v>
                </c:pt>
                <c:pt idx="6">
                  <c:v>39425</c:v>
                </c:pt>
                <c:pt idx="7">
                  <c:v>1428321</c:v>
                </c:pt>
              </c:numCache>
            </c:numRef>
          </c:val>
        </c:ser>
        <c:firstSliceAng val="0"/>
      </c:pieChart>
    </c:plotArea>
    <c:plotVisOnly val="1"/>
  </c:chart>
  <c:txPr>
    <a:bodyPr/>
    <a:lstStyle/>
    <a:p>
      <a:pPr>
        <a:defRPr sz="1800"/>
      </a:pPr>
      <a:endParaRPr lang="ru-RU"/>
    </a:p>
  </c:txPr>
  <c:externalData r:id="rId1"/>
  <c:userShapes r:id="rId2"/>
</c:chartSpace>
</file>

<file path=ppt/charts/chart2.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7.3876811594202896E-2"/>
          <c:y val="0.25959592260269793"/>
          <c:w val="0.56500026246720003"/>
          <c:h val="0.87638927226128716"/>
        </c:manualLayout>
      </c:layout>
      <c:pieChart>
        <c:varyColors val="1"/>
        <c:ser>
          <c:idx val="0"/>
          <c:order val="0"/>
          <c:tx>
            <c:strRef>
              <c:f>Лист1!$B$1</c:f>
              <c:strCache>
                <c:ptCount val="1"/>
                <c:pt idx="0">
                  <c:v>Продажи</c:v>
                </c:pt>
              </c:strCache>
            </c:strRef>
          </c:tx>
          <c:spPr>
            <a:solidFill>
              <a:schemeClr val="accent6">
                <a:lumMod val="40000"/>
                <a:lumOff val="60000"/>
              </a:schemeClr>
            </a:solidFill>
          </c:spPr>
          <c:dPt>
            <c:idx val="0"/>
            <c:spPr>
              <a:solidFill>
                <a:srgbClr val="00B0F0"/>
              </a:solidFill>
            </c:spPr>
          </c:dPt>
          <c:dPt>
            <c:idx val="1"/>
            <c:spPr>
              <a:solidFill>
                <a:srgbClr val="8DC590"/>
              </a:solidFill>
            </c:spPr>
          </c:dPt>
          <c:dPt>
            <c:idx val="2"/>
            <c:spPr>
              <a:solidFill>
                <a:srgbClr val="FFC000"/>
              </a:solidFill>
            </c:spPr>
          </c:dPt>
          <c:dPt>
            <c:idx val="3"/>
            <c:spPr>
              <a:solidFill>
                <a:srgbClr val="00B050"/>
              </a:solidFill>
            </c:spPr>
          </c:dPt>
          <c:dPt>
            <c:idx val="4"/>
            <c:spPr>
              <a:solidFill>
                <a:srgbClr val="FA6D2E"/>
              </a:solidFill>
            </c:spPr>
          </c:dPt>
          <c:dPt>
            <c:idx val="5"/>
            <c:spPr>
              <a:solidFill>
                <a:srgbClr val="8B86EE"/>
              </a:solidFill>
            </c:spPr>
          </c:dPt>
          <c:dPt>
            <c:idx val="6"/>
            <c:spPr>
              <a:solidFill>
                <a:srgbClr val="B29288"/>
              </a:solidFill>
            </c:spPr>
          </c:dPt>
          <c:dPt>
            <c:idx val="7"/>
            <c:spPr>
              <a:solidFill>
                <a:schemeClr val="bg2">
                  <a:lumMod val="90000"/>
                </a:schemeClr>
              </a:solidFill>
            </c:spPr>
          </c:dPt>
          <c:dLbls>
            <c:dLbl>
              <c:idx val="0"/>
              <c:layout>
                <c:manualLayout>
                  <c:x val="-0.16177593289969194"/>
                  <c:y val="-3.412378685222487E-2"/>
                </c:manualLayout>
              </c:layout>
              <c:showPercent val="1"/>
              <c:separator>. </c:separator>
            </c:dLbl>
            <c:dLbl>
              <c:idx val="1"/>
              <c:layout>
                <c:manualLayout>
                  <c:x val="-8.6635105156839705E-3"/>
                  <c:y val="-0.11848246241947025"/>
                </c:manualLayout>
              </c:layout>
              <c:showPercent val="1"/>
              <c:separator>. </c:separator>
            </c:dLbl>
            <c:dLbl>
              <c:idx val="2"/>
              <c:layout>
                <c:manualLayout>
                  <c:x val="1.1139374635947923E-2"/>
                  <c:y val="-3.2318202871699855E-2"/>
                </c:manualLayout>
              </c:layout>
              <c:showPercent val="1"/>
              <c:separator>. </c:separator>
            </c:dLbl>
            <c:dLbl>
              <c:idx val="3"/>
              <c:layout>
                <c:manualLayout>
                  <c:x val="-0.13360712116893256"/>
                  <c:y val="6.5935103700272765E-2"/>
                </c:manualLayout>
              </c:layout>
              <c:showPercent val="1"/>
              <c:separator>. </c:separator>
            </c:dLbl>
            <c:dLbl>
              <c:idx val="4"/>
              <c:layout>
                <c:manualLayout>
                  <c:x val="-0.13280000991460969"/>
                  <c:y val="-6.4307035150018609E-3"/>
                </c:manualLayout>
              </c:layout>
              <c:showPercent val="1"/>
              <c:separator>. </c:separator>
            </c:dLbl>
            <c:dLbl>
              <c:idx val="5"/>
              <c:layout>
                <c:manualLayout>
                  <c:x val="0.12032808398950152"/>
                  <c:y val="-7.6512238295794934E-4"/>
                </c:manualLayout>
              </c:layout>
              <c:showPercent val="1"/>
              <c:separator>. </c:separator>
            </c:dLbl>
            <c:dLbl>
              <c:idx val="6"/>
              <c:layout>
                <c:manualLayout>
                  <c:x val="5.1512029179630436E-2"/>
                  <c:y val="0.12706136404164375"/>
                </c:manualLayout>
              </c:layout>
              <c:showPercent val="1"/>
              <c:separator>. </c:separator>
            </c:dLbl>
            <c:dLbl>
              <c:idx val="7"/>
              <c:tx>
                <c:rich>
                  <a:bodyPr/>
                  <a:lstStyle/>
                  <a:p>
                    <a:r>
                      <a:rPr lang="en-US" smtClean="0"/>
                      <a:t>88,7</a:t>
                    </a:r>
                    <a:r>
                      <a:rPr lang="ru-RU" smtClean="0"/>
                      <a:t>0</a:t>
                    </a:r>
                    <a:r>
                      <a:rPr lang="en-US" smtClean="0"/>
                      <a:t>%</a:t>
                    </a:r>
                    <a:endParaRPr lang="en-US"/>
                  </a:p>
                </c:rich>
              </c:tx>
              <c:showPercent val="1"/>
              <c:separator>. </c:separator>
            </c:dLbl>
            <c:numFmt formatCode="0.00%" sourceLinked="0"/>
            <c:txPr>
              <a:bodyPr rot="0" anchor="t" anchorCtr="1"/>
              <a:lstStyle/>
              <a:p>
                <a:pPr>
                  <a:defRPr sz="800" baseline="0"/>
                </a:pPr>
                <a:endParaRPr lang="ru-RU"/>
              </a:p>
            </c:txPr>
            <c:showPercent val="1"/>
            <c:separator>. </c:separator>
            <c:showLeaderLines val="1"/>
          </c:dLbls>
          <c:cat>
            <c:strRef>
              <c:f>Лист1!$A$2:$A$9</c:f>
              <c:strCache>
                <c:ptCount val="8"/>
                <c:pt idx="0">
                  <c:v>Налог на доходы физических лиц</c:v>
                </c:pt>
                <c:pt idx="1">
                  <c:v>Акцизы</c:v>
                </c:pt>
                <c:pt idx="2">
                  <c:v>Налоги на совокупный доход</c:v>
                </c:pt>
                <c:pt idx="3">
                  <c:v>Налоги на имущество физических лиц</c:v>
                </c:pt>
                <c:pt idx="4">
                  <c:v>Госпошлина</c:v>
                </c:pt>
                <c:pt idx="5">
                  <c:v>Земельный налог</c:v>
                </c:pt>
                <c:pt idx="6">
                  <c:v>Неналоговые доходы</c:v>
                </c:pt>
                <c:pt idx="7">
                  <c:v>Безвозмездные поступления</c:v>
                </c:pt>
              </c:strCache>
            </c:strRef>
          </c:cat>
          <c:val>
            <c:numRef>
              <c:f>Лист1!$B$2:$B$9</c:f>
              <c:numCache>
                <c:formatCode>General</c:formatCode>
                <c:ptCount val="8"/>
                <c:pt idx="0">
                  <c:v>301988</c:v>
                </c:pt>
                <c:pt idx="1">
                  <c:v>100326</c:v>
                </c:pt>
                <c:pt idx="2">
                  <c:v>22839</c:v>
                </c:pt>
                <c:pt idx="3">
                  <c:v>3996</c:v>
                </c:pt>
                <c:pt idx="4">
                  <c:v>9617</c:v>
                </c:pt>
                <c:pt idx="5">
                  <c:v>4682</c:v>
                </c:pt>
                <c:pt idx="6">
                  <c:v>65083</c:v>
                </c:pt>
                <c:pt idx="7">
                  <c:v>1738318</c:v>
                </c:pt>
              </c:numCache>
            </c:numRef>
          </c:val>
        </c:ser>
        <c:firstSliceAng val="0"/>
      </c:pieChart>
    </c:plotArea>
    <c:plotVisOnly val="1"/>
  </c:chart>
  <c:txPr>
    <a:bodyPr/>
    <a:lstStyle/>
    <a:p>
      <a:pPr>
        <a:defRPr sz="1800"/>
      </a:pPr>
      <a:endParaRPr lang="ru-RU"/>
    </a:p>
  </c:txPr>
  <c:externalData r:id="rId1"/>
  <c:userShapes r:id="rId2"/>
</c:chartSpace>
</file>

<file path=ppt/charts/chart3.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0119661766417129"/>
          <c:y val="8.8560872742998051E-2"/>
          <c:w val="0.84930513493505622"/>
          <c:h val="0.82098674768475643"/>
        </c:manualLayout>
      </c:layout>
      <c:barChart>
        <c:barDir val="col"/>
        <c:grouping val="stacked"/>
        <c:ser>
          <c:idx val="0"/>
          <c:order val="0"/>
          <c:tx>
            <c:strRef>
              <c:f>Лист1!$B$1</c:f>
              <c:strCache>
                <c:ptCount val="1"/>
                <c:pt idx="0">
                  <c:v>Ряд 1</c:v>
                </c:pt>
              </c:strCache>
            </c:strRef>
          </c:tx>
          <c:spPr>
            <a:solidFill>
              <a:schemeClr val="accent6">
                <a:lumMod val="40000"/>
                <a:lumOff val="60000"/>
              </a:schemeClr>
            </a:solidFill>
          </c:spPr>
          <c:dLbls>
            <c:txPr>
              <a:bodyPr anchor="t" anchorCtr="0"/>
              <a:lstStyle/>
              <a:p>
                <a:pPr>
                  <a:defRPr sz="800" baseline="0"/>
                </a:pPr>
                <a:endParaRPr lang="ru-RU"/>
              </a:p>
            </c:txPr>
            <c:dLblPos val="inEnd"/>
            <c:showVal val="1"/>
          </c:dLbls>
          <c:cat>
            <c:strRef>
              <c:f>Лист1!$A$2:$A$5</c:f>
              <c:strCache>
                <c:ptCount val="4"/>
                <c:pt idx="0">
                  <c:v>2022 г.</c:v>
                </c:pt>
                <c:pt idx="1">
                  <c:v>2023 г.</c:v>
                </c:pt>
                <c:pt idx="2">
                  <c:v>2024 г.</c:v>
                </c:pt>
                <c:pt idx="3">
                  <c:v>2025 г.</c:v>
                </c:pt>
              </c:strCache>
            </c:strRef>
          </c:cat>
          <c:val>
            <c:numRef>
              <c:f>Лист1!$B$2:$B$5</c:f>
              <c:numCache>
                <c:formatCode>General</c:formatCode>
                <c:ptCount val="4"/>
                <c:pt idx="0">
                  <c:v>186.5</c:v>
                </c:pt>
                <c:pt idx="1">
                  <c:v>231.2</c:v>
                </c:pt>
                <c:pt idx="2">
                  <c:v>272.3</c:v>
                </c:pt>
                <c:pt idx="3">
                  <c:v>301.07100000000003</c:v>
                </c:pt>
              </c:numCache>
            </c:numRef>
          </c:val>
        </c:ser>
        <c:gapWidth val="30"/>
        <c:overlap val="100"/>
        <c:axId val="180164864"/>
        <c:axId val="180183040"/>
      </c:barChart>
      <c:catAx>
        <c:axId val="180164864"/>
        <c:scaling>
          <c:orientation val="minMax"/>
        </c:scaling>
        <c:axPos val="b"/>
        <c:numFmt formatCode="_-* #,##0&quot;р.&quot;_-;\-* #,##0&quot;р.&quot;_-;_-* &quot;-&quot;&quot;р.&quot;_-;_-@_-" sourceLinked="1"/>
        <c:majorTickMark val="cross"/>
        <c:tickLblPos val="low"/>
        <c:txPr>
          <a:bodyPr/>
          <a:lstStyle/>
          <a:p>
            <a:pPr>
              <a:defRPr sz="700" baseline="0"/>
            </a:pPr>
            <a:endParaRPr lang="ru-RU"/>
          </a:p>
        </c:txPr>
        <c:crossAx val="180183040"/>
        <c:crosses val="autoZero"/>
        <c:auto val="1"/>
        <c:lblAlgn val="ctr"/>
        <c:lblOffset val="100"/>
      </c:catAx>
      <c:valAx>
        <c:axId val="180183040"/>
        <c:scaling>
          <c:orientation val="minMax"/>
          <c:max val="320"/>
          <c:min val="0"/>
        </c:scaling>
        <c:axPos val="l"/>
        <c:majorGridlines/>
        <c:numFmt formatCode="General" sourceLinked="0"/>
        <c:tickLblPos val="nextTo"/>
        <c:txPr>
          <a:bodyPr/>
          <a:lstStyle/>
          <a:p>
            <a:pPr>
              <a:defRPr sz="800" baseline="0"/>
            </a:pPr>
            <a:endParaRPr lang="ru-RU"/>
          </a:p>
        </c:txPr>
        <c:crossAx val="180164864"/>
        <c:crosses val="autoZero"/>
        <c:crossBetween val="between"/>
        <c:majorUnit val="20"/>
      </c:valAx>
      <c:spPr>
        <a:noFill/>
        <a:scene3d>
          <a:camera prst="orthographicFront"/>
          <a:lightRig rig="threePt" dir="t"/>
        </a:scene3d>
        <a:sp3d>
          <a:bevelT/>
        </a:sp3d>
      </c:spPr>
    </c:plotArea>
    <c:plotVisOnly val="1"/>
  </c:chart>
  <c:txPr>
    <a:bodyPr/>
    <a:lstStyle/>
    <a:p>
      <a:pPr>
        <a:defRPr sz="1800"/>
      </a:pPr>
      <a:endParaRPr lang="ru-RU"/>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0119661766417129"/>
          <c:y val="8.8560872742998134E-2"/>
          <c:w val="0.84930513493505622"/>
          <c:h val="0.82098674768475643"/>
        </c:manualLayout>
      </c:layout>
      <c:barChart>
        <c:barDir val="col"/>
        <c:grouping val="stacked"/>
        <c:ser>
          <c:idx val="0"/>
          <c:order val="0"/>
          <c:tx>
            <c:strRef>
              <c:f>Лист1!$B$1</c:f>
              <c:strCache>
                <c:ptCount val="1"/>
                <c:pt idx="0">
                  <c:v>Ряд 1</c:v>
                </c:pt>
              </c:strCache>
            </c:strRef>
          </c:tx>
          <c:spPr>
            <a:solidFill>
              <a:srgbClr val="00B0F0"/>
            </a:solidFill>
          </c:spPr>
          <c:dLbls>
            <c:txPr>
              <a:bodyPr anchor="t" anchorCtr="0"/>
              <a:lstStyle/>
              <a:p>
                <a:pPr>
                  <a:defRPr sz="800" baseline="0"/>
                </a:pPr>
                <a:endParaRPr lang="ru-RU"/>
              </a:p>
            </c:txPr>
            <c:dLblPos val="ctr"/>
            <c:showVal val="1"/>
          </c:dLbls>
          <c:cat>
            <c:strRef>
              <c:f>Лист1!$A$2:$A$5</c:f>
              <c:strCache>
                <c:ptCount val="4"/>
                <c:pt idx="0">
                  <c:v>2022 г.</c:v>
                </c:pt>
                <c:pt idx="1">
                  <c:v>2023 г.</c:v>
                </c:pt>
                <c:pt idx="2">
                  <c:v>2024 г.</c:v>
                </c:pt>
                <c:pt idx="3">
                  <c:v>2025 г.</c:v>
                </c:pt>
              </c:strCache>
            </c:strRef>
          </c:cat>
          <c:val>
            <c:numRef>
              <c:f>Лист1!$B$2:$B$5</c:f>
              <c:numCache>
                <c:formatCode>General</c:formatCode>
                <c:ptCount val="4"/>
                <c:pt idx="0">
                  <c:v>84.3</c:v>
                </c:pt>
                <c:pt idx="1">
                  <c:v>90.6</c:v>
                </c:pt>
                <c:pt idx="2">
                  <c:v>97.8</c:v>
                </c:pt>
                <c:pt idx="3">
                  <c:v>100.32</c:v>
                </c:pt>
              </c:numCache>
            </c:numRef>
          </c:val>
        </c:ser>
        <c:gapWidth val="30"/>
        <c:overlap val="100"/>
        <c:axId val="180218880"/>
        <c:axId val="180093696"/>
      </c:barChart>
      <c:catAx>
        <c:axId val="180218880"/>
        <c:scaling>
          <c:orientation val="minMax"/>
        </c:scaling>
        <c:axPos val="b"/>
        <c:numFmt formatCode="_-* #,##0&quot;р.&quot;_-;\-* #,##0&quot;р.&quot;_-;_-* &quot;-&quot;&quot;р.&quot;_-;_-@_-" sourceLinked="1"/>
        <c:majorTickMark val="cross"/>
        <c:tickLblPos val="low"/>
        <c:txPr>
          <a:bodyPr/>
          <a:lstStyle/>
          <a:p>
            <a:pPr>
              <a:defRPr sz="700" baseline="0"/>
            </a:pPr>
            <a:endParaRPr lang="ru-RU"/>
          </a:p>
        </c:txPr>
        <c:crossAx val="180093696"/>
        <c:crosses val="autoZero"/>
        <c:auto val="1"/>
        <c:lblAlgn val="ctr"/>
        <c:lblOffset val="100"/>
      </c:catAx>
      <c:valAx>
        <c:axId val="180093696"/>
        <c:scaling>
          <c:orientation val="minMax"/>
          <c:max val="110"/>
          <c:min val="0"/>
        </c:scaling>
        <c:axPos val="l"/>
        <c:majorGridlines/>
        <c:numFmt formatCode="General" sourceLinked="0"/>
        <c:tickLblPos val="nextTo"/>
        <c:txPr>
          <a:bodyPr/>
          <a:lstStyle/>
          <a:p>
            <a:pPr>
              <a:defRPr sz="800" baseline="0"/>
            </a:pPr>
            <a:endParaRPr lang="ru-RU"/>
          </a:p>
        </c:txPr>
        <c:crossAx val="180218880"/>
        <c:crosses val="autoZero"/>
        <c:crossBetween val="between"/>
        <c:majorUnit val="10"/>
      </c:valAx>
      <c:spPr>
        <a:noFill/>
        <a:scene3d>
          <a:camera prst="orthographicFront"/>
          <a:lightRig rig="threePt" dir="t"/>
        </a:scene3d>
        <a:sp3d>
          <a:bevelT/>
        </a:sp3d>
      </c:spPr>
    </c:plotArea>
    <c:plotVisOnly val="1"/>
  </c:chart>
  <c:txPr>
    <a:bodyPr/>
    <a:lstStyle/>
    <a:p>
      <a:pPr>
        <a:defRPr sz="1800"/>
      </a:pPr>
      <a:endParaRPr lang="ru-RU"/>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0119661766417129"/>
          <c:y val="8.8560872742998134E-2"/>
          <c:w val="0.84930513493505622"/>
          <c:h val="0.82098674768475643"/>
        </c:manualLayout>
      </c:layout>
      <c:barChart>
        <c:barDir val="col"/>
        <c:grouping val="stacked"/>
        <c:ser>
          <c:idx val="0"/>
          <c:order val="0"/>
          <c:tx>
            <c:strRef>
              <c:f>Лист1!$B$1</c:f>
              <c:strCache>
                <c:ptCount val="1"/>
                <c:pt idx="0">
                  <c:v>Ряд 1</c:v>
                </c:pt>
              </c:strCache>
            </c:strRef>
          </c:tx>
          <c:spPr>
            <a:solidFill>
              <a:srgbClr val="92D050"/>
            </a:solidFill>
          </c:spPr>
          <c:dLbls>
            <c:txPr>
              <a:bodyPr anchor="t" anchorCtr="0"/>
              <a:lstStyle/>
              <a:p>
                <a:pPr>
                  <a:defRPr sz="800" baseline="0"/>
                </a:pPr>
                <a:endParaRPr lang="ru-RU"/>
              </a:p>
            </c:txPr>
            <c:dLblPos val="inEnd"/>
            <c:showVal val="1"/>
          </c:dLbls>
          <c:cat>
            <c:strRef>
              <c:f>Лист1!$A$2:$A$5</c:f>
              <c:strCache>
                <c:ptCount val="4"/>
                <c:pt idx="0">
                  <c:v>2022 г.</c:v>
                </c:pt>
                <c:pt idx="1">
                  <c:v>2023 г.</c:v>
                </c:pt>
                <c:pt idx="2">
                  <c:v>2024 г.</c:v>
                </c:pt>
                <c:pt idx="3">
                  <c:v>2025 г.</c:v>
                </c:pt>
              </c:strCache>
            </c:strRef>
          </c:cat>
          <c:val>
            <c:numRef>
              <c:f>Лист1!$B$2:$B$5</c:f>
              <c:numCache>
                <c:formatCode>General</c:formatCode>
                <c:ptCount val="4"/>
                <c:pt idx="0">
                  <c:v>2.8</c:v>
                </c:pt>
                <c:pt idx="1">
                  <c:v>3</c:v>
                </c:pt>
                <c:pt idx="2">
                  <c:v>3.7</c:v>
                </c:pt>
                <c:pt idx="3">
                  <c:v>3.9</c:v>
                </c:pt>
              </c:numCache>
            </c:numRef>
          </c:val>
        </c:ser>
        <c:gapWidth val="30"/>
        <c:overlap val="100"/>
        <c:axId val="180142080"/>
        <c:axId val="180143616"/>
      </c:barChart>
      <c:catAx>
        <c:axId val="180142080"/>
        <c:scaling>
          <c:orientation val="minMax"/>
        </c:scaling>
        <c:axPos val="b"/>
        <c:numFmt formatCode="_-* #,##0&quot;р.&quot;_-;\-* #,##0&quot;р.&quot;_-;_-* &quot;-&quot;&quot;р.&quot;_-;_-@_-" sourceLinked="1"/>
        <c:majorTickMark val="cross"/>
        <c:tickLblPos val="low"/>
        <c:txPr>
          <a:bodyPr/>
          <a:lstStyle/>
          <a:p>
            <a:pPr>
              <a:defRPr sz="700" baseline="0"/>
            </a:pPr>
            <a:endParaRPr lang="ru-RU"/>
          </a:p>
        </c:txPr>
        <c:crossAx val="180143616"/>
        <c:crosses val="autoZero"/>
        <c:auto val="1"/>
        <c:lblAlgn val="ctr"/>
        <c:lblOffset val="100"/>
      </c:catAx>
      <c:valAx>
        <c:axId val="180143616"/>
        <c:scaling>
          <c:orientation val="minMax"/>
          <c:max val="5"/>
          <c:min val="0"/>
        </c:scaling>
        <c:axPos val="l"/>
        <c:majorGridlines/>
        <c:numFmt formatCode="General" sourceLinked="0"/>
        <c:tickLblPos val="nextTo"/>
        <c:txPr>
          <a:bodyPr/>
          <a:lstStyle/>
          <a:p>
            <a:pPr>
              <a:defRPr sz="800" baseline="0"/>
            </a:pPr>
            <a:endParaRPr lang="ru-RU"/>
          </a:p>
        </c:txPr>
        <c:crossAx val="180142080"/>
        <c:crosses val="autoZero"/>
        <c:crossBetween val="between"/>
        <c:majorUnit val="1"/>
      </c:valAx>
      <c:spPr>
        <a:noFill/>
        <a:scene3d>
          <a:camera prst="orthographicFront"/>
          <a:lightRig rig="threePt" dir="t"/>
        </a:scene3d>
        <a:sp3d>
          <a:bevelT/>
        </a:sp3d>
      </c:spPr>
    </c:plotArea>
    <c:plotVisOnly val="1"/>
  </c:chart>
  <c:txPr>
    <a:bodyPr/>
    <a:lstStyle/>
    <a:p>
      <a:pPr>
        <a:defRPr sz="1800"/>
      </a:pPr>
      <a:endParaRPr lang="ru-RU"/>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0119661766417129"/>
          <c:y val="8.8560872742998217E-2"/>
          <c:w val="0.84930513493505622"/>
          <c:h val="0.82098674768475643"/>
        </c:manualLayout>
      </c:layout>
      <c:barChart>
        <c:barDir val="col"/>
        <c:grouping val="stacked"/>
        <c:ser>
          <c:idx val="0"/>
          <c:order val="0"/>
          <c:tx>
            <c:strRef>
              <c:f>Лист1!$B$1</c:f>
              <c:strCache>
                <c:ptCount val="1"/>
                <c:pt idx="0">
                  <c:v>Ряд 1</c:v>
                </c:pt>
              </c:strCache>
            </c:strRef>
          </c:tx>
          <c:spPr>
            <a:solidFill>
              <a:schemeClr val="accent4">
                <a:lumMod val="40000"/>
                <a:lumOff val="60000"/>
              </a:schemeClr>
            </a:solidFill>
          </c:spPr>
          <c:dLbls>
            <c:txPr>
              <a:bodyPr anchor="t" anchorCtr="0"/>
              <a:lstStyle/>
              <a:p>
                <a:pPr>
                  <a:defRPr sz="800" baseline="0"/>
                </a:pPr>
                <a:endParaRPr lang="ru-RU"/>
              </a:p>
            </c:txPr>
            <c:dLblPos val="ctr"/>
            <c:showVal val="1"/>
          </c:dLbls>
          <c:cat>
            <c:strRef>
              <c:f>Лист1!$A$2:$A$5</c:f>
              <c:strCache>
                <c:ptCount val="4"/>
                <c:pt idx="0">
                  <c:v>2022 г.</c:v>
                </c:pt>
                <c:pt idx="1">
                  <c:v>2023 г.</c:v>
                </c:pt>
                <c:pt idx="2">
                  <c:v>2024 г.</c:v>
                </c:pt>
                <c:pt idx="3">
                  <c:v>2025 г.</c:v>
                </c:pt>
              </c:strCache>
            </c:strRef>
          </c:cat>
          <c:val>
            <c:numRef>
              <c:f>Лист1!$B$2:$B$5</c:f>
              <c:numCache>
                <c:formatCode>General</c:formatCode>
                <c:ptCount val="4"/>
                <c:pt idx="0">
                  <c:v>4.8</c:v>
                </c:pt>
                <c:pt idx="1">
                  <c:v>5.8</c:v>
                </c:pt>
                <c:pt idx="2">
                  <c:v>4.9000000000000004</c:v>
                </c:pt>
                <c:pt idx="3">
                  <c:v>4.7</c:v>
                </c:pt>
              </c:numCache>
            </c:numRef>
          </c:val>
        </c:ser>
        <c:gapWidth val="30"/>
        <c:overlap val="100"/>
        <c:axId val="180290304"/>
        <c:axId val="180291840"/>
      </c:barChart>
      <c:catAx>
        <c:axId val="180290304"/>
        <c:scaling>
          <c:orientation val="minMax"/>
        </c:scaling>
        <c:axPos val="b"/>
        <c:numFmt formatCode="_-* #,##0&quot;р.&quot;_-;\-* #,##0&quot;р.&quot;_-;_-* &quot;-&quot;&quot;р.&quot;_-;_-@_-" sourceLinked="1"/>
        <c:majorTickMark val="cross"/>
        <c:tickLblPos val="low"/>
        <c:txPr>
          <a:bodyPr/>
          <a:lstStyle/>
          <a:p>
            <a:pPr>
              <a:defRPr sz="700" baseline="0"/>
            </a:pPr>
            <a:endParaRPr lang="ru-RU"/>
          </a:p>
        </c:txPr>
        <c:crossAx val="180291840"/>
        <c:crosses val="autoZero"/>
        <c:auto val="1"/>
        <c:lblAlgn val="ctr"/>
        <c:lblOffset val="100"/>
      </c:catAx>
      <c:valAx>
        <c:axId val="180291840"/>
        <c:scaling>
          <c:orientation val="minMax"/>
          <c:max val="7"/>
          <c:min val="0"/>
        </c:scaling>
        <c:axPos val="l"/>
        <c:majorGridlines/>
        <c:numFmt formatCode="General" sourceLinked="0"/>
        <c:tickLblPos val="nextTo"/>
        <c:txPr>
          <a:bodyPr/>
          <a:lstStyle/>
          <a:p>
            <a:pPr>
              <a:defRPr sz="800" baseline="0"/>
            </a:pPr>
            <a:endParaRPr lang="ru-RU"/>
          </a:p>
        </c:txPr>
        <c:crossAx val="180290304"/>
        <c:crosses val="autoZero"/>
        <c:crossBetween val="between"/>
        <c:majorUnit val="1"/>
      </c:valAx>
      <c:spPr>
        <a:noFill/>
        <a:scene3d>
          <a:camera prst="orthographicFront"/>
          <a:lightRig rig="threePt" dir="t"/>
        </a:scene3d>
        <a:sp3d>
          <a:bevelT/>
        </a:sp3d>
      </c:spPr>
    </c:plotArea>
    <c:plotVisOnly val="1"/>
  </c:chart>
  <c:txPr>
    <a:bodyPr/>
    <a:lstStyle/>
    <a:p>
      <a:pPr>
        <a:defRPr sz="1800"/>
      </a:pPr>
      <a:endParaRPr lang="ru-RU"/>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0119661766417129"/>
          <c:y val="8.8560872742998217E-2"/>
          <c:w val="0.84930513493505622"/>
          <c:h val="0.82098674768475643"/>
        </c:manualLayout>
      </c:layout>
      <c:barChart>
        <c:barDir val="col"/>
        <c:grouping val="stacked"/>
        <c:ser>
          <c:idx val="0"/>
          <c:order val="0"/>
          <c:tx>
            <c:strRef>
              <c:f>Лист1!$B$1</c:f>
              <c:strCache>
                <c:ptCount val="1"/>
                <c:pt idx="0">
                  <c:v>Ряд 1</c:v>
                </c:pt>
              </c:strCache>
            </c:strRef>
          </c:tx>
          <c:spPr>
            <a:solidFill>
              <a:srgbClr val="FFD13F"/>
            </a:solidFill>
          </c:spPr>
          <c:dLbls>
            <c:txPr>
              <a:bodyPr anchor="t" anchorCtr="0"/>
              <a:lstStyle/>
              <a:p>
                <a:pPr>
                  <a:defRPr sz="800" baseline="0"/>
                </a:pPr>
                <a:endParaRPr lang="ru-RU"/>
              </a:p>
            </c:txPr>
            <c:dLblPos val="inEnd"/>
            <c:showVal val="1"/>
          </c:dLbls>
          <c:cat>
            <c:strRef>
              <c:f>Лист1!$A$2:$A$5</c:f>
              <c:strCache>
                <c:ptCount val="4"/>
                <c:pt idx="0">
                  <c:v>2022 г.</c:v>
                </c:pt>
                <c:pt idx="1">
                  <c:v>2023 г.</c:v>
                </c:pt>
                <c:pt idx="2">
                  <c:v>2024 г.</c:v>
                </c:pt>
                <c:pt idx="3">
                  <c:v>2025 г.</c:v>
                </c:pt>
              </c:strCache>
            </c:strRef>
          </c:cat>
          <c:val>
            <c:numRef>
              <c:f>Лист1!$B$2:$B$5</c:f>
              <c:numCache>
                <c:formatCode>General</c:formatCode>
                <c:ptCount val="4"/>
                <c:pt idx="0">
                  <c:v>55.8</c:v>
                </c:pt>
                <c:pt idx="1">
                  <c:v>57.2</c:v>
                </c:pt>
                <c:pt idx="2">
                  <c:v>82.5</c:v>
                </c:pt>
                <c:pt idx="3">
                  <c:v>97.5</c:v>
                </c:pt>
              </c:numCache>
            </c:numRef>
          </c:val>
        </c:ser>
        <c:gapWidth val="30"/>
        <c:overlap val="100"/>
        <c:axId val="180340224"/>
        <c:axId val="180341760"/>
      </c:barChart>
      <c:catAx>
        <c:axId val="180340224"/>
        <c:scaling>
          <c:orientation val="minMax"/>
        </c:scaling>
        <c:axPos val="b"/>
        <c:numFmt formatCode="_-* #,##0&quot;р.&quot;_-;\-* #,##0&quot;р.&quot;_-;_-* &quot;-&quot;&quot;р.&quot;_-;_-@_-" sourceLinked="1"/>
        <c:majorTickMark val="cross"/>
        <c:tickLblPos val="low"/>
        <c:txPr>
          <a:bodyPr/>
          <a:lstStyle/>
          <a:p>
            <a:pPr>
              <a:defRPr sz="700" baseline="0"/>
            </a:pPr>
            <a:endParaRPr lang="ru-RU"/>
          </a:p>
        </c:txPr>
        <c:crossAx val="180341760"/>
        <c:crosses val="autoZero"/>
        <c:auto val="1"/>
        <c:lblAlgn val="ctr"/>
        <c:lblOffset val="100"/>
      </c:catAx>
      <c:valAx>
        <c:axId val="180341760"/>
        <c:scaling>
          <c:orientation val="minMax"/>
          <c:max val="100"/>
          <c:min val="0"/>
        </c:scaling>
        <c:axPos val="l"/>
        <c:majorGridlines/>
        <c:numFmt formatCode="General" sourceLinked="0"/>
        <c:tickLblPos val="nextTo"/>
        <c:txPr>
          <a:bodyPr/>
          <a:lstStyle/>
          <a:p>
            <a:pPr>
              <a:defRPr sz="800" baseline="0"/>
            </a:pPr>
            <a:endParaRPr lang="ru-RU"/>
          </a:p>
        </c:txPr>
        <c:crossAx val="180340224"/>
        <c:crosses val="autoZero"/>
        <c:crossBetween val="between"/>
        <c:majorUnit val="10"/>
      </c:valAx>
      <c:spPr>
        <a:noFill/>
        <a:scene3d>
          <a:camera prst="orthographicFront"/>
          <a:lightRig rig="threePt" dir="t"/>
        </a:scene3d>
        <a:sp3d>
          <a:bevelT/>
        </a:sp3d>
      </c:spPr>
    </c:plotArea>
    <c:plotVisOnly val="1"/>
  </c:chart>
  <c:txPr>
    <a:bodyPr/>
    <a:lstStyle/>
    <a:p>
      <a:pPr>
        <a:defRPr sz="1800"/>
      </a:pPr>
      <a:endParaRPr lang="ru-RU"/>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ru-RU"/>
  <c:style val="32"/>
  <c:chart>
    <c:view3D>
      <c:rAngAx val="1"/>
    </c:view3D>
    <c:plotArea>
      <c:layout>
        <c:manualLayout>
          <c:layoutTarget val="inner"/>
          <c:xMode val="edge"/>
          <c:yMode val="edge"/>
          <c:x val="8.2821969696969727E-2"/>
          <c:y val="0.13650793650793677"/>
          <c:w val="0.91717803030304212"/>
          <c:h val="0.68883595800524944"/>
        </c:manualLayout>
      </c:layout>
      <c:bar3DChart>
        <c:barDir val="col"/>
        <c:grouping val="percentStacked"/>
        <c:ser>
          <c:idx val="0"/>
          <c:order val="0"/>
          <c:tx>
            <c:strRef>
              <c:f>Лист1!$B$1</c:f>
              <c:strCache>
                <c:ptCount val="1"/>
                <c:pt idx="0">
                  <c:v>Расходы всего</c:v>
                </c:pt>
              </c:strCache>
            </c:strRef>
          </c:tx>
          <c:dLbls>
            <c:dLbl>
              <c:idx val="4"/>
              <c:layout>
                <c:manualLayout>
                  <c:x val="3.7878787878788084E-3"/>
                  <c:y val="3.9682539682540452E-3"/>
                </c:manualLayout>
              </c:layout>
              <c:showVal val="1"/>
            </c:dLbl>
            <c:txPr>
              <a:bodyPr/>
              <a:lstStyle/>
              <a:p>
                <a:pPr>
                  <a:defRPr sz="800">
                    <a:latin typeface="姙폜餻妤"/>
                  </a:defRPr>
                </a:pPr>
                <a:endParaRPr lang="ru-RU"/>
              </a:p>
            </c:txPr>
            <c:showVal val="1"/>
          </c:dLbls>
          <c:cat>
            <c:numRef>
              <c:f>Лист1!$A$2:$A$6</c:f>
              <c:numCache>
                <c:formatCode>General</c:formatCode>
                <c:ptCount val="5"/>
                <c:pt idx="0">
                  <c:v>2021</c:v>
                </c:pt>
                <c:pt idx="1">
                  <c:v>2022</c:v>
                </c:pt>
                <c:pt idx="2">
                  <c:v>2023</c:v>
                </c:pt>
                <c:pt idx="3">
                  <c:v>2024</c:v>
                </c:pt>
                <c:pt idx="4">
                  <c:v>2025</c:v>
                </c:pt>
              </c:numCache>
            </c:numRef>
          </c:cat>
          <c:val>
            <c:numRef>
              <c:f>Лист1!$B$2:$B$6</c:f>
              <c:numCache>
                <c:formatCode>#,##0</c:formatCode>
                <c:ptCount val="5"/>
                <c:pt idx="0">
                  <c:v>981247</c:v>
                </c:pt>
                <c:pt idx="1">
                  <c:v>1132411</c:v>
                </c:pt>
                <c:pt idx="2">
                  <c:v>1449158</c:v>
                </c:pt>
                <c:pt idx="3">
                  <c:v>1892652</c:v>
                </c:pt>
                <c:pt idx="4">
                  <c:v>2252413</c:v>
                </c:pt>
              </c:numCache>
            </c:numRef>
          </c:val>
        </c:ser>
        <c:ser>
          <c:idx val="1"/>
          <c:order val="1"/>
          <c:tx>
            <c:strRef>
              <c:f>Лист1!$C$1</c:f>
              <c:strCache>
                <c:ptCount val="1"/>
                <c:pt idx="0">
                  <c:v>Расходы на социальную сферу</c:v>
                </c:pt>
              </c:strCache>
            </c:strRef>
          </c:tx>
          <c:dLbls>
            <c:txPr>
              <a:bodyPr/>
              <a:lstStyle/>
              <a:p>
                <a:pPr>
                  <a:defRPr sz="800">
                    <a:latin typeface="姙폜餻妤"/>
                  </a:defRPr>
                </a:pPr>
                <a:endParaRPr lang="ru-RU"/>
              </a:p>
            </c:txPr>
            <c:showVal val="1"/>
          </c:dLbls>
          <c:cat>
            <c:numRef>
              <c:f>Лист1!$A$2:$A$6</c:f>
              <c:numCache>
                <c:formatCode>General</c:formatCode>
                <c:ptCount val="5"/>
                <c:pt idx="0">
                  <c:v>2021</c:v>
                </c:pt>
                <c:pt idx="1">
                  <c:v>2022</c:v>
                </c:pt>
                <c:pt idx="2">
                  <c:v>2023</c:v>
                </c:pt>
                <c:pt idx="3">
                  <c:v>2024</c:v>
                </c:pt>
                <c:pt idx="4">
                  <c:v>2025</c:v>
                </c:pt>
              </c:numCache>
            </c:numRef>
          </c:cat>
          <c:val>
            <c:numRef>
              <c:f>Лист1!$C$2:$C$6</c:f>
              <c:numCache>
                <c:formatCode>#,##0</c:formatCode>
                <c:ptCount val="5"/>
                <c:pt idx="0">
                  <c:v>685120</c:v>
                </c:pt>
                <c:pt idx="1">
                  <c:v>772477</c:v>
                </c:pt>
                <c:pt idx="2">
                  <c:v>838780</c:v>
                </c:pt>
                <c:pt idx="3">
                  <c:v>1026802</c:v>
                </c:pt>
                <c:pt idx="4">
                  <c:v>1161245</c:v>
                </c:pt>
              </c:numCache>
            </c:numRef>
          </c:val>
        </c:ser>
        <c:dLbls>
          <c:showVal val="1"/>
        </c:dLbls>
        <c:shape val="box"/>
        <c:axId val="182794496"/>
        <c:axId val="182804480"/>
        <c:axId val="0"/>
      </c:bar3DChart>
      <c:catAx>
        <c:axId val="182794496"/>
        <c:scaling>
          <c:orientation val="minMax"/>
        </c:scaling>
        <c:axPos val="b"/>
        <c:numFmt formatCode="General" sourceLinked="1"/>
        <c:tickLblPos val="nextTo"/>
        <c:txPr>
          <a:bodyPr/>
          <a:lstStyle/>
          <a:p>
            <a:pPr>
              <a:defRPr sz="900">
                <a:latin typeface="姙폜餻妤"/>
              </a:defRPr>
            </a:pPr>
            <a:endParaRPr lang="ru-RU"/>
          </a:p>
        </c:txPr>
        <c:crossAx val="182804480"/>
        <c:crosses val="autoZero"/>
        <c:auto val="1"/>
        <c:lblAlgn val="ctr"/>
        <c:lblOffset val="100"/>
      </c:catAx>
      <c:valAx>
        <c:axId val="182804480"/>
        <c:scaling>
          <c:orientation val="minMax"/>
        </c:scaling>
        <c:axPos val="l"/>
        <c:majorGridlines/>
        <c:numFmt formatCode="0%" sourceLinked="1"/>
        <c:tickLblPos val="nextTo"/>
        <c:txPr>
          <a:bodyPr/>
          <a:lstStyle/>
          <a:p>
            <a:pPr>
              <a:defRPr sz="900">
                <a:latin typeface="姙폜餻妤"/>
              </a:defRPr>
            </a:pPr>
            <a:endParaRPr lang="ru-RU"/>
          </a:p>
        </c:txPr>
        <c:crossAx val="182794496"/>
        <c:crosses val="autoZero"/>
        <c:crossBetween val="between"/>
      </c:valAx>
    </c:plotArea>
    <c:legend>
      <c:legendPos val="b"/>
      <c:layout>
        <c:manualLayout>
          <c:xMode val="edge"/>
          <c:yMode val="edge"/>
          <c:x val="0.23688439513242701"/>
          <c:y val="0.92661698537682757"/>
          <c:w val="0.53380681818181863"/>
          <c:h val="6.1823291110350433E-2"/>
        </c:manualLayout>
      </c:layout>
      <c:txPr>
        <a:bodyPr/>
        <a:lstStyle/>
        <a:p>
          <a:pPr>
            <a:defRPr sz="1000">
              <a:latin typeface="姙폜餻妤"/>
            </a:defRPr>
          </a:pPr>
          <a:endParaRPr lang="ru-RU"/>
        </a:p>
      </c:txPr>
    </c:legend>
    <c:plotVisOnly val="1"/>
  </c:chart>
  <c:txPr>
    <a:bodyPr/>
    <a:lstStyle/>
    <a:p>
      <a:pPr>
        <a:defRPr sz="1800"/>
      </a:pPr>
      <a:endParaRPr lang="ru-RU"/>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sz="900">
                <a:latin typeface="姙폜餻妤"/>
              </a:defRPr>
            </a:pPr>
            <a:r>
              <a:rPr lang="ru-RU" sz="900" dirty="0" smtClean="0">
                <a:latin typeface="姙폜餻妤"/>
              </a:rPr>
              <a:t>Всего</a:t>
            </a:r>
            <a:endParaRPr lang="ru-RU" sz="900" dirty="0">
              <a:latin typeface="姙폜餻妤"/>
            </a:endParaRPr>
          </a:p>
        </c:rich>
      </c:tx>
      <c:layout>
        <c:manualLayout>
          <c:xMode val="edge"/>
          <c:yMode val="edge"/>
          <c:x val="0.29256415864683583"/>
          <c:y val="3.1814960629921313E-2"/>
        </c:manualLayout>
      </c:layout>
    </c:title>
    <c:plotArea>
      <c:layout>
        <c:manualLayout>
          <c:layoutTarget val="inner"/>
          <c:xMode val="edge"/>
          <c:yMode val="edge"/>
          <c:x val="3.6388888888888887E-2"/>
          <c:y val="0.13591994750656397"/>
          <c:w val="0.64878754738990962"/>
          <c:h val="0.77854505686790043"/>
        </c:manualLayout>
      </c:layout>
      <c:doughnutChart>
        <c:varyColors val="1"/>
        <c:ser>
          <c:idx val="0"/>
          <c:order val="0"/>
          <c:tx>
            <c:strRef>
              <c:f>Лист1!$B$1</c:f>
              <c:strCache>
                <c:ptCount val="1"/>
                <c:pt idx="0">
                  <c:v>Продажи</c:v>
                </c:pt>
              </c:strCache>
            </c:strRef>
          </c:tx>
          <c:dPt>
            <c:idx val="1"/>
            <c:spPr>
              <a:solidFill>
                <a:schemeClr val="accent6"/>
              </a:solidFill>
            </c:spPr>
          </c:dPt>
          <c:dPt>
            <c:idx val="2"/>
            <c:spPr>
              <a:solidFill>
                <a:srgbClr val="FFFF00"/>
              </a:solidFill>
            </c:spPr>
          </c:dPt>
          <c:dPt>
            <c:idx val="3"/>
            <c:spPr>
              <a:solidFill>
                <a:srgbClr val="00CC99"/>
              </a:solidFill>
            </c:spPr>
          </c:dPt>
          <c:dLbls>
            <c:dLbl>
              <c:idx val="0"/>
              <c:tx>
                <c:rich>
                  <a:bodyPr/>
                  <a:lstStyle/>
                  <a:p>
                    <a:r>
                      <a:rPr lang="ru-RU" dirty="0" smtClean="0"/>
                      <a:t>12%</a:t>
                    </a:r>
                    <a:endParaRPr lang="ru-RU" dirty="0"/>
                  </a:p>
                </c:rich>
              </c:tx>
              <c:showPercent val="1"/>
            </c:dLbl>
            <c:dLbl>
              <c:idx val="1"/>
              <c:layout>
                <c:manualLayout>
                  <c:x val="8.5016768737241247E-2"/>
                  <c:y val="-7.7777777777777779E-2"/>
                </c:manualLayout>
              </c:layout>
              <c:tx>
                <c:rich>
                  <a:bodyPr/>
                  <a:lstStyle/>
                  <a:p>
                    <a:r>
                      <a:rPr lang="ru-RU" dirty="0" smtClean="0"/>
                      <a:t>3</a:t>
                    </a:r>
                    <a:r>
                      <a:rPr lang="en-US" dirty="0" smtClean="0"/>
                      <a:t>%</a:t>
                    </a:r>
                    <a:endParaRPr lang="en-US" dirty="0"/>
                  </a:p>
                </c:rich>
              </c:tx>
              <c:showPercent val="1"/>
            </c:dLbl>
            <c:dLbl>
              <c:idx val="2"/>
              <c:tx>
                <c:rich>
                  <a:bodyPr/>
                  <a:lstStyle/>
                  <a:p>
                    <a:r>
                      <a:rPr lang="ru-RU" dirty="0" smtClean="0"/>
                      <a:t>9%</a:t>
                    </a:r>
                    <a:endParaRPr lang="ru-RU" dirty="0"/>
                  </a:p>
                </c:rich>
              </c:tx>
              <c:showPercent val="1"/>
            </c:dLbl>
            <c:dLbl>
              <c:idx val="3"/>
              <c:tx>
                <c:rich>
                  <a:bodyPr/>
                  <a:lstStyle/>
                  <a:p>
                    <a:r>
                      <a:rPr lang="ru-RU" dirty="0" smtClean="0"/>
                      <a:t>76%</a:t>
                    </a:r>
                    <a:endParaRPr lang="ru-RU" dirty="0"/>
                  </a:p>
                </c:rich>
              </c:tx>
              <c:showPercent val="1"/>
            </c:dLbl>
            <c:txPr>
              <a:bodyPr/>
              <a:lstStyle/>
              <a:p>
                <a:pPr>
                  <a:defRPr sz="800">
                    <a:latin typeface="姙폜餻妤"/>
                  </a:defRPr>
                </a:pPr>
                <a:endParaRPr lang="ru-RU"/>
              </a:p>
            </c:txPr>
            <c:showPercent val="1"/>
            <c:showLeaderLines val="1"/>
          </c:dLbls>
          <c:cat>
            <c:strRef>
              <c:f>Лист1!$A$2:$A$5</c:f>
              <c:strCache>
                <c:ptCount val="4"/>
                <c:pt idx="0">
                  <c:v>Социальная политика</c:v>
                </c:pt>
                <c:pt idx="1">
                  <c:v>Физическая культура и спорт</c:v>
                </c:pt>
                <c:pt idx="2">
                  <c:v>Культура, кинематография</c:v>
                </c:pt>
                <c:pt idx="3">
                  <c:v>Образование</c:v>
                </c:pt>
              </c:strCache>
            </c:strRef>
          </c:cat>
          <c:val>
            <c:numRef>
              <c:f>Лист1!$B$2:$B$5</c:f>
              <c:numCache>
                <c:formatCode>General</c:formatCode>
                <c:ptCount val="4"/>
                <c:pt idx="0">
                  <c:v>137436</c:v>
                </c:pt>
                <c:pt idx="1">
                  <c:v>37863</c:v>
                </c:pt>
                <c:pt idx="2">
                  <c:v>108024</c:v>
                </c:pt>
                <c:pt idx="3">
                  <c:v>877922</c:v>
                </c:pt>
              </c:numCache>
            </c:numRef>
          </c:val>
        </c:ser>
        <c:firstSliceAng val="0"/>
        <c:holeSize val="50"/>
      </c:doughnutChart>
    </c:plotArea>
    <c:plotVisOnly val="1"/>
  </c:chart>
  <c:txPr>
    <a:bodyPr/>
    <a:lstStyle/>
    <a:p>
      <a:pPr>
        <a:defRPr sz="1800"/>
      </a:pPr>
      <a:endParaRPr lang="ru-RU"/>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ru-RU"/>
  <c:chart>
    <c:title>
      <c:tx>
        <c:rich>
          <a:bodyPr/>
          <a:lstStyle/>
          <a:p>
            <a:pPr>
              <a:defRPr sz="900">
                <a:latin typeface="姙폜餻妤"/>
              </a:defRPr>
            </a:pPr>
            <a:r>
              <a:rPr lang="ru-RU" sz="900" dirty="0" smtClean="0">
                <a:latin typeface="姙폜餻妤"/>
              </a:rPr>
              <a:t>На 1 жителя</a:t>
            </a:r>
            <a:endParaRPr lang="ru-RU" sz="900" dirty="0">
              <a:latin typeface="姙폜餻妤"/>
            </a:endParaRPr>
          </a:p>
        </c:rich>
      </c:tx>
      <c:layout>
        <c:manualLayout>
          <c:xMode val="edge"/>
          <c:yMode val="edge"/>
          <c:x val="0.36979790026247261"/>
          <c:y val="8.3448293963254594E-2"/>
        </c:manualLayout>
      </c:layout>
    </c:title>
    <c:plotArea>
      <c:layout>
        <c:manualLayout>
          <c:layoutTarget val="inner"/>
          <c:xMode val="edge"/>
          <c:yMode val="edge"/>
          <c:x val="0.14504129998456144"/>
          <c:y val="0.17267116610423697"/>
          <c:w val="0.73932916473676058"/>
          <c:h val="0.71820547431572224"/>
        </c:manualLayout>
      </c:layout>
      <c:doughnutChart>
        <c:varyColors val="1"/>
        <c:ser>
          <c:idx val="0"/>
          <c:order val="0"/>
          <c:tx>
            <c:strRef>
              <c:f>Лист1!$B$1</c:f>
              <c:strCache>
                <c:ptCount val="1"/>
                <c:pt idx="0">
                  <c:v>Продажи</c:v>
                </c:pt>
              </c:strCache>
            </c:strRef>
          </c:tx>
          <c:dPt>
            <c:idx val="1"/>
            <c:spPr>
              <a:solidFill>
                <a:schemeClr val="accent6"/>
              </a:solidFill>
            </c:spPr>
          </c:dPt>
          <c:dPt>
            <c:idx val="2"/>
            <c:spPr>
              <a:solidFill>
                <a:srgbClr val="FFFF00"/>
              </a:solidFill>
            </c:spPr>
          </c:dPt>
          <c:dPt>
            <c:idx val="3"/>
            <c:spPr>
              <a:solidFill>
                <a:srgbClr val="00CC99"/>
              </a:solidFill>
            </c:spPr>
          </c:dPt>
          <c:dLbls>
            <c:dLbl>
              <c:idx val="0"/>
              <c:layout>
                <c:manualLayout>
                  <c:x val="-2.9411764705882392E-3"/>
                  <c:y val="-2.4761904761904791E-2"/>
                </c:manualLayout>
              </c:layout>
              <c:tx>
                <c:rich>
                  <a:bodyPr/>
                  <a:lstStyle/>
                  <a:p>
                    <a:r>
                      <a:rPr lang="en-US" dirty="0"/>
                      <a:t>8 </a:t>
                    </a:r>
                    <a:r>
                      <a:rPr lang="en-US" dirty="0" smtClean="0"/>
                      <a:t>57</a:t>
                    </a:r>
                    <a:r>
                      <a:rPr lang="ru-RU" dirty="0" smtClean="0"/>
                      <a:t>5</a:t>
                    </a:r>
                    <a:r>
                      <a:rPr lang="en-US" dirty="0" smtClean="0"/>
                      <a:t>₽</a:t>
                    </a:r>
                    <a:endParaRPr lang="en-US" dirty="0"/>
                  </a:p>
                </c:rich>
              </c:tx>
              <c:showVal val="1"/>
            </c:dLbl>
            <c:dLbl>
              <c:idx val="1"/>
              <c:layout>
                <c:manualLayout>
                  <c:x val="0.15275124883583152"/>
                  <c:y val="-8.4485225637117953E-2"/>
                </c:manualLayout>
              </c:layout>
              <c:tx>
                <c:rich>
                  <a:bodyPr/>
                  <a:lstStyle/>
                  <a:p>
                    <a:r>
                      <a:rPr lang="ru-RU" dirty="0" smtClean="0"/>
                      <a:t>2 362 </a:t>
                    </a:r>
                    <a:r>
                      <a:rPr lang="en-US" dirty="0" smtClean="0"/>
                      <a:t>₽</a:t>
                    </a:r>
                    <a:endParaRPr lang="en-US" dirty="0"/>
                  </a:p>
                </c:rich>
              </c:tx>
              <c:showVal val="1"/>
            </c:dLbl>
            <c:dLbl>
              <c:idx val="2"/>
              <c:tx>
                <c:rich>
                  <a:bodyPr/>
                  <a:lstStyle/>
                  <a:p>
                    <a:r>
                      <a:rPr lang="en-US"/>
                      <a:t>6 </a:t>
                    </a:r>
                    <a:r>
                      <a:rPr lang="ru-RU" smtClean="0"/>
                      <a:t>740</a:t>
                    </a:r>
                    <a:r>
                      <a:rPr lang="en-US" smtClean="0"/>
                      <a:t>₽</a:t>
                    </a:r>
                    <a:endParaRPr lang="en-US" dirty="0"/>
                  </a:p>
                </c:rich>
              </c:tx>
              <c:showVal val="1"/>
            </c:dLbl>
            <c:numFmt formatCode="#,##0[$₽-485]" sourceLinked="0"/>
            <c:txPr>
              <a:bodyPr/>
              <a:lstStyle/>
              <a:p>
                <a:pPr>
                  <a:defRPr sz="800">
                    <a:latin typeface="姙폜餻妤"/>
                  </a:defRPr>
                </a:pPr>
                <a:endParaRPr lang="ru-RU"/>
              </a:p>
            </c:txPr>
            <c:showVal val="1"/>
            <c:showLeaderLines val="1"/>
          </c:dLbls>
          <c:cat>
            <c:strRef>
              <c:f>Лист1!$A$2:$A$5</c:f>
              <c:strCache>
                <c:ptCount val="4"/>
                <c:pt idx="0">
                  <c:v>Социальная политика</c:v>
                </c:pt>
                <c:pt idx="1">
                  <c:v>Физическая культура и спорт</c:v>
                </c:pt>
                <c:pt idx="2">
                  <c:v>Культура, кинематография</c:v>
                </c:pt>
                <c:pt idx="3">
                  <c:v>Образование</c:v>
                </c:pt>
              </c:strCache>
            </c:strRef>
          </c:cat>
          <c:val>
            <c:numRef>
              <c:f>Лист1!$B$2:$B$5</c:f>
              <c:numCache>
                <c:formatCode>0</c:formatCode>
                <c:ptCount val="4"/>
                <c:pt idx="0">
                  <c:v>8577</c:v>
                </c:pt>
                <c:pt idx="1">
                  <c:v>1648</c:v>
                </c:pt>
                <c:pt idx="2">
                  <c:v>6148</c:v>
                </c:pt>
                <c:pt idx="3">
                  <c:v>54778</c:v>
                </c:pt>
              </c:numCache>
            </c:numRef>
          </c:val>
        </c:ser>
        <c:firstSliceAng val="0"/>
        <c:holeSize val="50"/>
      </c:doughnutChart>
    </c:plotArea>
    <c:plotVisOnly val="1"/>
  </c:chart>
  <c:txPr>
    <a:bodyPr/>
    <a:lstStyle/>
    <a:p>
      <a:pPr>
        <a:defRPr sz="1800"/>
      </a:pPr>
      <a:endParaRPr lang="ru-RU"/>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ru-RU"/>
  <c:style val="32"/>
  <c:chart>
    <c:plotArea>
      <c:layout>
        <c:manualLayout>
          <c:layoutTarget val="inner"/>
          <c:xMode val="edge"/>
          <c:yMode val="edge"/>
          <c:x val="0.14837315594171419"/>
          <c:y val="0.15300645611826882"/>
          <c:w val="0.82097550306211764"/>
          <c:h val="0.66580833017972674"/>
        </c:manualLayout>
      </c:layout>
      <c:barChart>
        <c:barDir val="col"/>
        <c:grouping val="clustered"/>
        <c:ser>
          <c:idx val="0"/>
          <c:order val="0"/>
          <c:tx>
            <c:strRef>
              <c:f>Лист1!$B$1</c:f>
              <c:strCache>
                <c:ptCount val="1"/>
                <c:pt idx="0">
                  <c:v>2021 год</c:v>
                </c:pt>
              </c:strCache>
            </c:strRef>
          </c:tx>
          <c:dLbls>
            <c:txPr>
              <a:bodyPr/>
              <a:lstStyle/>
              <a:p>
                <a:pPr>
                  <a:defRPr sz="1000"/>
                </a:pPr>
                <a:endParaRPr lang="ru-RU"/>
              </a:p>
            </c:txPr>
            <c:showVal val="1"/>
          </c:dLbls>
          <c:cat>
            <c:strRef>
              <c:f>Лист1!$A$2</c:f>
              <c:strCache>
                <c:ptCount val="1"/>
                <c:pt idx="0">
                  <c:v>Обем расходов</c:v>
                </c:pt>
              </c:strCache>
            </c:strRef>
          </c:cat>
          <c:val>
            <c:numRef>
              <c:f>Лист1!$B$2</c:f>
              <c:numCache>
                <c:formatCode>General</c:formatCode>
                <c:ptCount val="1"/>
                <c:pt idx="0">
                  <c:v>517171</c:v>
                </c:pt>
              </c:numCache>
            </c:numRef>
          </c:val>
        </c:ser>
        <c:ser>
          <c:idx val="1"/>
          <c:order val="1"/>
          <c:tx>
            <c:strRef>
              <c:f>Лист1!$C$1</c:f>
              <c:strCache>
                <c:ptCount val="1"/>
                <c:pt idx="0">
                  <c:v>2022 год</c:v>
                </c:pt>
              </c:strCache>
            </c:strRef>
          </c:tx>
          <c:dLbls>
            <c:txPr>
              <a:bodyPr/>
              <a:lstStyle/>
              <a:p>
                <a:pPr>
                  <a:defRPr sz="1000"/>
                </a:pPr>
                <a:endParaRPr lang="ru-RU"/>
              </a:p>
            </c:txPr>
            <c:showVal val="1"/>
          </c:dLbls>
          <c:cat>
            <c:strRef>
              <c:f>Лист1!$A$2</c:f>
              <c:strCache>
                <c:ptCount val="1"/>
                <c:pt idx="0">
                  <c:v>Обем расходов</c:v>
                </c:pt>
              </c:strCache>
            </c:strRef>
          </c:cat>
          <c:val>
            <c:numRef>
              <c:f>Лист1!$C$2</c:f>
              <c:numCache>
                <c:formatCode>General</c:formatCode>
                <c:ptCount val="1"/>
                <c:pt idx="0">
                  <c:v>590704</c:v>
                </c:pt>
              </c:numCache>
            </c:numRef>
          </c:val>
        </c:ser>
        <c:ser>
          <c:idx val="2"/>
          <c:order val="2"/>
          <c:tx>
            <c:strRef>
              <c:f>Лист1!$D$1</c:f>
              <c:strCache>
                <c:ptCount val="1"/>
                <c:pt idx="0">
                  <c:v>2023 год</c:v>
                </c:pt>
              </c:strCache>
            </c:strRef>
          </c:tx>
          <c:dLbls>
            <c:txPr>
              <a:bodyPr/>
              <a:lstStyle/>
              <a:p>
                <a:pPr>
                  <a:defRPr sz="1000"/>
                </a:pPr>
                <a:endParaRPr lang="ru-RU"/>
              </a:p>
            </c:txPr>
            <c:showVal val="1"/>
          </c:dLbls>
          <c:cat>
            <c:strRef>
              <c:f>Лист1!$A$2</c:f>
              <c:strCache>
                <c:ptCount val="1"/>
                <c:pt idx="0">
                  <c:v>Обем расходов</c:v>
                </c:pt>
              </c:strCache>
            </c:strRef>
          </c:cat>
          <c:val>
            <c:numRef>
              <c:f>Лист1!$D$2</c:f>
              <c:numCache>
                <c:formatCode>General</c:formatCode>
                <c:ptCount val="1"/>
                <c:pt idx="0">
                  <c:v>618320</c:v>
                </c:pt>
              </c:numCache>
            </c:numRef>
          </c:val>
        </c:ser>
        <c:ser>
          <c:idx val="3"/>
          <c:order val="3"/>
          <c:tx>
            <c:strRef>
              <c:f>Лист1!$E$1</c:f>
              <c:strCache>
                <c:ptCount val="1"/>
                <c:pt idx="0">
                  <c:v>2024 год</c:v>
                </c:pt>
              </c:strCache>
            </c:strRef>
          </c:tx>
          <c:dLbls>
            <c:txPr>
              <a:bodyPr/>
              <a:lstStyle/>
              <a:p>
                <a:pPr>
                  <a:defRPr sz="1000"/>
                </a:pPr>
                <a:endParaRPr lang="ru-RU"/>
              </a:p>
            </c:txPr>
            <c:showVal val="1"/>
          </c:dLbls>
          <c:cat>
            <c:strRef>
              <c:f>Лист1!$A$2</c:f>
              <c:strCache>
                <c:ptCount val="1"/>
                <c:pt idx="0">
                  <c:v>Обем расходов</c:v>
                </c:pt>
              </c:strCache>
            </c:strRef>
          </c:cat>
          <c:val>
            <c:numRef>
              <c:f>Лист1!$E$2</c:f>
              <c:numCache>
                <c:formatCode>General</c:formatCode>
                <c:ptCount val="1"/>
                <c:pt idx="0">
                  <c:v>762460</c:v>
                </c:pt>
              </c:numCache>
            </c:numRef>
          </c:val>
        </c:ser>
        <c:ser>
          <c:idx val="4"/>
          <c:order val="4"/>
          <c:tx>
            <c:strRef>
              <c:f>Лист1!$F$1</c:f>
              <c:strCache>
                <c:ptCount val="1"/>
                <c:pt idx="0">
                  <c:v>2025 год</c:v>
                </c:pt>
              </c:strCache>
            </c:strRef>
          </c:tx>
          <c:dLbls>
            <c:txPr>
              <a:bodyPr/>
              <a:lstStyle/>
              <a:p>
                <a:pPr>
                  <a:defRPr sz="1000"/>
                </a:pPr>
                <a:endParaRPr lang="ru-RU"/>
              </a:p>
            </c:txPr>
            <c:showVal val="1"/>
          </c:dLbls>
          <c:cat>
            <c:strRef>
              <c:f>Лист1!$A$2</c:f>
              <c:strCache>
                <c:ptCount val="1"/>
                <c:pt idx="0">
                  <c:v>Обем расходов</c:v>
                </c:pt>
              </c:strCache>
            </c:strRef>
          </c:cat>
          <c:val>
            <c:numRef>
              <c:f>Лист1!$F$2</c:f>
              <c:numCache>
                <c:formatCode>General</c:formatCode>
                <c:ptCount val="1"/>
                <c:pt idx="0">
                  <c:v>877922</c:v>
                </c:pt>
              </c:numCache>
            </c:numRef>
          </c:val>
        </c:ser>
        <c:axId val="117887360"/>
        <c:axId val="117888896"/>
      </c:barChart>
      <c:catAx>
        <c:axId val="117887360"/>
        <c:scaling>
          <c:orientation val="minMax"/>
        </c:scaling>
        <c:delete val="1"/>
        <c:axPos val="b"/>
        <c:tickLblPos val="none"/>
        <c:crossAx val="117888896"/>
        <c:crosses val="autoZero"/>
        <c:auto val="1"/>
        <c:lblAlgn val="ctr"/>
        <c:lblOffset val="100"/>
      </c:catAx>
      <c:valAx>
        <c:axId val="117888896"/>
        <c:scaling>
          <c:orientation val="minMax"/>
          <c:max val="900000"/>
          <c:min val="0"/>
        </c:scaling>
        <c:axPos val="l"/>
        <c:majorGridlines/>
        <c:numFmt formatCode="General" sourceLinked="1"/>
        <c:tickLblPos val="nextTo"/>
        <c:txPr>
          <a:bodyPr/>
          <a:lstStyle/>
          <a:p>
            <a:pPr>
              <a:defRPr sz="1400"/>
            </a:pPr>
            <a:endParaRPr lang="ru-RU"/>
          </a:p>
        </c:txPr>
        <c:crossAx val="117887360"/>
        <c:crosses val="autoZero"/>
        <c:crossBetween val="between"/>
        <c:majorUnit val="100000"/>
      </c:valAx>
    </c:plotArea>
    <c:legend>
      <c:legendPos val="b"/>
      <c:layout>
        <c:manualLayout>
          <c:xMode val="edge"/>
          <c:yMode val="edge"/>
          <c:x val="0.17100868856910348"/>
          <c:y val="0.8655020700279985"/>
          <c:w val="0.76345913657345976"/>
          <c:h val="0.10022874816593558"/>
        </c:manualLayout>
      </c:layout>
      <c:txPr>
        <a:bodyPr/>
        <a:lstStyle/>
        <a:p>
          <a:pPr>
            <a:defRPr sz="1400"/>
          </a:pPr>
          <a:endParaRPr lang="ru-RU"/>
        </a:p>
      </c:txPr>
    </c:legend>
    <c:plotVisOnly val="1"/>
  </c:chart>
  <c:txPr>
    <a:bodyPr/>
    <a:lstStyle/>
    <a:p>
      <a:pPr>
        <a:defRPr sz="1800"/>
      </a:pPr>
      <a:endParaRPr lang="ru-RU"/>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25860215053763425"/>
          <c:y val="0"/>
          <c:w val="0.8"/>
          <c:h val="1"/>
        </c:manualLayout>
      </c:layout>
      <c:doughnutChart>
        <c:varyColors val="1"/>
        <c:ser>
          <c:idx val="0"/>
          <c:order val="0"/>
          <c:tx>
            <c:strRef>
              <c:f>Лист1!$B$1</c:f>
              <c:strCache>
                <c:ptCount val="1"/>
                <c:pt idx="0">
                  <c:v>Продажи</c:v>
                </c:pt>
              </c:strCache>
            </c:strRef>
          </c:tx>
          <c:spPr>
            <a:solidFill>
              <a:srgbClr val="FA6D2E"/>
            </a:solidFill>
          </c:spPr>
          <c:dPt>
            <c:idx val="0"/>
            <c:spPr>
              <a:solidFill>
                <a:srgbClr val="92D050"/>
              </a:solidFill>
            </c:spPr>
          </c:dPt>
          <c:dPt>
            <c:idx val="1"/>
            <c:spPr>
              <a:solidFill>
                <a:schemeClr val="tx2">
                  <a:lumMod val="40000"/>
                  <a:lumOff val="60000"/>
                </a:schemeClr>
              </a:solidFill>
            </c:spPr>
          </c:dPt>
          <c:dPt>
            <c:idx val="3"/>
            <c:spPr>
              <a:solidFill>
                <a:srgbClr val="B9E3E5"/>
              </a:solidFill>
            </c:spPr>
          </c:dPt>
          <c:dPt>
            <c:idx val="4"/>
            <c:spPr>
              <a:solidFill>
                <a:srgbClr val="FFD13F"/>
              </a:solidFill>
            </c:spPr>
          </c:dPt>
          <c:dLbls>
            <c:dLbl>
              <c:idx val="3"/>
              <c:layout>
                <c:manualLayout>
                  <c:x val="-1.5421217509101684E-2"/>
                  <c:y val="-6.2100674915635805E-2"/>
                </c:manualLayout>
              </c:layout>
              <c:tx>
                <c:rich>
                  <a:bodyPr/>
                  <a:lstStyle/>
                  <a:p>
                    <a:r>
                      <a:rPr lang="ru-RU" dirty="0" smtClean="0"/>
                      <a:t>1</a:t>
                    </a:r>
                    <a:r>
                      <a:rPr lang="en-US" dirty="0" smtClean="0"/>
                      <a:t>%</a:t>
                    </a:r>
                    <a:endParaRPr lang="en-US" dirty="0"/>
                  </a:p>
                </c:rich>
              </c:tx>
              <c:showPercent val="1"/>
            </c:dLbl>
            <c:dLbl>
              <c:idx val="4"/>
              <c:layout>
                <c:manualLayout>
                  <c:x val="-5.4728642790618934E-3"/>
                  <c:y val="-1.4846269216347983E-2"/>
                </c:manualLayout>
              </c:layout>
              <c:showPercent val="1"/>
            </c:dLbl>
            <c:txPr>
              <a:bodyPr/>
              <a:lstStyle/>
              <a:p>
                <a:pPr>
                  <a:defRPr sz="900"/>
                </a:pPr>
                <a:endParaRPr lang="ru-RU"/>
              </a:p>
            </c:txPr>
            <c:showPercent val="1"/>
            <c:showLeaderLines val="1"/>
          </c:dLbls>
          <c:cat>
            <c:strRef>
              <c:f>Лист1!$A$2:$A$6</c:f>
              <c:strCache>
                <c:ptCount val="5"/>
                <c:pt idx="0">
                  <c:v>Общее образование </c:v>
                </c:pt>
                <c:pt idx="1">
                  <c:v>Дошкольное образование </c:v>
                </c:pt>
                <c:pt idx="2">
                  <c:v>Дополнительное образование детей</c:v>
                </c:pt>
                <c:pt idx="3">
                  <c:v>Молодежная политика   </c:v>
                </c:pt>
                <c:pt idx="4">
                  <c:v>Другие вопросы в области образования</c:v>
                </c:pt>
              </c:strCache>
            </c:strRef>
          </c:cat>
          <c:val>
            <c:numRef>
              <c:f>Лист1!$B$2:$B$6</c:f>
              <c:numCache>
                <c:formatCode>0.0</c:formatCode>
                <c:ptCount val="5"/>
                <c:pt idx="0">
                  <c:v>539229</c:v>
                </c:pt>
                <c:pt idx="1">
                  <c:v>265849</c:v>
                </c:pt>
                <c:pt idx="2">
                  <c:v>38869</c:v>
                </c:pt>
                <c:pt idx="3">
                  <c:v>3566</c:v>
                </c:pt>
                <c:pt idx="4">
                  <c:v>30409</c:v>
                </c:pt>
              </c:numCache>
            </c:numRef>
          </c:val>
        </c:ser>
        <c:ser>
          <c:idx val="1"/>
          <c:order val="1"/>
          <c:tx>
            <c:strRef>
              <c:f>Лист1!$C$1</c:f>
              <c:strCache>
                <c:ptCount val="1"/>
              </c:strCache>
            </c:strRef>
          </c:tx>
          <c:cat>
            <c:strRef>
              <c:f>Лист1!$A$2:$A$6</c:f>
              <c:strCache>
                <c:ptCount val="5"/>
                <c:pt idx="0">
                  <c:v>Общее образование </c:v>
                </c:pt>
                <c:pt idx="1">
                  <c:v>Дошкольное образование </c:v>
                </c:pt>
                <c:pt idx="2">
                  <c:v>Дополнительное образование детей</c:v>
                </c:pt>
                <c:pt idx="3">
                  <c:v>Молодежная политика   </c:v>
                </c:pt>
                <c:pt idx="4">
                  <c:v>Другие вопросы в области образования</c:v>
                </c:pt>
              </c:strCache>
            </c:strRef>
          </c:cat>
          <c:val>
            <c:numRef>
              <c:f>Лист1!$C$2:$C$5</c:f>
              <c:numCache>
                <c:formatCode>General</c:formatCode>
                <c:ptCount val="4"/>
              </c:numCache>
            </c:numRef>
          </c:val>
        </c:ser>
        <c:firstSliceAng val="0"/>
        <c:holeSize val="33"/>
      </c:doughnutChart>
    </c:plotArea>
    <c:plotVisOnly val="1"/>
  </c:chart>
  <c:txPr>
    <a:bodyPr/>
    <a:lstStyle/>
    <a:p>
      <a:pPr>
        <a:defRPr sz="1800"/>
      </a:pPr>
      <a:endParaRPr lang="ru-RU"/>
    </a:p>
  </c:txPr>
  <c:externalData r:id="rId1"/>
  <c:userShapes r:id="rId2"/>
</c:chartSpace>
</file>

<file path=ppt/charts/chart13.xml><?xml version="1.0" encoding="utf-8"?>
<c:chartSpace xmlns:c="http://schemas.openxmlformats.org/drawingml/2006/chart" xmlns:a="http://schemas.openxmlformats.org/drawingml/2006/main" xmlns:r="http://schemas.openxmlformats.org/officeDocument/2006/relationships">
  <c:lang val="ru-RU"/>
  <c:style val="32"/>
  <c:chart>
    <c:plotArea>
      <c:layout>
        <c:manualLayout>
          <c:layoutTarget val="inner"/>
          <c:xMode val="edge"/>
          <c:yMode val="edge"/>
          <c:x val="0.14837315594171419"/>
          <c:y val="0.15300645611826888"/>
          <c:w val="0.82097550306211764"/>
          <c:h val="0.66580833017972685"/>
        </c:manualLayout>
      </c:layout>
      <c:barChart>
        <c:barDir val="col"/>
        <c:grouping val="clustered"/>
        <c:ser>
          <c:idx val="0"/>
          <c:order val="0"/>
          <c:tx>
            <c:strRef>
              <c:f>Лист1!$B$1</c:f>
              <c:strCache>
                <c:ptCount val="1"/>
                <c:pt idx="0">
                  <c:v>2021 год</c:v>
                </c:pt>
              </c:strCache>
            </c:strRef>
          </c:tx>
          <c:spPr>
            <a:solidFill>
              <a:schemeClr val="accent5">
                <a:lumMod val="40000"/>
                <a:lumOff val="60000"/>
              </a:schemeClr>
            </a:solidFill>
          </c:spPr>
          <c:dLbls>
            <c:txPr>
              <a:bodyPr/>
              <a:lstStyle/>
              <a:p>
                <a:pPr>
                  <a:defRPr sz="1000"/>
                </a:pPr>
                <a:endParaRPr lang="ru-RU"/>
              </a:p>
            </c:txPr>
            <c:showVal val="1"/>
          </c:dLbls>
          <c:cat>
            <c:strRef>
              <c:f>Лист1!$A$2</c:f>
              <c:strCache>
                <c:ptCount val="1"/>
                <c:pt idx="0">
                  <c:v>Обем расходов</c:v>
                </c:pt>
              </c:strCache>
            </c:strRef>
          </c:cat>
          <c:val>
            <c:numRef>
              <c:f>Лист1!$B$2</c:f>
              <c:numCache>
                <c:formatCode>General</c:formatCode>
                <c:ptCount val="1"/>
                <c:pt idx="0">
                  <c:v>60464</c:v>
                </c:pt>
              </c:numCache>
            </c:numRef>
          </c:val>
        </c:ser>
        <c:ser>
          <c:idx val="1"/>
          <c:order val="1"/>
          <c:tx>
            <c:strRef>
              <c:f>Лист1!$C$1</c:f>
              <c:strCache>
                <c:ptCount val="1"/>
                <c:pt idx="0">
                  <c:v>2022 год</c:v>
                </c:pt>
              </c:strCache>
            </c:strRef>
          </c:tx>
          <c:spPr>
            <a:solidFill>
              <a:schemeClr val="accent3">
                <a:lumMod val="60000"/>
                <a:lumOff val="40000"/>
              </a:schemeClr>
            </a:solidFill>
          </c:spPr>
          <c:dLbls>
            <c:txPr>
              <a:bodyPr/>
              <a:lstStyle/>
              <a:p>
                <a:pPr>
                  <a:defRPr sz="1000"/>
                </a:pPr>
                <a:endParaRPr lang="ru-RU"/>
              </a:p>
            </c:txPr>
            <c:showVal val="1"/>
          </c:dLbls>
          <c:cat>
            <c:strRef>
              <c:f>Лист1!$A$2</c:f>
              <c:strCache>
                <c:ptCount val="1"/>
                <c:pt idx="0">
                  <c:v>Обем расходов</c:v>
                </c:pt>
              </c:strCache>
            </c:strRef>
          </c:cat>
          <c:val>
            <c:numRef>
              <c:f>Лист1!$C$2</c:f>
              <c:numCache>
                <c:formatCode>General</c:formatCode>
                <c:ptCount val="1"/>
                <c:pt idx="0">
                  <c:v>66412</c:v>
                </c:pt>
              </c:numCache>
            </c:numRef>
          </c:val>
        </c:ser>
        <c:ser>
          <c:idx val="2"/>
          <c:order val="2"/>
          <c:tx>
            <c:strRef>
              <c:f>Лист1!$D$1</c:f>
              <c:strCache>
                <c:ptCount val="1"/>
                <c:pt idx="0">
                  <c:v>2023 год</c:v>
                </c:pt>
              </c:strCache>
            </c:strRef>
          </c:tx>
          <c:spPr>
            <a:solidFill>
              <a:schemeClr val="bg2">
                <a:lumMod val="75000"/>
              </a:schemeClr>
            </a:solidFill>
          </c:spPr>
          <c:dLbls>
            <c:txPr>
              <a:bodyPr/>
              <a:lstStyle/>
              <a:p>
                <a:pPr>
                  <a:defRPr sz="1000"/>
                </a:pPr>
                <a:endParaRPr lang="ru-RU"/>
              </a:p>
            </c:txPr>
            <c:showVal val="1"/>
          </c:dLbls>
          <c:cat>
            <c:strRef>
              <c:f>Лист1!$A$2</c:f>
              <c:strCache>
                <c:ptCount val="1"/>
                <c:pt idx="0">
                  <c:v>Обем расходов</c:v>
                </c:pt>
              </c:strCache>
            </c:strRef>
          </c:cat>
          <c:val>
            <c:numRef>
              <c:f>Лист1!$D$2</c:f>
              <c:numCache>
                <c:formatCode>General</c:formatCode>
                <c:ptCount val="1"/>
                <c:pt idx="0">
                  <c:v>67263</c:v>
                </c:pt>
              </c:numCache>
            </c:numRef>
          </c:val>
        </c:ser>
        <c:ser>
          <c:idx val="3"/>
          <c:order val="3"/>
          <c:tx>
            <c:strRef>
              <c:f>Лист1!$E$1</c:f>
              <c:strCache>
                <c:ptCount val="1"/>
                <c:pt idx="0">
                  <c:v>2024 год</c:v>
                </c:pt>
              </c:strCache>
            </c:strRef>
          </c:tx>
          <c:dLbls>
            <c:txPr>
              <a:bodyPr/>
              <a:lstStyle/>
              <a:p>
                <a:pPr>
                  <a:defRPr sz="1000"/>
                </a:pPr>
                <a:endParaRPr lang="ru-RU"/>
              </a:p>
            </c:txPr>
            <c:showVal val="1"/>
          </c:dLbls>
          <c:cat>
            <c:strRef>
              <c:f>Лист1!$A$2</c:f>
              <c:strCache>
                <c:ptCount val="1"/>
                <c:pt idx="0">
                  <c:v>Обем расходов</c:v>
                </c:pt>
              </c:strCache>
            </c:strRef>
          </c:cat>
          <c:val>
            <c:numRef>
              <c:f>Лист1!$E$2</c:f>
              <c:numCache>
                <c:formatCode>General</c:formatCode>
                <c:ptCount val="1"/>
                <c:pt idx="0">
                  <c:v>99260</c:v>
                </c:pt>
              </c:numCache>
            </c:numRef>
          </c:val>
        </c:ser>
        <c:ser>
          <c:idx val="4"/>
          <c:order val="4"/>
          <c:tx>
            <c:strRef>
              <c:f>Лист1!$F$1</c:f>
              <c:strCache>
                <c:ptCount val="1"/>
                <c:pt idx="0">
                  <c:v>2025 год</c:v>
                </c:pt>
              </c:strCache>
            </c:strRef>
          </c:tx>
          <c:dLbls>
            <c:dLbl>
              <c:idx val="0"/>
              <c:tx>
                <c:rich>
                  <a:bodyPr/>
                  <a:lstStyle/>
                  <a:p>
                    <a:pPr>
                      <a:defRPr sz="900"/>
                    </a:pPr>
                    <a:r>
                      <a:rPr lang="ru-RU" sz="1000" dirty="0" smtClean="0"/>
                      <a:t>108024</a:t>
                    </a:r>
                    <a:endParaRPr lang="en-US" sz="1000" dirty="0"/>
                  </a:p>
                </c:rich>
              </c:tx>
              <c:spPr/>
              <c:showVal val="1"/>
            </c:dLbl>
            <c:delete val="1"/>
          </c:dLbls>
          <c:cat>
            <c:strRef>
              <c:f>Лист1!$A$2</c:f>
              <c:strCache>
                <c:ptCount val="1"/>
                <c:pt idx="0">
                  <c:v>Обем расходов</c:v>
                </c:pt>
              </c:strCache>
            </c:strRef>
          </c:cat>
          <c:val>
            <c:numRef>
              <c:f>Лист1!$F$2</c:f>
              <c:numCache>
                <c:formatCode>General</c:formatCode>
                <c:ptCount val="1"/>
                <c:pt idx="0">
                  <c:v>108024</c:v>
                </c:pt>
              </c:numCache>
            </c:numRef>
          </c:val>
        </c:ser>
        <c:axId val="182969472"/>
        <c:axId val="182971008"/>
      </c:barChart>
      <c:catAx>
        <c:axId val="182969472"/>
        <c:scaling>
          <c:orientation val="minMax"/>
        </c:scaling>
        <c:delete val="1"/>
        <c:axPos val="b"/>
        <c:tickLblPos val="none"/>
        <c:crossAx val="182971008"/>
        <c:crosses val="autoZero"/>
        <c:auto val="1"/>
        <c:lblAlgn val="ctr"/>
        <c:lblOffset val="100"/>
      </c:catAx>
      <c:valAx>
        <c:axId val="182971008"/>
        <c:scaling>
          <c:orientation val="minMax"/>
          <c:max val="110000"/>
          <c:min val="0"/>
        </c:scaling>
        <c:axPos val="l"/>
        <c:majorGridlines/>
        <c:numFmt formatCode="General" sourceLinked="1"/>
        <c:tickLblPos val="nextTo"/>
        <c:txPr>
          <a:bodyPr/>
          <a:lstStyle/>
          <a:p>
            <a:pPr>
              <a:defRPr sz="1400"/>
            </a:pPr>
            <a:endParaRPr lang="ru-RU"/>
          </a:p>
        </c:txPr>
        <c:crossAx val="182969472"/>
        <c:crosses val="autoZero"/>
        <c:crossBetween val="between"/>
        <c:majorUnit val="10000"/>
      </c:valAx>
    </c:plotArea>
    <c:legend>
      <c:legendPos val="b"/>
      <c:layout>
        <c:manualLayout>
          <c:xMode val="edge"/>
          <c:yMode val="edge"/>
          <c:x val="0.20740715600205367"/>
          <c:y val="0.8655020700279985"/>
          <c:w val="0.76345913657345976"/>
          <c:h val="0.10022874816593558"/>
        </c:manualLayout>
      </c:layout>
      <c:txPr>
        <a:bodyPr/>
        <a:lstStyle/>
        <a:p>
          <a:pPr>
            <a:defRPr sz="1400"/>
          </a:pPr>
          <a:endParaRPr lang="ru-RU"/>
        </a:p>
      </c:txPr>
    </c:legend>
    <c:plotVisOnly val="1"/>
  </c:chart>
  <c:txPr>
    <a:bodyPr/>
    <a:lstStyle/>
    <a:p>
      <a:pPr>
        <a:defRPr sz="1800"/>
      </a:pPr>
      <a:endParaRPr lang="ru-RU"/>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1866111212842582"/>
          <c:y val="0"/>
          <c:w val="0.92322604986876156"/>
          <c:h val="1"/>
        </c:manualLayout>
      </c:layout>
      <c:doughnutChart>
        <c:varyColors val="1"/>
        <c:ser>
          <c:idx val="0"/>
          <c:order val="0"/>
          <c:tx>
            <c:strRef>
              <c:f>Лист1!$B$1</c:f>
              <c:strCache>
                <c:ptCount val="1"/>
                <c:pt idx="0">
                  <c:v>Продажи</c:v>
                </c:pt>
              </c:strCache>
            </c:strRef>
          </c:tx>
          <c:dPt>
            <c:idx val="0"/>
            <c:spPr>
              <a:solidFill>
                <a:srgbClr val="FFC000"/>
              </a:solidFill>
            </c:spPr>
          </c:dPt>
          <c:dPt>
            <c:idx val="1"/>
            <c:spPr>
              <a:solidFill>
                <a:schemeClr val="accent2">
                  <a:lumMod val="60000"/>
                  <a:lumOff val="40000"/>
                </a:schemeClr>
              </a:solidFill>
            </c:spPr>
          </c:dPt>
          <c:dPt>
            <c:idx val="2"/>
            <c:spPr>
              <a:solidFill>
                <a:srgbClr val="FA6D2E"/>
              </a:solidFill>
            </c:spPr>
          </c:dPt>
          <c:dLbls>
            <c:dLbl>
              <c:idx val="2"/>
              <c:layout>
                <c:manualLayout>
                  <c:x val="-8.8180604988383777E-3"/>
                  <c:y val="-0.12244897959183668"/>
                </c:manualLayout>
              </c:layout>
              <c:showPercent val="1"/>
            </c:dLbl>
            <c:dLbl>
              <c:idx val="3"/>
              <c:layout>
                <c:manualLayout>
                  <c:x val="-1.3378189766413346E-2"/>
                  <c:y val="-8.7626186149808202E-2"/>
                </c:manualLayout>
              </c:layout>
              <c:showPercent val="1"/>
            </c:dLbl>
            <c:dLbl>
              <c:idx val="4"/>
              <c:layout>
                <c:manualLayout>
                  <c:x val="3.3444816053511892E-3"/>
                  <c:y val="-8.1019584090450195E-2"/>
                </c:manualLayout>
              </c:layout>
              <c:showPercent val="1"/>
            </c:dLbl>
            <c:txPr>
              <a:bodyPr/>
              <a:lstStyle/>
              <a:p>
                <a:pPr>
                  <a:defRPr sz="900"/>
                </a:pPr>
                <a:endParaRPr lang="ru-RU"/>
              </a:p>
            </c:txPr>
            <c:showPercent val="1"/>
            <c:showLeaderLines val="1"/>
          </c:dLbls>
          <c:cat>
            <c:strRef>
              <c:f>Лист1!$A$2:$A$4</c:f>
              <c:strCache>
                <c:ptCount val="3"/>
                <c:pt idx="0">
                  <c:v>Учреждения культуры</c:v>
                </c:pt>
                <c:pt idx="1">
                  <c:v>Библиотеки</c:v>
                </c:pt>
                <c:pt idx="2">
                  <c:v>Мероприятия в сфере культуры</c:v>
                </c:pt>
              </c:strCache>
            </c:strRef>
          </c:cat>
          <c:val>
            <c:numRef>
              <c:f>Лист1!$B$2:$B$4</c:f>
              <c:numCache>
                <c:formatCode>0.0</c:formatCode>
                <c:ptCount val="3"/>
                <c:pt idx="0">
                  <c:v>79332</c:v>
                </c:pt>
                <c:pt idx="1">
                  <c:v>27767</c:v>
                </c:pt>
                <c:pt idx="2">
                  <c:v>925</c:v>
                </c:pt>
              </c:numCache>
            </c:numRef>
          </c:val>
        </c:ser>
        <c:firstSliceAng val="0"/>
        <c:holeSize val="33"/>
      </c:doughnutChart>
    </c:plotArea>
    <c:plotVisOnly val="1"/>
  </c:chart>
  <c:txPr>
    <a:bodyPr/>
    <a:lstStyle/>
    <a:p>
      <a:pPr>
        <a:defRPr sz="1800"/>
      </a:pPr>
      <a:endParaRPr lang="ru-RU"/>
    </a:p>
  </c:txPr>
  <c:externalData r:id="rId1"/>
  <c:userShapes r:id="rId2"/>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ru-RU"/>
  <c:style val="32"/>
  <c:chart>
    <c:plotArea>
      <c:layout>
        <c:manualLayout>
          <c:layoutTarget val="inner"/>
          <c:xMode val="edge"/>
          <c:yMode val="edge"/>
          <c:x val="0.14837315594171419"/>
          <c:y val="0.15300645611826888"/>
          <c:w val="0.82097550306211764"/>
          <c:h val="0.66580833017972685"/>
        </c:manualLayout>
      </c:layout>
      <c:barChart>
        <c:barDir val="col"/>
        <c:grouping val="clustered"/>
        <c:ser>
          <c:idx val="0"/>
          <c:order val="0"/>
          <c:tx>
            <c:strRef>
              <c:f>Лист1!$B$1</c:f>
              <c:strCache>
                <c:ptCount val="1"/>
                <c:pt idx="0">
                  <c:v>2021 г.</c:v>
                </c:pt>
              </c:strCache>
            </c:strRef>
          </c:tx>
          <c:dLbls>
            <c:txPr>
              <a:bodyPr/>
              <a:lstStyle/>
              <a:p>
                <a:pPr>
                  <a:defRPr sz="1000"/>
                </a:pPr>
                <a:endParaRPr lang="ru-RU"/>
              </a:p>
            </c:txPr>
            <c:showVal val="1"/>
          </c:dLbls>
          <c:cat>
            <c:strRef>
              <c:f>Лист1!$A$2</c:f>
              <c:strCache>
                <c:ptCount val="1"/>
                <c:pt idx="0">
                  <c:v>Обем расходов</c:v>
                </c:pt>
              </c:strCache>
            </c:strRef>
          </c:cat>
          <c:val>
            <c:numRef>
              <c:f>Лист1!$B$2</c:f>
              <c:numCache>
                <c:formatCode>#,##0.0</c:formatCode>
                <c:ptCount val="1"/>
                <c:pt idx="0">
                  <c:v>96834</c:v>
                </c:pt>
              </c:numCache>
            </c:numRef>
          </c:val>
        </c:ser>
        <c:ser>
          <c:idx val="1"/>
          <c:order val="1"/>
          <c:tx>
            <c:strRef>
              <c:f>Лист1!$C$1</c:f>
              <c:strCache>
                <c:ptCount val="1"/>
                <c:pt idx="0">
                  <c:v>2022 г.</c:v>
                </c:pt>
              </c:strCache>
            </c:strRef>
          </c:tx>
          <c:dLbls>
            <c:txPr>
              <a:bodyPr/>
              <a:lstStyle/>
              <a:p>
                <a:pPr>
                  <a:defRPr sz="1000"/>
                </a:pPr>
                <a:endParaRPr lang="ru-RU"/>
              </a:p>
            </c:txPr>
            <c:showVal val="1"/>
          </c:dLbls>
          <c:cat>
            <c:strRef>
              <c:f>Лист1!$A$2</c:f>
              <c:strCache>
                <c:ptCount val="1"/>
                <c:pt idx="0">
                  <c:v>Обем расходов</c:v>
                </c:pt>
              </c:strCache>
            </c:strRef>
          </c:cat>
          <c:val>
            <c:numRef>
              <c:f>Лист1!$C$2</c:f>
              <c:numCache>
                <c:formatCode>#,##0.0</c:formatCode>
                <c:ptCount val="1"/>
                <c:pt idx="0">
                  <c:v>101499.7</c:v>
                </c:pt>
              </c:numCache>
            </c:numRef>
          </c:val>
        </c:ser>
        <c:ser>
          <c:idx val="2"/>
          <c:order val="2"/>
          <c:tx>
            <c:strRef>
              <c:f>Лист1!$D$1</c:f>
              <c:strCache>
                <c:ptCount val="1"/>
                <c:pt idx="0">
                  <c:v>2023 г.</c:v>
                </c:pt>
              </c:strCache>
            </c:strRef>
          </c:tx>
          <c:dLbls>
            <c:txPr>
              <a:bodyPr/>
              <a:lstStyle/>
              <a:p>
                <a:pPr>
                  <a:defRPr sz="1000"/>
                </a:pPr>
                <a:endParaRPr lang="ru-RU"/>
              </a:p>
            </c:txPr>
            <c:showVal val="1"/>
          </c:dLbls>
          <c:cat>
            <c:strRef>
              <c:f>Лист1!$A$2</c:f>
              <c:strCache>
                <c:ptCount val="1"/>
                <c:pt idx="0">
                  <c:v>Обем расходов</c:v>
                </c:pt>
              </c:strCache>
            </c:strRef>
          </c:cat>
          <c:val>
            <c:numRef>
              <c:f>Лист1!$D$2</c:f>
              <c:numCache>
                <c:formatCode>#,##0.0</c:formatCode>
                <c:ptCount val="1"/>
                <c:pt idx="0">
                  <c:v>129800</c:v>
                </c:pt>
              </c:numCache>
            </c:numRef>
          </c:val>
        </c:ser>
        <c:ser>
          <c:idx val="3"/>
          <c:order val="3"/>
          <c:tx>
            <c:strRef>
              <c:f>Лист1!$E$1</c:f>
              <c:strCache>
                <c:ptCount val="1"/>
                <c:pt idx="0">
                  <c:v>2024 г.</c:v>
                </c:pt>
              </c:strCache>
            </c:strRef>
          </c:tx>
          <c:dLbls>
            <c:dLbl>
              <c:idx val="0"/>
              <c:spPr/>
              <c:txPr>
                <a:bodyPr/>
                <a:lstStyle/>
                <a:p>
                  <a:pPr>
                    <a:defRPr sz="1000"/>
                  </a:pPr>
                  <a:endParaRPr lang="ru-RU"/>
                </a:p>
              </c:txPr>
            </c:dLbl>
            <c:dLblPos val="outEnd"/>
            <c:showVal val="1"/>
          </c:dLbls>
          <c:cat>
            <c:strRef>
              <c:f>Лист1!$A$2</c:f>
              <c:strCache>
                <c:ptCount val="1"/>
                <c:pt idx="0">
                  <c:v>Обем расходов</c:v>
                </c:pt>
              </c:strCache>
            </c:strRef>
          </c:cat>
          <c:val>
            <c:numRef>
              <c:f>Лист1!$E$2</c:f>
              <c:numCache>
                <c:formatCode>#,##0.0</c:formatCode>
                <c:ptCount val="1"/>
                <c:pt idx="0">
                  <c:v>138480</c:v>
                </c:pt>
              </c:numCache>
            </c:numRef>
          </c:val>
        </c:ser>
        <c:ser>
          <c:idx val="4"/>
          <c:order val="4"/>
          <c:tx>
            <c:strRef>
              <c:f>Лист1!$F$1</c:f>
              <c:strCache>
                <c:ptCount val="1"/>
                <c:pt idx="0">
                  <c:v>2025 г.</c:v>
                </c:pt>
              </c:strCache>
            </c:strRef>
          </c:tx>
          <c:dLbls>
            <c:dLbl>
              <c:idx val="0"/>
              <c:layout>
                <c:manualLayout>
                  <c:x val="0"/>
                  <c:y val="-2.186588670302721E-2"/>
                </c:manualLayout>
              </c:layout>
              <c:tx>
                <c:rich>
                  <a:bodyPr/>
                  <a:lstStyle/>
                  <a:p>
                    <a:r>
                      <a:rPr lang="en-US" sz="1000" dirty="0" smtClean="0"/>
                      <a:t>13</a:t>
                    </a:r>
                    <a:r>
                      <a:rPr lang="ru-RU" sz="1000" dirty="0" smtClean="0"/>
                      <a:t>7</a:t>
                    </a:r>
                    <a:r>
                      <a:rPr lang="en-US" sz="1000" dirty="0" smtClean="0"/>
                      <a:t> 4</a:t>
                    </a:r>
                    <a:r>
                      <a:rPr lang="ru-RU" sz="1000" dirty="0" smtClean="0"/>
                      <a:t>36</a:t>
                    </a:r>
                    <a:r>
                      <a:rPr lang="en-US" sz="1000" dirty="0" smtClean="0"/>
                      <a:t>,0</a:t>
                    </a:r>
                    <a:endParaRPr lang="en-US" sz="1000" dirty="0"/>
                  </a:p>
                </c:rich>
              </c:tx>
              <c:showVal val="1"/>
            </c:dLbl>
            <c:txPr>
              <a:bodyPr/>
              <a:lstStyle/>
              <a:p>
                <a:pPr>
                  <a:defRPr sz="900"/>
                </a:pPr>
                <a:endParaRPr lang="ru-RU"/>
              </a:p>
            </c:txPr>
            <c:showVal val="1"/>
          </c:dLbls>
          <c:cat>
            <c:strRef>
              <c:f>Лист1!$A$2</c:f>
              <c:strCache>
                <c:ptCount val="1"/>
                <c:pt idx="0">
                  <c:v>Обем расходов</c:v>
                </c:pt>
              </c:strCache>
            </c:strRef>
          </c:cat>
          <c:val>
            <c:numRef>
              <c:f>Лист1!$F$2</c:f>
              <c:numCache>
                <c:formatCode>#,##0.0</c:formatCode>
                <c:ptCount val="1"/>
                <c:pt idx="0">
                  <c:v>137436</c:v>
                </c:pt>
              </c:numCache>
            </c:numRef>
          </c:val>
        </c:ser>
        <c:gapWidth val="59"/>
        <c:axId val="183488512"/>
        <c:axId val="183490048"/>
      </c:barChart>
      <c:catAx>
        <c:axId val="183488512"/>
        <c:scaling>
          <c:orientation val="minMax"/>
        </c:scaling>
        <c:delete val="1"/>
        <c:axPos val="b"/>
        <c:tickLblPos val="none"/>
        <c:crossAx val="183490048"/>
        <c:crosses val="autoZero"/>
        <c:auto val="1"/>
        <c:lblAlgn val="ctr"/>
        <c:lblOffset val="100"/>
      </c:catAx>
      <c:valAx>
        <c:axId val="183490048"/>
        <c:scaling>
          <c:orientation val="minMax"/>
          <c:max val="140000"/>
          <c:min val="0"/>
        </c:scaling>
        <c:axPos val="l"/>
        <c:majorGridlines/>
        <c:numFmt formatCode="#,##0.0" sourceLinked="1"/>
        <c:tickLblPos val="nextTo"/>
        <c:txPr>
          <a:bodyPr/>
          <a:lstStyle/>
          <a:p>
            <a:pPr>
              <a:defRPr sz="1400"/>
            </a:pPr>
            <a:endParaRPr lang="ru-RU"/>
          </a:p>
        </c:txPr>
        <c:crossAx val="183488512"/>
        <c:crosses val="autoZero"/>
        <c:crossBetween val="between"/>
        <c:majorUnit val="10000"/>
      </c:valAx>
    </c:plotArea>
    <c:legend>
      <c:legendPos val="b"/>
      <c:layout>
        <c:manualLayout>
          <c:xMode val="edge"/>
          <c:yMode val="edge"/>
          <c:x val="0.23039566174917786"/>
          <c:y val="0.8655020700279985"/>
          <c:w val="0.62834464657436151"/>
          <c:h val="0.10022874816593558"/>
        </c:manualLayout>
      </c:layout>
      <c:txPr>
        <a:bodyPr/>
        <a:lstStyle/>
        <a:p>
          <a:pPr>
            <a:defRPr sz="1400"/>
          </a:pPr>
          <a:endParaRPr lang="ru-RU"/>
        </a:p>
      </c:txPr>
    </c:legend>
    <c:plotVisOnly val="1"/>
  </c:chart>
  <c:txPr>
    <a:bodyPr/>
    <a:lstStyle/>
    <a:p>
      <a:pPr>
        <a:defRPr sz="1800"/>
      </a:pPr>
      <a:endParaRPr lang="ru-RU"/>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
          <c:y val="8.4548293963254764E-2"/>
          <c:w val="0.92322604986876156"/>
          <c:h val="1"/>
        </c:manualLayout>
      </c:layout>
      <c:doughnutChart>
        <c:varyColors val="1"/>
        <c:ser>
          <c:idx val="0"/>
          <c:order val="0"/>
          <c:tx>
            <c:strRef>
              <c:f>Лист1!$B$1</c:f>
              <c:strCache>
                <c:ptCount val="1"/>
                <c:pt idx="0">
                  <c:v>Продажи</c:v>
                </c:pt>
              </c:strCache>
            </c:strRef>
          </c:tx>
          <c:dPt>
            <c:idx val="0"/>
            <c:spPr>
              <a:solidFill>
                <a:schemeClr val="tx2">
                  <a:lumMod val="40000"/>
                  <a:lumOff val="60000"/>
                </a:schemeClr>
              </a:solidFill>
            </c:spPr>
          </c:dPt>
          <c:dPt>
            <c:idx val="1"/>
            <c:spPr>
              <a:solidFill>
                <a:srgbClr val="92D050"/>
              </a:solidFill>
            </c:spPr>
          </c:dPt>
          <c:dPt>
            <c:idx val="2"/>
            <c:spPr>
              <a:solidFill>
                <a:srgbClr val="FF0000"/>
              </a:solidFill>
            </c:spPr>
          </c:dPt>
          <c:dLbls>
            <c:dLbl>
              <c:idx val="2"/>
              <c:layout>
                <c:manualLayout>
                  <c:x val="-3.333333333333334E-2"/>
                  <c:y val="-8.0000000000000043E-2"/>
                </c:manualLayout>
              </c:layout>
              <c:showPercent val="1"/>
            </c:dLbl>
            <c:dLbl>
              <c:idx val="3"/>
              <c:layout>
                <c:manualLayout>
                  <c:x val="-9.6745406824147208E-3"/>
                  <c:y val="-3.4292913385826816E-2"/>
                </c:manualLayout>
              </c:layout>
              <c:showPercent val="1"/>
            </c:dLbl>
            <c:dLbl>
              <c:idx val="4"/>
              <c:layout>
                <c:manualLayout>
                  <c:x val="3.3444816053511892E-3"/>
                  <c:y val="-8.1019584090450195E-2"/>
                </c:manualLayout>
              </c:layout>
              <c:showPercent val="1"/>
            </c:dLbl>
            <c:txPr>
              <a:bodyPr/>
              <a:lstStyle/>
              <a:p>
                <a:pPr>
                  <a:defRPr sz="900"/>
                </a:pPr>
                <a:endParaRPr lang="ru-RU"/>
              </a:p>
            </c:txPr>
            <c:showPercent val="1"/>
            <c:showLeaderLines val="1"/>
          </c:dLbls>
          <c:cat>
            <c:strRef>
              <c:f>Лист1!$A$2:$A$5</c:f>
              <c:strCache>
                <c:ptCount val="4"/>
                <c:pt idx="0">
                  <c:v>Пенсионное обеспечение </c:v>
                </c:pt>
                <c:pt idx="1">
                  <c:v>Социальное обеспечение населения </c:v>
                </c:pt>
                <c:pt idx="2">
                  <c:v>Охрана семьи и детства </c:v>
                </c:pt>
                <c:pt idx="3">
                  <c:v>Другие вопросы в области социальной политики </c:v>
                </c:pt>
              </c:strCache>
            </c:strRef>
          </c:cat>
          <c:val>
            <c:numRef>
              <c:f>Лист1!$B$2:$B$5</c:f>
              <c:numCache>
                <c:formatCode>#,##0.00</c:formatCode>
                <c:ptCount val="4"/>
                <c:pt idx="0">
                  <c:v>9795</c:v>
                </c:pt>
                <c:pt idx="1">
                  <c:v>116697</c:v>
                </c:pt>
                <c:pt idx="2">
                  <c:v>3765</c:v>
                </c:pt>
                <c:pt idx="3">
                  <c:v>7179</c:v>
                </c:pt>
              </c:numCache>
            </c:numRef>
          </c:val>
        </c:ser>
        <c:ser>
          <c:idx val="1"/>
          <c:order val="1"/>
          <c:tx>
            <c:strRef>
              <c:f>Лист1!$C$1</c:f>
              <c:strCache>
                <c:ptCount val="1"/>
              </c:strCache>
            </c:strRef>
          </c:tx>
          <c:cat>
            <c:strRef>
              <c:f>Лист1!$A$2:$A$5</c:f>
              <c:strCache>
                <c:ptCount val="4"/>
                <c:pt idx="0">
                  <c:v>Пенсионное обеспечение </c:v>
                </c:pt>
                <c:pt idx="1">
                  <c:v>Социальное обеспечение населения </c:v>
                </c:pt>
                <c:pt idx="2">
                  <c:v>Охрана семьи и детства </c:v>
                </c:pt>
                <c:pt idx="3">
                  <c:v>Другие вопросы в области социальной политики </c:v>
                </c:pt>
              </c:strCache>
            </c:strRef>
          </c:cat>
          <c:val>
            <c:numRef>
              <c:f>Лист1!$C$2:$C$4</c:f>
              <c:numCache>
                <c:formatCode>General</c:formatCode>
                <c:ptCount val="3"/>
              </c:numCache>
            </c:numRef>
          </c:val>
        </c:ser>
        <c:firstSliceAng val="0"/>
        <c:holeSize val="33"/>
      </c:doughnutChart>
    </c:plotArea>
    <c:plotVisOnly val="1"/>
  </c:chart>
  <c:txPr>
    <a:bodyPr/>
    <a:lstStyle/>
    <a:p>
      <a:pPr>
        <a:defRPr sz="1800"/>
      </a:pPr>
      <a:endParaRPr lang="ru-RU"/>
    </a:p>
  </c:txPr>
  <c:externalData r:id="rId1"/>
  <c:userShapes r:id="rId2"/>
</c:chartSpace>
</file>

<file path=ppt/charts/chart17.xml><?xml version="1.0" encoding="utf-8"?>
<c:chartSpace xmlns:c="http://schemas.openxmlformats.org/drawingml/2006/chart" xmlns:a="http://schemas.openxmlformats.org/drawingml/2006/main" xmlns:r="http://schemas.openxmlformats.org/officeDocument/2006/relationships">
  <c:date1904 val="1"/>
  <c:lang val="ru-RU"/>
  <c:style val="32"/>
  <c:chart>
    <c:plotArea>
      <c:layout>
        <c:manualLayout>
          <c:layoutTarget val="inner"/>
          <c:xMode val="edge"/>
          <c:yMode val="edge"/>
          <c:x val="0.14837315594171419"/>
          <c:y val="0.13949284936257694"/>
          <c:w val="0.82097550306211764"/>
          <c:h val="0.66580833017972696"/>
        </c:manualLayout>
      </c:layout>
      <c:barChart>
        <c:barDir val="col"/>
        <c:grouping val="clustered"/>
        <c:ser>
          <c:idx val="0"/>
          <c:order val="0"/>
          <c:tx>
            <c:strRef>
              <c:f>Лист1!$B$1</c:f>
              <c:strCache>
                <c:ptCount val="1"/>
                <c:pt idx="0">
                  <c:v>2021 год</c:v>
                </c:pt>
              </c:strCache>
            </c:strRef>
          </c:tx>
          <c:spPr>
            <a:solidFill>
              <a:schemeClr val="accent5">
                <a:lumMod val="40000"/>
                <a:lumOff val="60000"/>
              </a:schemeClr>
            </a:solidFill>
          </c:spPr>
          <c:dLbls>
            <c:txPr>
              <a:bodyPr/>
              <a:lstStyle/>
              <a:p>
                <a:pPr>
                  <a:defRPr sz="1000"/>
                </a:pPr>
                <a:endParaRPr lang="ru-RU"/>
              </a:p>
            </c:txPr>
            <c:showVal val="1"/>
          </c:dLbls>
          <c:cat>
            <c:strRef>
              <c:f>Лист1!$A$2</c:f>
              <c:strCache>
                <c:ptCount val="1"/>
                <c:pt idx="0">
                  <c:v>Объём расходов</c:v>
                </c:pt>
              </c:strCache>
            </c:strRef>
          </c:cat>
          <c:val>
            <c:numRef>
              <c:f>Лист1!$B$2</c:f>
              <c:numCache>
                <c:formatCode>#,##0.0</c:formatCode>
                <c:ptCount val="1"/>
                <c:pt idx="0">
                  <c:v>31303</c:v>
                </c:pt>
              </c:numCache>
            </c:numRef>
          </c:val>
        </c:ser>
        <c:ser>
          <c:idx val="1"/>
          <c:order val="1"/>
          <c:tx>
            <c:strRef>
              <c:f>Лист1!$C$1</c:f>
              <c:strCache>
                <c:ptCount val="1"/>
                <c:pt idx="0">
                  <c:v>2022 год</c:v>
                </c:pt>
              </c:strCache>
            </c:strRef>
          </c:tx>
          <c:spPr>
            <a:solidFill>
              <a:schemeClr val="accent3">
                <a:lumMod val="60000"/>
                <a:lumOff val="40000"/>
              </a:schemeClr>
            </a:solidFill>
          </c:spPr>
          <c:dLbls>
            <c:txPr>
              <a:bodyPr/>
              <a:lstStyle/>
              <a:p>
                <a:pPr>
                  <a:defRPr sz="1000"/>
                </a:pPr>
                <a:endParaRPr lang="ru-RU"/>
              </a:p>
            </c:txPr>
            <c:showVal val="1"/>
          </c:dLbls>
          <c:cat>
            <c:strRef>
              <c:f>Лист1!$A$2</c:f>
              <c:strCache>
                <c:ptCount val="1"/>
                <c:pt idx="0">
                  <c:v>Объём расходов</c:v>
                </c:pt>
              </c:strCache>
            </c:strRef>
          </c:cat>
          <c:val>
            <c:numRef>
              <c:f>Лист1!$C$2</c:f>
              <c:numCache>
                <c:formatCode>#,##0.0</c:formatCode>
                <c:ptCount val="1"/>
                <c:pt idx="0">
                  <c:v>35409.4</c:v>
                </c:pt>
              </c:numCache>
            </c:numRef>
          </c:val>
        </c:ser>
        <c:ser>
          <c:idx val="2"/>
          <c:order val="2"/>
          <c:tx>
            <c:strRef>
              <c:f>Лист1!$D$1</c:f>
              <c:strCache>
                <c:ptCount val="1"/>
                <c:pt idx="0">
                  <c:v>2023 год</c:v>
                </c:pt>
              </c:strCache>
            </c:strRef>
          </c:tx>
          <c:spPr>
            <a:solidFill>
              <a:schemeClr val="bg2">
                <a:lumMod val="75000"/>
              </a:schemeClr>
            </a:solidFill>
          </c:spPr>
          <c:dLbls>
            <c:dLbl>
              <c:idx val="0"/>
              <c:layout>
                <c:manualLayout>
                  <c:x val="-1.9158596554740301E-3"/>
                  <c:y val="1.2331351468876877E-2"/>
                </c:manualLayout>
              </c:layout>
              <c:dLblPos val="outEnd"/>
              <c:showVal val="1"/>
            </c:dLbl>
            <c:txPr>
              <a:bodyPr/>
              <a:lstStyle/>
              <a:p>
                <a:pPr>
                  <a:defRPr sz="1000"/>
                </a:pPr>
                <a:endParaRPr lang="ru-RU"/>
              </a:p>
            </c:txPr>
            <c:dLblPos val="outEnd"/>
            <c:showVal val="1"/>
          </c:dLbls>
          <c:cat>
            <c:strRef>
              <c:f>Лист1!$A$2</c:f>
              <c:strCache>
                <c:ptCount val="1"/>
                <c:pt idx="0">
                  <c:v>Объём расходов</c:v>
                </c:pt>
              </c:strCache>
            </c:strRef>
          </c:cat>
          <c:val>
            <c:numRef>
              <c:f>Лист1!$D$2</c:f>
              <c:numCache>
                <c:formatCode>#,##0.0</c:formatCode>
                <c:ptCount val="1"/>
                <c:pt idx="0">
                  <c:v>220477</c:v>
                </c:pt>
              </c:numCache>
            </c:numRef>
          </c:val>
        </c:ser>
        <c:ser>
          <c:idx val="3"/>
          <c:order val="3"/>
          <c:tx>
            <c:strRef>
              <c:f>Лист1!$E$1</c:f>
              <c:strCache>
                <c:ptCount val="1"/>
                <c:pt idx="0">
                  <c:v>2024 год</c:v>
                </c:pt>
              </c:strCache>
            </c:strRef>
          </c:tx>
          <c:dLbls>
            <c:dLbl>
              <c:idx val="0"/>
              <c:layout>
                <c:manualLayout>
                  <c:x val="-1.9157088122605393E-3"/>
                  <c:y val="-2.2916586123496528E-2"/>
                </c:manualLayout>
              </c:layout>
              <c:showVal val="1"/>
            </c:dLbl>
            <c:txPr>
              <a:bodyPr/>
              <a:lstStyle/>
              <a:p>
                <a:pPr>
                  <a:defRPr sz="1000"/>
                </a:pPr>
                <a:endParaRPr lang="ru-RU"/>
              </a:p>
            </c:txPr>
            <c:showVal val="1"/>
          </c:dLbls>
          <c:cat>
            <c:strRef>
              <c:f>Лист1!$A$2</c:f>
              <c:strCache>
                <c:ptCount val="1"/>
                <c:pt idx="0">
                  <c:v>Объём расходов</c:v>
                </c:pt>
              </c:strCache>
            </c:strRef>
          </c:cat>
          <c:val>
            <c:numRef>
              <c:f>Лист1!$E$2</c:f>
              <c:numCache>
                <c:formatCode>#,##0.0</c:formatCode>
                <c:ptCount val="1"/>
                <c:pt idx="0">
                  <c:v>508213</c:v>
                </c:pt>
              </c:numCache>
            </c:numRef>
          </c:val>
        </c:ser>
        <c:ser>
          <c:idx val="4"/>
          <c:order val="4"/>
          <c:tx>
            <c:strRef>
              <c:f>Лист1!$F$1</c:f>
              <c:strCache>
                <c:ptCount val="1"/>
                <c:pt idx="0">
                  <c:v>2025 год</c:v>
                </c:pt>
              </c:strCache>
            </c:strRef>
          </c:tx>
          <c:dLbls>
            <c:dLbl>
              <c:idx val="0"/>
              <c:layout>
                <c:manualLayout>
                  <c:x val="3.8314176245210752E-3"/>
                  <c:y val="2.7027036613122224E-2"/>
                </c:manualLayout>
              </c:layout>
              <c:spPr/>
              <c:txPr>
                <a:bodyPr/>
                <a:lstStyle/>
                <a:p>
                  <a:pPr>
                    <a:defRPr sz="1000"/>
                  </a:pPr>
                  <a:endParaRPr lang="ru-RU"/>
                </a:p>
              </c:txPr>
              <c:showVal val="1"/>
            </c:dLbl>
            <c:txPr>
              <a:bodyPr/>
              <a:lstStyle/>
              <a:p>
                <a:pPr>
                  <a:defRPr sz="900"/>
                </a:pPr>
                <a:endParaRPr lang="ru-RU"/>
              </a:p>
            </c:txPr>
            <c:showVal val="1"/>
          </c:dLbls>
          <c:cat>
            <c:strRef>
              <c:f>Лист1!$A$2</c:f>
              <c:strCache>
                <c:ptCount val="1"/>
                <c:pt idx="0">
                  <c:v>Объём расходов</c:v>
                </c:pt>
              </c:strCache>
            </c:strRef>
          </c:cat>
          <c:val>
            <c:numRef>
              <c:f>Лист1!$F$2</c:f>
              <c:numCache>
                <c:formatCode>#,##0.0</c:formatCode>
                <c:ptCount val="1"/>
                <c:pt idx="0">
                  <c:v>690010</c:v>
                </c:pt>
              </c:numCache>
            </c:numRef>
          </c:val>
        </c:ser>
        <c:gapWidth val="76"/>
        <c:axId val="183844224"/>
        <c:axId val="183858304"/>
      </c:barChart>
      <c:catAx>
        <c:axId val="183844224"/>
        <c:scaling>
          <c:orientation val="minMax"/>
        </c:scaling>
        <c:delete val="1"/>
        <c:axPos val="b"/>
        <c:tickLblPos val="none"/>
        <c:crossAx val="183858304"/>
        <c:crosses val="autoZero"/>
        <c:auto val="1"/>
        <c:lblAlgn val="ctr"/>
        <c:lblOffset val="100"/>
      </c:catAx>
      <c:valAx>
        <c:axId val="183858304"/>
        <c:scaling>
          <c:orientation val="minMax"/>
          <c:max val="700000"/>
          <c:min val="0"/>
        </c:scaling>
        <c:axPos val="l"/>
        <c:majorGridlines/>
        <c:numFmt formatCode="#,##0.0" sourceLinked="1"/>
        <c:tickLblPos val="nextTo"/>
        <c:txPr>
          <a:bodyPr/>
          <a:lstStyle/>
          <a:p>
            <a:pPr>
              <a:defRPr sz="1400"/>
            </a:pPr>
            <a:endParaRPr lang="ru-RU"/>
          </a:p>
        </c:txPr>
        <c:crossAx val="183844224"/>
        <c:crosses val="autoZero"/>
        <c:crossBetween val="between"/>
        <c:majorUnit val="50000"/>
      </c:valAx>
    </c:plotArea>
    <c:legend>
      <c:legendPos val="b"/>
      <c:layout>
        <c:manualLayout>
          <c:xMode val="edge"/>
          <c:yMode val="edge"/>
          <c:x val="0.18441865025492754"/>
          <c:y val="0.8655020700279985"/>
          <c:w val="0.76345913657345976"/>
          <c:h val="0.10022874816593558"/>
        </c:manualLayout>
      </c:layout>
      <c:txPr>
        <a:bodyPr/>
        <a:lstStyle/>
        <a:p>
          <a:pPr>
            <a:defRPr sz="1400"/>
          </a:pPr>
          <a:endParaRPr lang="ru-RU"/>
        </a:p>
      </c:txPr>
    </c:legend>
    <c:plotVisOnly val="1"/>
  </c:chart>
  <c:txPr>
    <a:bodyPr/>
    <a:lstStyle/>
    <a:p>
      <a:pPr>
        <a:defRPr sz="1800"/>
      </a:pPr>
      <a:endParaRPr lang="ru-RU"/>
    </a:p>
  </c:txPr>
  <c:externalData r:id="rId1"/>
</c:chartSpace>
</file>

<file path=ppt/charts/chart18.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15698090682258273"/>
          <c:y val="0"/>
          <c:w val="0.92322604986876156"/>
          <c:h val="1"/>
        </c:manualLayout>
      </c:layout>
      <c:doughnutChart>
        <c:varyColors val="1"/>
        <c:ser>
          <c:idx val="0"/>
          <c:order val="0"/>
          <c:tx>
            <c:strRef>
              <c:f>Лист1!$B$1</c:f>
              <c:strCache>
                <c:ptCount val="1"/>
                <c:pt idx="0">
                  <c:v>Продажи</c:v>
                </c:pt>
              </c:strCache>
            </c:strRef>
          </c:tx>
          <c:dPt>
            <c:idx val="0"/>
            <c:spPr>
              <a:solidFill>
                <a:srgbClr val="FFC000"/>
              </a:solidFill>
            </c:spPr>
          </c:dPt>
          <c:dPt>
            <c:idx val="1"/>
            <c:spPr>
              <a:solidFill>
                <a:schemeClr val="accent2">
                  <a:lumMod val="60000"/>
                  <a:lumOff val="40000"/>
                </a:schemeClr>
              </a:solidFill>
            </c:spPr>
          </c:dPt>
          <c:dPt>
            <c:idx val="2"/>
            <c:spPr>
              <a:solidFill>
                <a:srgbClr val="FA6D2E"/>
              </a:solidFill>
            </c:spPr>
          </c:dPt>
          <c:dLbls>
            <c:dLbl>
              <c:idx val="3"/>
              <c:layout>
                <c:manualLayout>
                  <c:x val="-1.337818976641335E-2"/>
                  <c:y val="-8.7626186149808202E-2"/>
                </c:manualLayout>
              </c:layout>
              <c:showPercent val="1"/>
            </c:dLbl>
            <c:dLbl>
              <c:idx val="4"/>
              <c:layout>
                <c:manualLayout>
                  <c:x val="3.3444816053511892E-3"/>
                  <c:y val="-8.1019584090450195E-2"/>
                </c:manualLayout>
              </c:layout>
              <c:showPercent val="1"/>
            </c:dLbl>
            <c:txPr>
              <a:bodyPr/>
              <a:lstStyle/>
              <a:p>
                <a:pPr>
                  <a:defRPr sz="900"/>
                </a:pPr>
                <a:endParaRPr lang="ru-RU"/>
              </a:p>
            </c:txPr>
            <c:showPercent val="1"/>
            <c:showLeaderLines val="1"/>
          </c:dLbls>
          <c:cat>
            <c:strRef>
              <c:f>Лист1!$A$2:$A$4</c:f>
              <c:strCache>
                <c:ptCount val="3"/>
                <c:pt idx="0">
                  <c:v>Жилищное хозяйство</c:v>
                </c:pt>
                <c:pt idx="1">
                  <c:v>Коммунальное хозяйство</c:v>
                </c:pt>
                <c:pt idx="2">
                  <c:v>Благоустройство</c:v>
                </c:pt>
              </c:strCache>
            </c:strRef>
          </c:cat>
          <c:val>
            <c:numRef>
              <c:f>Лист1!$B$2:$B$4</c:f>
              <c:numCache>
                <c:formatCode>0.0</c:formatCode>
                <c:ptCount val="3"/>
                <c:pt idx="0">
                  <c:v>78953</c:v>
                </c:pt>
                <c:pt idx="1">
                  <c:v>570521</c:v>
                </c:pt>
                <c:pt idx="2">
                  <c:v>40536</c:v>
                </c:pt>
              </c:numCache>
            </c:numRef>
          </c:val>
        </c:ser>
        <c:ser>
          <c:idx val="1"/>
          <c:order val="1"/>
          <c:tx>
            <c:strRef>
              <c:f>Лист1!$C$1</c:f>
              <c:strCache>
                <c:ptCount val="1"/>
              </c:strCache>
            </c:strRef>
          </c:tx>
          <c:cat>
            <c:strRef>
              <c:f>Лист1!$A$2:$A$4</c:f>
              <c:strCache>
                <c:ptCount val="3"/>
                <c:pt idx="0">
                  <c:v>Жилищное хозяйство</c:v>
                </c:pt>
                <c:pt idx="1">
                  <c:v>Коммунальное хозяйство</c:v>
                </c:pt>
                <c:pt idx="2">
                  <c:v>Благоустройство</c:v>
                </c:pt>
              </c:strCache>
            </c:strRef>
          </c:cat>
          <c:val>
            <c:numRef>
              <c:f>Лист1!$C$2:$C$5</c:f>
              <c:numCache>
                <c:formatCode>General</c:formatCode>
                <c:ptCount val="4"/>
              </c:numCache>
            </c:numRef>
          </c:val>
        </c:ser>
        <c:firstSliceAng val="0"/>
        <c:holeSize val="33"/>
      </c:doughnutChart>
    </c:plotArea>
    <c:plotVisOnly val="1"/>
  </c:chart>
  <c:txPr>
    <a:bodyPr/>
    <a:lstStyle/>
    <a:p>
      <a:pPr>
        <a:defRPr sz="1800"/>
      </a:pPr>
      <a:endParaRPr lang="ru-RU"/>
    </a:p>
  </c:txPr>
  <c:externalData r:id="rId1"/>
  <c:userShapes r:id="rId2"/>
</c:chartSpace>
</file>

<file path=ppt/charts/chart19.xml><?xml version="1.0" encoding="utf-8"?>
<c:chartSpace xmlns:c="http://schemas.openxmlformats.org/drawingml/2006/chart" xmlns:a="http://schemas.openxmlformats.org/drawingml/2006/main" xmlns:r="http://schemas.openxmlformats.org/officeDocument/2006/relationships">
  <c:date1904 val="1"/>
  <c:lang val="ru-RU"/>
  <c:style val="7"/>
  <c:chart>
    <c:title>
      <c:tx>
        <c:rich>
          <a:bodyPr/>
          <a:lstStyle/>
          <a:p>
            <a:pPr>
              <a:defRPr/>
            </a:pPr>
            <a:r>
              <a:rPr lang="ru-RU" sz="1400" b="0" dirty="0" smtClean="0"/>
              <a:t>на 01.01.2026г.</a:t>
            </a:r>
          </a:p>
          <a:p>
            <a:pPr>
              <a:defRPr/>
            </a:pPr>
            <a:r>
              <a:rPr lang="ru-RU" sz="1400" b="0" u="sng" dirty="0" smtClean="0"/>
              <a:t>66 432 143,01 руб</a:t>
            </a:r>
            <a:r>
              <a:rPr lang="ru-RU" sz="1400" b="0" dirty="0" smtClean="0"/>
              <a:t>.</a:t>
            </a:r>
            <a:endParaRPr lang="ru-RU" sz="1400" b="0" dirty="0"/>
          </a:p>
        </c:rich>
      </c:tx>
      <c:layout>
        <c:manualLayout>
          <c:xMode val="edge"/>
          <c:yMode val="edge"/>
          <c:x val="0.28344238220222506"/>
          <c:y val="0.42291666666666722"/>
        </c:manualLayout>
      </c:layout>
    </c:title>
    <c:plotArea>
      <c:layout/>
      <c:doughnutChart>
        <c:varyColors val="1"/>
        <c:ser>
          <c:idx val="0"/>
          <c:order val="0"/>
          <c:tx>
            <c:strRef>
              <c:f>Лист1!$B$1</c:f>
              <c:strCache>
                <c:ptCount val="1"/>
                <c:pt idx="0">
                  <c:v>Бюджетные кредиты</c:v>
                </c:pt>
              </c:strCache>
            </c:strRef>
          </c:tx>
          <c:dLbls>
            <c:dLbl>
              <c:idx val="0"/>
              <c:layout>
                <c:manualLayout>
                  <c:x val="-6.746031746031747E-2"/>
                  <c:y val="2.5000000000000081E-2"/>
                </c:manualLayout>
              </c:layout>
              <c:showPercent val="1"/>
            </c:dLbl>
            <c:txPr>
              <a:bodyPr/>
              <a:lstStyle/>
              <a:p>
                <a:pPr>
                  <a:defRPr sz="1200"/>
                </a:pPr>
                <a:endParaRPr lang="ru-RU"/>
              </a:p>
            </c:txPr>
            <c:showPercent val="1"/>
            <c:showLeaderLines val="1"/>
          </c:dLbls>
          <c:cat>
            <c:strRef>
              <c:f>Лист1!$A$2</c:f>
              <c:strCache>
                <c:ptCount val="1"/>
                <c:pt idx="0">
                  <c:v>па 01.01.2026</c:v>
                </c:pt>
              </c:strCache>
            </c:strRef>
          </c:cat>
          <c:val>
            <c:numRef>
              <c:f>Лист1!$B$2</c:f>
              <c:numCache>
                <c:formatCode>General</c:formatCode>
                <c:ptCount val="1"/>
                <c:pt idx="0">
                  <c:v>0</c:v>
                </c:pt>
              </c:numCache>
            </c:numRef>
          </c:val>
        </c:ser>
        <c:ser>
          <c:idx val="1"/>
          <c:order val="1"/>
          <c:tx>
            <c:strRef>
              <c:f>Лист1!$C$1</c:f>
              <c:strCache>
                <c:ptCount val="1"/>
                <c:pt idx="0">
                  <c:v>Муниципальные гарантии</c:v>
                </c:pt>
              </c:strCache>
            </c:strRef>
          </c:tx>
          <c:dLbls>
            <c:dLbl>
              <c:idx val="0"/>
              <c:layout>
                <c:manualLayout>
                  <c:x val="-0.15476190476190499"/>
                  <c:y val="0.30416666666666703"/>
                </c:manualLayout>
              </c:layout>
              <c:tx>
                <c:rich>
                  <a:bodyPr/>
                  <a:lstStyle/>
                  <a:p>
                    <a:r>
                      <a:rPr lang="en-US" sz="1100" dirty="0"/>
                      <a:t>100%</a:t>
                    </a:r>
                  </a:p>
                </c:rich>
              </c:tx>
              <c:showPercent val="1"/>
            </c:dLbl>
            <c:showPercent val="1"/>
            <c:showLeaderLines val="1"/>
          </c:dLbls>
          <c:cat>
            <c:strRef>
              <c:f>Лист1!$A$2</c:f>
              <c:strCache>
                <c:ptCount val="1"/>
                <c:pt idx="0">
                  <c:v>па 01.01.2026</c:v>
                </c:pt>
              </c:strCache>
            </c:strRef>
          </c:cat>
          <c:val>
            <c:numRef>
              <c:f>Лист1!$C$2</c:f>
              <c:numCache>
                <c:formatCode>#,##0.00</c:formatCode>
                <c:ptCount val="1"/>
                <c:pt idx="0">
                  <c:v>66432143.010000005</c:v>
                </c:pt>
              </c:numCache>
            </c:numRef>
          </c:val>
        </c:ser>
        <c:dLbls>
          <c:showPercent val="1"/>
        </c:dLbls>
        <c:firstSliceAng val="257"/>
        <c:holeSize val="50"/>
      </c:doughnutChart>
    </c:plotArea>
    <c:plotVisOnly val="1"/>
  </c:chart>
  <c:txPr>
    <a:bodyPr/>
    <a:lstStyle/>
    <a:p>
      <a:pPr>
        <a:defRPr sz="1800"/>
      </a:pPr>
      <a:endParaRPr lang="ru-RU"/>
    </a:p>
  </c:txPr>
  <c:externalData r:id="rId1"/>
  <c:userShapes r:id="rId2"/>
</c:chartSpace>
</file>

<file path=ppt/charts/chart20.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0.23611111111111124"/>
          <c:y val="0.16435185185185186"/>
          <c:w val="0.66269841269841556"/>
          <c:h val="0.77314814814814903"/>
        </c:manualLayout>
      </c:layout>
      <c:doughnutChart>
        <c:varyColors val="1"/>
        <c:ser>
          <c:idx val="0"/>
          <c:order val="0"/>
          <c:tx>
            <c:strRef>
              <c:f>Лист1!$B$1</c:f>
              <c:strCache>
                <c:ptCount val="1"/>
                <c:pt idx="0">
                  <c:v>Бюджетные кредиты</c:v>
                </c:pt>
              </c:strCache>
            </c:strRef>
          </c:tx>
          <c:spPr>
            <a:solidFill>
              <a:schemeClr val="accent6">
                <a:lumMod val="40000"/>
                <a:lumOff val="60000"/>
              </a:schemeClr>
            </a:solidFill>
          </c:spPr>
          <c:dPt>
            <c:idx val="0"/>
            <c:spPr>
              <a:solidFill>
                <a:srgbClr val="92D050"/>
              </a:solidFill>
            </c:spPr>
          </c:dPt>
          <c:cat>
            <c:strRef>
              <c:f>Лист1!$A$2</c:f>
              <c:strCache>
                <c:ptCount val="1"/>
                <c:pt idx="0">
                  <c:v>Кв. 1</c:v>
                </c:pt>
              </c:strCache>
            </c:strRef>
          </c:cat>
          <c:val>
            <c:numRef>
              <c:f>Лист1!$B$2</c:f>
              <c:numCache>
                <c:formatCode>General</c:formatCode>
                <c:ptCount val="1"/>
                <c:pt idx="0">
                  <c:v>0</c:v>
                </c:pt>
              </c:numCache>
            </c:numRef>
          </c:val>
        </c:ser>
        <c:ser>
          <c:idx val="1"/>
          <c:order val="1"/>
          <c:tx>
            <c:strRef>
              <c:f>Лист1!$C$1</c:f>
              <c:strCache>
                <c:ptCount val="1"/>
                <c:pt idx="0">
                  <c:v>Муниципальные гарантии</c:v>
                </c:pt>
              </c:strCache>
            </c:strRef>
          </c:tx>
          <c:cat>
            <c:strRef>
              <c:f>Лист1!$A$2</c:f>
              <c:strCache>
                <c:ptCount val="1"/>
                <c:pt idx="0">
                  <c:v>Кв. 1</c:v>
                </c:pt>
              </c:strCache>
            </c:strRef>
          </c:cat>
          <c:val>
            <c:numRef>
              <c:f>Лист1!$C$2</c:f>
              <c:numCache>
                <c:formatCode>General</c:formatCode>
                <c:ptCount val="1"/>
                <c:pt idx="0">
                  <c:v>0</c:v>
                </c:pt>
              </c:numCache>
            </c:numRef>
          </c:val>
        </c:ser>
        <c:firstSliceAng val="257"/>
        <c:holeSize val="58"/>
      </c:doughnutChart>
      <c:spPr>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c:spPr>
    </c:plotArea>
    <c:plotVisOnly val="1"/>
  </c:chart>
  <c:txPr>
    <a:bodyPr/>
    <a:lstStyle/>
    <a:p>
      <a:pPr>
        <a:defRPr sz="1800"/>
      </a:pPr>
      <a:endParaRPr lang="ru-RU"/>
    </a:p>
  </c:txPr>
  <c:externalData r:id="rId1"/>
  <c:userShapes r:id="rId2"/>
</c:chartSpace>
</file>

<file path=ppt/charts/chart21.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8.0043859649122806E-2"/>
          <c:y val="0"/>
          <c:w val="0.81469298245614064"/>
          <c:h val="1"/>
        </c:manualLayout>
      </c:layout>
      <c:doughnutChart>
        <c:varyColors val="1"/>
        <c:firstSliceAng val="257"/>
        <c:holeSize val="48"/>
      </c:doughnutChart>
    </c:plotArea>
    <c:plotVisOnly val="1"/>
  </c:chart>
  <c:txPr>
    <a:bodyPr/>
    <a:lstStyle/>
    <a:p>
      <a:pPr>
        <a:defRPr sz="1800"/>
      </a:pPr>
      <a:endParaRPr lang="ru-RU"/>
    </a:p>
  </c:txPr>
  <c:externalData r:id="rId1"/>
</c:chartSpace>
</file>

<file path=ppt/charts/chart22.xml><?xml version="1.0" encoding="utf-8"?>
<c:chartSpace xmlns:c="http://schemas.openxmlformats.org/drawingml/2006/chart" xmlns:a="http://schemas.openxmlformats.org/drawingml/2006/main" xmlns:r="http://schemas.openxmlformats.org/officeDocument/2006/relationships">
  <c:date1904 val="1"/>
  <c:lang val="ru-RU"/>
  <c:chart>
    <c:autoTitleDeleted val="1"/>
    <c:plotArea>
      <c:layout>
        <c:manualLayout>
          <c:layoutTarget val="inner"/>
          <c:xMode val="edge"/>
          <c:yMode val="edge"/>
          <c:x val="8.0043859649122806E-2"/>
          <c:y val="0"/>
          <c:w val="0.81469298245614064"/>
          <c:h val="1"/>
        </c:manualLayout>
      </c:layout>
      <c:doughnutChart>
        <c:varyColors val="1"/>
        <c:ser>
          <c:idx val="0"/>
          <c:order val="0"/>
          <c:tx>
            <c:strRef>
              <c:f>Лист1!$B$1</c:f>
              <c:strCache>
                <c:ptCount val="1"/>
                <c:pt idx="0">
                  <c:v>Продажи</c:v>
                </c:pt>
              </c:strCache>
            </c:strRef>
          </c:tx>
          <c:spPr>
            <a:solidFill>
              <a:schemeClr val="accent6">
                <a:lumMod val="40000"/>
                <a:lumOff val="60000"/>
              </a:schemeClr>
            </a:solidFill>
          </c:spPr>
          <c:dPt>
            <c:idx val="0"/>
            <c:explosion val="1"/>
            <c:spPr>
              <a:solidFill>
                <a:srgbClr val="92D050"/>
              </a:solidFill>
            </c:spPr>
          </c:dPt>
          <c:dPt>
            <c:idx val="1"/>
            <c:spPr>
              <a:solidFill>
                <a:srgbClr val="00B0F0"/>
              </a:solidFill>
            </c:spPr>
          </c:dPt>
          <c:dPt>
            <c:idx val="2"/>
            <c:spPr>
              <a:solidFill>
                <a:srgbClr val="FA6D2E"/>
              </a:solidFill>
            </c:spPr>
          </c:dPt>
          <c:dPt>
            <c:idx val="3"/>
            <c:spPr>
              <a:solidFill>
                <a:srgbClr val="00B050"/>
              </a:solidFill>
            </c:spPr>
          </c:dPt>
          <c:dPt>
            <c:idx val="4"/>
            <c:spPr>
              <a:solidFill>
                <a:srgbClr val="FFD13F"/>
              </a:solidFill>
            </c:spPr>
          </c:dPt>
          <c:dLbls>
            <c:dLbl>
              <c:idx val="3"/>
              <c:layout/>
              <c:tx>
                <c:rich>
                  <a:bodyPr/>
                  <a:lstStyle/>
                  <a:p>
                    <a:r>
                      <a:rPr lang="ru-RU" smtClean="0"/>
                      <a:t>7%</a:t>
                    </a:r>
                    <a:endParaRPr lang="ru-RU"/>
                  </a:p>
                </c:rich>
              </c:tx>
              <c:showPercent val="1"/>
            </c:dLbl>
            <c:dLbl>
              <c:idx val="4"/>
              <c:layout/>
              <c:tx>
                <c:rich>
                  <a:bodyPr/>
                  <a:lstStyle/>
                  <a:p>
                    <a:r>
                      <a:rPr lang="ru-RU" smtClean="0"/>
                      <a:t>1%</a:t>
                    </a:r>
                    <a:endParaRPr lang="ru-RU"/>
                  </a:p>
                </c:rich>
              </c:tx>
              <c:showPercent val="1"/>
            </c:dLbl>
            <c:txPr>
              <a:bodyPr/>
              <a:lstStyle/>
              <a:p>
                <a:pPr>
                  <a:defRPr sz="1100" baseline="0"/>
                </a:pPr>
                <a:endParaRPr lang="ru-RU"/>
              </a:p>
            </c:txPr>
            <c:showPercent val="1"/>
            <c:showLeaderLines val="1"/>
          </c:dLbls>
          <c:cat>
            <c:strRef>
              <c:f>Лист1!$A$2:$A$6</c:f>
              <c:strCache>
                <c:ptCount val="5"/>
                <c:pt idx="0">
                  <c:v>Развитие образования</c:v>
                </c:pt>
                <c:pt idx="1">
                  <c:v>Социальная поддержка граждан</c:v>
                </c:pt>
                <c:pt idx="2">
                  <c:v>Развитие кадровой политики</c:v>
                </c:pt>
                <c:pt idx="3">
                  <c:v>Развитие культуры</c:v>
                </c:pt>
                <c:pt idx="4">
                  <c:v>Прочие программы</c:v>
                </c:pt>
              </c:strCache>
            </c:strRef>
          </c:cat>
          <c:val>
            <c:numRef>
              <c:f>Лист1!$B$2:$B$6</c:f>
              <c:numCache>
                <c:formatCode>General</c:formatCode>
                <c:ptCount val="5"/>
                <c:pt idx="0">
                  <c:v>856063819.37</c:v>
                </c:pt>
                <c:pt idx="1">
                  <c:v>819793781.22000003</c:v>
                </c:pt>
                <c:pt idx="2">
                  <c:v>206915</c:v>
                </c:pt>
                <c:pt idx="3">
                  <c:v>117532811</c:v>
                </c:pt>
              </c:numCache>
            </c:numRef>
          </c:val>
        </c:ser>
        <c:firstSliceAng val="257"/>
        <c:holeSize val="48"/>
      </c:doughnutChart>
    </c:plotArea>
    <c:plotVisOnly val="1"/>
  </c:chart>
  <c:txPr>
    <a:bodyPr/>
    <a:lstStyle/>
    <a:p>
      <a:pPr>
        <a:defRPr sz="1800"/>
      </a:pPr>
      <a:endParaRPr lang="ru-RU"/>
    </a:p>
  </c:txPr>
  <c:externalData r:id="rId1"/>
  <c:userShapes r:id="rId2"/>
</c:chartSpace>
</file>

<file path=ppt/diagrams/_rels/data1.xml.rels><?xml version="1.0" encoding="UTF-8" standalone="yes"?>
<Relationships xmlns="http://schemas.openxmlformats.org/package/2006/relationships"><Relationship Id="rId1" Type="http://schemas.openxmlformats.org/officeDocument/2006/relationships/image" Target="../media/image25.png"/></Relationships>
</file>

<file path=ppt/diagrams/_rels/data4.xml.rels><?xml version="1.0" encoding="UTF-8" standalone="yes"?>
<Relationships xmlns="http://schemas.openxmlformats.org/package/2006/relationships"><Relationship Id="rId1" Type="http://schemas.openxmlformats.org/officeDocument/2006/relationships/image" Target="../media/image25.png"/></Relationships>
</file>

<file path=ppt/diagrams/_rels/data7.xml.rels><?xml version="1.0" encoding="UTF-8" standalone="yes"?>
<Relationships xmlns="http://schemas.openxmlformats.org/package/2006/relationships"><Relationship Id="rId1" Type="http://schemas.openxmlformats.org/officeDocument/2006/relationships/image" Target="../media/image25.png"/></Relationships>
</file>

<file path=ppt/diagrams/_rels/data9.xml.rels><?xml version="1.0" encoding="UTF-8" standalone="yes"?>
<Relationships xmlns="http://schemas.openxmlformats.org/package/2006/relationships"><Relationship Id="rId1" Type="http://schemas.openxmlformats.org/officeDocument/2006/relationships/image" Target="../media/image25.png"/></Relationships>
</file>

<file path=ppt/diagrams/_rels/data10.xml.rels><?xml version="1.0" encoding="UTF-8" standalone="yes"?>
<Relationships xmlns="http://schemas.openxmlformats.org/package/2006/relationships"><Relationship Id="rId1" Type="http://schemas.openxmlformats.org/officeDocument/2006/relationships/image" Target="../media/image25.png"/></Relationships>
</file>

<file path=ppt/diagrams/_rels/data11.xml.rels><?xml version="1.0" encoding="UTF-8" standalone="yes"?>
<Relationships xmlns="http://schemas.openxmlformats.org/package/2006/relationships"><Relationship Id="rId1" Type="http://schemas.openxmlformats.org/officeDocument/2006/relationships/image" Target="../media/image25.png"/></Relationships>
</file>

<file path=ppt/diagrams/_rels/data13.xml.rels><?xml version="1.0" encoding="UTF-8" standalone="yes"?>
<Relationships xmlns="http://schemas.openxmlformats.org/package/2006/relationships"><Relationship Id="rId1" Type="http://schemas.openxmlformats.org/officeDocument/2006/relationships/image" Target="../media/image25.png"/></Relationships>
</file>

<file path=ppt/diagrams/_rels/data15.xml.rels><?xml version="1.0" encoding="UTF-8" standalone="yes"?>
<Relationships xmlns="http://schemas.openxmlformats.org/package/2006/relationships"><Relationship Id="rId1" Type="http://schemas.openxmlformats.org/officeDocument/2006/relationships/image" Target="../media/image25.png"/></Relationships>
</file>

<file path=ppt/diagrams/_rels/data16.xml.rels><?xml version="1.0" encoding="UTF-8" standalone="yes"?>
<Relationships xmlns="http://schemas.openxmlformats.org/package/2006/relationships"><Relationship Id="rId1" Type="http://schemas.openxmlformats.org/officeDocument/2006/relationships/image" Target="../media/image25.png"/></Relationships>
</file>

<file path=ppt/diagrams/_rels/data17.xml.rels><?xml version="1.0" encoding="UTF-8" standalone="yes"?>
<Relationships xmlns="http://schemas.openxmlformats.org/package/2006/relationships"><Relationship Id="rId1" Type="http://schemas.openxmlformats.org/officeDocument/2006/relationships/image" Target="../media/image25.png"/></Relationships>
</file>

<file path=ppt/diagrams/_rels/data19.xml.rels><?xml version="1.0" encoding="UTF-8" standalone="yes"?>
<Relationships xmlns="http://schemas.openxmlformats.org/package/2006/relationships"><Relationship Id="rId1" Type="http://schemas.openxmlformats.org/officeDocument/2006/relationships/image" Target="../media/image25.png"/></Relationships>
</file>

<file path=ppt/diagrams/_rels/data21.xml.rels><?xml version="1.0" encoding="UTF-8" standalone="yes"?>
<Relationships xmlns="http://schemas.openxmlformats.org/package/2006/relationships"><Relationship Id="rId1" Type="http://schemas.openxmlformats.org/officeDocument/2006/relationships/image" Target="../media/image25.png"/></Relationships>
</file>

<file path=ppt/diagrams/_rels/data22.xml.rels><?xml version="1.0" encoding="UTF-8" standalone="yes"?>
<Relationships xmlns="http://schemas.openxmlformats.org/package/2006/relationships"><Relationship Id="rId1" Type="http://schemas.openxmlformats.org/officeDocument/2006/relationships/image" Target="../media/image25.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7.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8.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19.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0.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886B79B-40EB-481E-92CC-501458AB224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1F50CDE5-A392-4297-8001-A391907B4795}">
      <dgm:prSet custT="1"/>
      <dgm:spPr/>
      <dgm:t>
        <a:bodyPr/>
        <a:lstStyle/>
        <a:p>
          <a:pPr rtl="0"/>
          <a:r>
            <a:rPr lang="ru-RU" sz="1600" b="1" dirty="0" smtClean="0">
              <a:latin typeface="Liberation Serif" pitchFamily="18" charset="0"/>
              <a:ea typeface="Liberation Serif" pitchFamily="18" charset="0"/>
              <a:cs typeface="Liberation Serif" pitchFamily="18" charset="0"/>
            </a:rPr>
            <a:t>Муниципальная программа «Социально-экономическое развитие Шалинского муниципального округа до 2030 года»</a:t>
          </a:r>
          <a:endParaRPr lang="ru-RU" sz="1600" dirty="0">
            <a:latin typeface="Liberation Serif" pitchFamily="18" charset="0"/>
            <a:ea typeface="Liberation Serif" pitchFamily="18" charset="0"/>
            <a:cs typeface="Liberation Serif" pitchFamily="18" charset="0"/>
          </a:endParaRPr>
        </a:p>
      </dgm:t>
    </dgm:pt>
    <dgm:pt modelId="{A4544066-2982-4CE0-B7C8-F02BDFD52D1A}" type="parTrans" cxnId="{B18233AD-4AAA-4312-BE54-0C3341FBA83D}">
      <dgm:prSet/>
      <dgm:spPr/>
      <dgm:t>
        <a:bodyPr/>
        <a:lstStyle/>
        <a:p>
          <a:endParaRPr lang="ru-RU"/>
        </a:p>
      </dgm:t>
    </dgm:pt>
    <dgm:pt modelId="{E2EE13E7-7D9D-4752-B3DE-E46443E4AD30}" type="sibTrans" cxnId="{B18233AD-4AAA-4312-BE54-0C3341FBA83D}">
      <dgm:prSet/>
      <dgm:spPr/>
      <dgm:t>
        <a:bodyPr/>
        <a:lstStyle/>
        <a:p>
          <a:endParaRPr lang="ru-RU"/>
        </a:p>
      </dgm:t>
    </dgm:pt>
    <dgm:pt modelId="{5BB01D90-F27A-4D46-9E11-280FE7403049}" type="pres">
      <dgm:prSet presAssocID="{9886B79B-40EB-481E-92CC-501458AB2241}" presName="linearFlow" presStyleCnt="0">
        <dgm:presLayoutVars>
          <dgm:dir/>
          <dgm:resizeHandles val="exact"/>
        </dgm:presLayoutVars>
      </dgm:prSet>
      <dgm:spPr/>
      <dgm:t>
        <a:bodyPr/>
        <a:lstStyle/>
        <a:p>
          <a:endParaRPr lang="ru-RU"/>
        </a:p>
      </dgm:t>
    </dgm:pt>
    <dgm:pt modelId="{35FFE145-0423-49FD-AE5C-046E05CFB1A3}" type="pres">
      <dgm:prSet presAssocID="{1F50CDE5-A392-4297-8001-A391907B4795}" presName="composite" presStyleCnt="0"/>
      <dgm:spPr/>
    </dgm:pt>
    <dgm:pt modelId="{513BFF68-8C20-438B-98C1-85E3B98C3AF2}" type="pres">
      <dgm:prSet presAssocID="{1F50CDE5-A392-4297-8001-A391907B4795}" presName="imgShp" presStyleLbl="fgImgPlace1" presStyleIdx="0" presStyleCnt="1" custLinFactX="-100000" custLinFactNeighborX="-196226" custLinFactNeighborY="-19072"/>
      <dgm:spPr>
        <a:blipFill rotWithShape="0">
          <a:blip xmlns:r="http://schemas.openxmlformats.org/officeDocument/2006/relationships" r:embed="rId1"/>
          <a:stretch>
            <a:fillRect/>
          </a:stretch>
        </a:blipFill>
      </dgm:spPr>
    </dgm:pt>
    <dgm:pt modelId="{B645E707-ABA9-413B-B09E-30706098552C}" type="pres">
      <dgm:prSet presAssocID="{1F50CDE5-A392-4297-8001-A391907B4795}" presName="txShp" presStyleLbl="node1" presStyleIdx="0" presStyleCnt="1" custScaleX="150376">
        <dgm:presLayoutVars>
          <dgm:bulletEnabled val="1"/>
        </dgm:presLayoutVars>
      </dgm:prSet>
      <dgm:spPr/>
      <dgm:t>
        <a:bodyPr/>
        <a:lstStyle/>
        <a:p>
          <a:endParaRPr lang="ru-RU"/>
        </a:p>
      </dgm:t>
    </dgm:pt>
  </dgm:ptLst>
  <dgm:cxnLst>
    <dgm:cxn modelId="{B18233AD-4AAA-4312-BE54-0C3341FBA83D}" srcId="{9886B79B-40EB-481E-92CC-501458AB2241}" destId="{1F50CDE5-A392-4297-8001-A391907B4795}" srcOrd="0" destOrd="0" parTransId="{A4544066-2982-4CE0-B7C8-F02BDFD52D1A}" sibTransId="{E2EE13E7-7D9D-4752-B3DE-E46443E4AD30}"/>
    <dgm:cxn modelId="{D2026FC6-861C-4DC7-AB8C-B0EA19BCB0D2}" type="presOf" srcId="{9886B79B-40EB-481E-92CC-501458AB2241}" destId="{5BB01D90-F27A-4D46-9E11-280FE7403049}" srcOrd="0" destOrd="0" presId="urn:microsoft.com/office/officeart/2005/8/layout/vList3"/>
    <dgm:cxn modelId="{581476C2-5397-440E-9680-62AE21A713D4}" type="presOf" srcId="{1F50CDE5-A392-4297-8001-A391907B4795}" destId="{B645E707-ABA9-413B-B09E-30706098552C}" srcOrd="0" destOrd="0" presId="urn:microsoft.com/office/officeart/2005/8/layout/vList3"/>
    <dgm:cxn modelId="{12FC0A17-DB7F-43F6-AF3B-7D1A8A7831D3}" type="presParOf" srcId="{5BB01D90-F27A-4D46-9E11-280FE7403049}" destId="{35FFE145-0423-49FD-AE5C-046E05CFB1A3}" srcOrd="0" destOrd="0" presId="urn:microsoft.com/office/officeart/2005/8/layout/vList3"/>
    <dgm:cxn modelId="{99049F1A-9C28-48B0-830C-BC9D58BFBDEF}" type="presParOf" srcId="{35FFE145-0423-49FD-AE5C-046E05CFB1A3}" destId="{513BFF68-8C20-438B-98C1-85E3B98C3AF2}" srcOrd="0" destOrd="0" presId="urn:microsoft.com/office/officeart/2005/8/layout/vList3"/>
    <dgm:cxn modelId="{1B5DCA26-5B39-45AC-8928-49638ECC5E4A}" type="presParOf" srcId="{35FFE145-0423-49FD-AE5C-046E05CFB1A3}" destId="{B645E707-ABA9-413B-B09E-30706098552C}" srcOrd="1" destOrd="0" presId="urn:microsoft.com/office/officeart/2005/8/layout/vList3"/>
  </dgm:cxnLst>
  <dgm:bg/>
  <dgm:whole/>
</dgm:dataModel>
</file>

<file path=ppt/diagrams/data2.xml><?xml version="1.0" encoding="utf-8"?>
<dgm:dataModel xmlns:dgm="http://schemas.openxmlformats.org/drawingml/2006/diagram" xmlns:a="http://schemas.openxmlformats.org/drawingml/2006/main">
  <dgm:ptLst>
    <dgm:pt modelId="{F156BE11-57EF-4BF6-BC62-6E4CF120364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799BF0C6-A22B-46C7-872D-185F4C837445}">
      <dgm:prSet phldrT="[Текст]"/>
      <dgm:spPr/>
      <dgm:t>
        <a:bodyPr/>
        <a:lstStyle/>
        <a:p>
          <a:r>
            <a:rPr lang="ru-RU" smtClean="0"/>
            <a:t>1</a:t>
          </a:r>
          <a:endParaRPr lang="ru-RU" dirty="0"/>
        </a:p>
      </dgm:t>
    </dgm:pt>
    <dgm:pt modelId="{61DDD3EE-5457-40FB-8CDA-C68F44FFD44E}" type="parTrans" cxnId="{B9258D95-8BE2-4803-AA57-41C2A9E18FE7}">
      <dgm:prSet/>
      <dgm:spPr/>
      <dgm:t>
        <a:bodyPr/>
        <a:lstStyle/>
        <a:p>
          <a:endParaRPr lang="ru-RU"/>
        </a:p>
      </dgm:t>
    </dgm:pt>
    <dgm:pt modelId="{35D4AD78-796C-471C-9271-6C70D7D4BAB9}" type="sibTrans" cxnId="{B9258D95-8BE2-4803-AA57-41C2A9E18FE7}">
      <dgm:prSet/>
      <dgm:spPr/>
      <dgm:t>
        <a:bodyPr/>
        <a:lstStyle/>
        <a:p>
          <a:endParaRPr lang="ru-RU"/>
        </a:p>
      </dgm:t>
    </dgm:pt>
    <dgm:pt modelId="{12BA14C3-EA0D-4A44-8314-0C4BC5FF36A8}">
      <dgm:prSet phldrT="[Текст]"/>
      <dgm:spPr/>
      <dgm:t>
        <a:bodyPr/>
        <a:lstStyle/>
        <a:p>
          <a:r>
            <a:rPr lang="ru-RU" dirty="0" smtClean="0"/>
            <a:t>2</a:t>
          </a:r>
          <a:endParaRPr lang="ru-RU" dirty="0"/>
        </a:p>
      </dgm:t>
    </dgm:pt>
    <dgm:pt modelId="{F12D954B-1D4E-4EB8-9F9A-8FF194D81CFA}" type="parTrans" cxnId="{AB9C9B57-B73B-43E3-8300-8A3268C3CAE9}">
      <dgm:prSet/>
      <dgm:spPr/>
      <dgm:t>
        <a:bodyPr/>
        <a:lstStyle/>
        <a:p>
          <a:endParaRPr lang="ru-RU"/>
        </a:p>
      </dgm:t>
    </dgm:pt>
    <dgm:pt modelId="{B06398DD-E4BB-444D-8DA2-E3B5FD137BE1}" type="sibTrans" cxnId="{AB9C9B57-B73B-43E3-8300-8A3268C3CAE9}">
      <dgm:prSet/>
      <dgm:spPr/>
      <dgm:t>
        <a:bodyPr/>
        <a:lstStyle/>
        <a:p>
          <a:endParaRPr lang="ru-RU"/>
        </a:p>
      </dgm:t>
    </dgm:pt>
    <dgm:pt modelId="{27F79D6A-2D71-4A35-B061-4E1A6E268BA8}">
      <dgm:prSet phldrT="[Текст]"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«Обеспечение  общественной безопасности на территории Шалинского муниципального округа до 2030 года»</a:t>
          </a:r>
          <a:endParaRPr lang="ru-RU" sz="1200" b="1" dirty="0">
            <a:latin typeface="Liberation Serif" pitchFamily="18" charset="0"/>
            <a:ea typeface="Liberation Serif" pitchFamily="18" charset="0"/>
            <a:cs typeface="Liberation Serif" pitchFamily="18" charset="0"/>
          </a:endParaRPr>
        </a:p>
      </dgm:t>
    </dgm:pt>
    <dgm:pt modelId="{33EF7E8D-3C78-4132-ACE2-FB2CA68F7ACA}" type="parTrans" cxnId="{A68F0C33-DDB1-4BE1-80CE-FF0119B94093}">
      <dgm:prSet/>
      <dgm:spPr/>
      <dgm:t>
        <a:bodyPr/>
        <a:lstStyle/>
        <a:p>
          <a:endParaRPr lang="ru-RU"/>
        </a:p>
      </dgm:t>
    </dgm:pt>
    <dgm:pt modelId="{A79B5996-7FFB-4211-9DFB-7D69C08755E9}" type="sibTrans" cxnId="{A68F0C33-DDB1-4BE1-80CE-FF0119B94093}">
      <dgm:prSet/>
      <dgm:spPr/>
      <dgm:t>
        <a:bodyPr/>
        <a:lstStyle/>
        <a:p>
          <a:endParaRPr lang="ru-RU"/>
        </a:p>
      </dgm:t>
    </dgm:pt>
    <dgm:pt modelId="{0722761E-EA03-4244-A79C-0E1AD01F733A}">
      <dgm:prSet phldrT="[Текст]"/>
      <dgm:spPr/>
      <dgm:t>
        <a:bodyPr/>
        <a:lstStyle/>
        <a:p>
          <a:r>
            <a:rPr lang="ru-RU" dirty="0" smtClean="0"/>
            <a:t>3</a:t>
          </a:r>
          <a:endParaRPr lang="ru-RU" dirty="0"/>
        </a:p>
      </dgm:t>
    </dgm:pt>
    <dgm:pt modelId="{825935F1-9220-4A57-A8E7-EA262D2AC1CB}" type="parTrans" cxnId="{EBBAA49C-2E67-4DB0-8982-46AD6635F75D}">
      <dgm:prSet/>
      <dgm:spPr/>
      <dgm:t>
        <a:bodyPr/>
        <a:lstStyle/>
        <a:p>
          <a:endParaRPr lang="ru-RU"/>
        </a:p>
      </dgm:t>
    </dgm:pt>
    <dgm:pt modelId="{045AFA44-7B45-4FA0-8280-C501757594B7}" type="sibTrans" cxnId="{EBBAA49C-2E67-4DB0-8982-46AD6635F75D}">
      <dgm:prSet/>
      <dgm:spPr/>
      <dgm:t>
        <a:bodyPr/>
        <a:lstStyle/>
        <a:p>
          <a:endParaRPr lang="ru-RU"/>
        </a:p>
      </dgm:t>
    </dgm:pt>
    <dgm:pt modelId="{3FDA602E-16FF-4178-8153-17F42E8740D1}">
      <dgm:prSet phldrT="[Текст]"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«Развитие транспорта,  дорожного хозяйства, связи и информационных технологий Шалинского муниципального округа до 2030 года»</a:t>
          </a:r>
          <a:endParaRPr lang="ru-RU" sz="1100" b="1" dirty="0">
            <a:latin typeface="Liberation Serif" pitchFamily="18" charset="0"/>
            <a:ea typeface="Liberation Serif" pitchFamily="18" charset="0"/>
            <a:cs typeface="Liberation Serif" pitchFamily="18" charset="0"/>
          </a:endParaRPr>
        </a:p>
      </dgm:t>
    </dgm:pt>
    <dgm:pt modelId="{361810FE-4B7E-4E38-8C3A-6EA185E89D3D}" type="parTrans" cxnId="{6A4CE323-BF60-4A49-BB41-3493C2A64CFC}">
      <dgm:prSet/>
      <dgm:spPr/>
      <dgm:t>
        <a:bodyPr/>
        <a:lstStyle/>
        <a:p>
          <a:endParaRPr lang="ru-RU"/>
        </a:p>
      </dgm:t>
    </dgm:pt>
    <dgm:pt modelId="{BE0C0A05-836C-48E1-AE94-0137FD4A1314}" type="sibTrans" cxnId="{6A4CE323-BF60-4A49-BB41-3493C2A64CFC}">
      <dgm:prSet/>
      <dgm:spPr/>
      <dgm:t>
        <a:bodyPr/>
        <a:lstStyle/>
        <a:p>
          <a:endParaRPr lang="ru-RU"/>
        </a:p>
      </dgm:t>
    </dgm:pt>
    <dgm:pt modelId="{B1EBA316-B001-4508-9929-EF13A900457C}">
      <dgm:prSet phldrT="[Текст]"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5 546 629,20 руб.</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ED12A23F-6BD6-4FF8-8B73-CDC45C90F961}" type="parTrans" cxnId="{65F96BF7-D7BA-490D-997F-F90E4845388D}">
      <dgm:prSet/>
      <dgm:spPr/>
      <dgm:t>
        <a:bodyPr/>
        <a:lstStyle/>
        <a:p>
          <a:endParaRPr lang="ru-RU"/>
        </a:p>
      </dgm:t>
    </dgm:pt>
    <dgm:pt modelId="{E63E5FE2-0335-455F-8415-9FDFD219BD57}" type="sibTrans" cxnId="{65F96BF7-D7BA-490D-997F-F90E4845388D}">
      <dgm:prSet/>
      <dgm:spPr/>
      <dgm:t>
        <a:bodyPr/>
        <a:lstStyle/>
        <a:p>
          <a:endParaRPr lang="ru-RU"/>
        </a:p>
      </dgm:t>
    </dgm:pt>
    <dgm:pt modelId="{F499D732-AE58-4A4F-83E4-C30BC4A4939E}">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План - 19 909 636,72 руб.</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E17CEAFB-E4CD-450B-8400-946D5EDDCC12}" type="parTrans" cxnId="{90EFD834-3011-4CB7-A42A-8A7A269A563D}">
      <dgm:prSet/>
      <dgm:spPr/>
      <dgm:t>
        <a:bodyPr/>
        <a:lstStyle/>
        <a:p>
          <a:endParaRPr lang="ru-RU"/>
        </a:p>
      </dgm:t>
    </dgm:pt>
    <dgm:pt modelId="{F8587C2B-12F0-4077-BC9F-DA0A8A28623F}" type="sibTrans" cxnId="{90EFD834-3011-4CB7-A42A-8A7A269A563D}">
      <dgm:prSet/>
      <dgm:spPr/>
      <dgm:t>
        <a:bodyPr/>
        <a:lstStyle/>
        <a:p>
          <a:endParaRPr lang="ru-RU"/>
        </a:p>
      </dgm:t>
    </dgm:pt>
    <dgm:pt modelId="{927675B6-539F-444F-A874-0A9024E9E676}">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- 19 590 072,02 руб. </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3A180DCF-3605-4914-9280-7FD4EACFD837}" type="parTrans" cxnId="{C5A79B9E-D76D-456F-8244-CF1E2D9E7A58}">
      <dgm:prSet/>
      <dgm:spPr/>
      <dgm:t>
        <a:bodyPr/>
        <a:lstStyle/>
        <a:p>
          <a:endParaRPr lang="ru-RU"/>
        </a:p>
      </dgm:t>
    </dgm:pt>
    <dgm:pt modelId="{2B91B58D-1CC7-40E9-9D9E-953BADC8D6A4}" type="sibTrans" cxnId="{C5A79B9E-D76D-456F-8244-CF1E2D9E7A58}">
      <dgm:prSet/>
      <dgm:spPr/>
      <dgm:t>
        <a:bodyPr/>
        <a:lstStyle/>
        <a:p>
          <a:endParaRPr lang="ru-RU"/>
        </a:p>
      </dgm:t>
    </dgm:pt>
    <dgm:pt modelId="{5C199BA9-918A-4D53-9482-BB6A4812A2CA}">
      <dgm:prSet phldrT="[Текст]"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«Развитие физической культуры, спорта и молодежной политики в  Шалинском муниципальном округе до 2030 года»</a:t>
          </a:r>
          <a:endParaRPr lang="ru-RU" sz="1200" b="1" dirty="0">
            <a:latin typeface="Liberation Serif" pitchFamily="18" charset="0"/>
            <a:ea typeface="Liberation Serif" pitchFamily="18" charset="0"/>
            <a:cs typeface="Liberation Serif" pitchFamily="18" charset="0"/>
          </a:endParaRPr>
        </a:p>
      </dgm:t>
    </dgm:pt>
    <dgm:pt modelId="{E515847D-78E3-4DCB-AD95-322F80AB9EBE}" type="parTrans" cxnId="{7EE5359A-88ED-478B-A3AA-2089E9AAE1C7}">
      <dgm:prSet/>
      <dgm:spPr/>
      <dgm:t>
        <a:bodyPr/>
        <a:lstStyle/>
        <a:p>
          <a:endParaRPr lang="ru-RU"/>
        </a:p>
      </dgm:t>
    </dgm:pt>
    <dgm:pt modelId="{4DA465C6-8425-42DC-9BF3-3058D4F3955F}" type="sibTrans" cxnId="{7EE5359A-88ED-478B-A3AA-2089E9AAE1C7}">
      <dgm:prSet/>
      <dgm:spPr/>
      <dgm:t>
        <a:bodyPr/>
        <a:lstStyle/>
        <a:p>
          <a:endParaRPr lang="ru-RU"/>
        </a:p>
      </dgm:t>
    </dgm:pt>
    <dgm:pt modelId="{78DFBFAA-B1E8-4388-9BA3-05FCACA7DBDA}">
      <dgm:prSet phldrT="[Текст]" custT="1"/>
      <dgm:spPr/>
      <dgm:t>
        <a:bodyPr/>
        <a:lstStyle/>
        <a:p>
          <a:pPr algn="ctr"/>
          <a:r>
            <a:rPr lang="ru-RU" sz="1200" b="1" u="none" dirty="0" smtClean="0">
              <a:solidFill>
                <a:srgbClr val="7030A0"/>
              </a:solidFill>
              <a:latin typeface="Liberation Serif" pitchFamily="18" charset="0"/>
              <a:ea typeface="Liberation Serif" pitchFamily="18" charset="0"/>
              <a:cs typeface="Liberation Serif" pitchFamily="18" charset="0"/>
            </a:rPr>
            <a:t>План  - 5 546 629,20 руб.</a:t>
          </a:r>
          <a:endParaRPr lang="ru-RU" sz="1200" b="1" u="none" dirty="0">
            <a:latin typeface="Liberation Serif" pitchFamily="18" charset="0"/>
            <a:ea typeface="Liberation Serif" pitchFamily="18" charset="0"/>
            <a:cs typeface="Liberation Serif" pitchFamily="18" charset="0"/>
          </a:endParaRPr>
        </a:p>
      </dgm:t>
    </dgm:pt>
    <dgm:pt modelId="{95C52FA8-FE86-41C4-840A-184EF3F3333F}" type="parTrans" cxnId="{2109A400-41D0-46F5-92B3-AC5EB830F5E7}">
      <dgm:prSet/>
      <dgm:spPr/>
      <dgm:t>
        <a:bodyPr/>
        <a:lstStyle/>
        <a:p>
          <a:endParaRPr lang="ru-RU"/>
        </a:p>
      </dgm:t>
    </dgm:pt>
    <dgm:pt modelId="{262D35C5-9567-41E0-8371-D8E6D90A0332}" type="sibTrans" cxnId="{2109A400-41D0-46F5-92B3-AC5EB830F5E7}">
      <dgm:prSet/>
      <dgm:spPr/>
      <dgm:t>
        <a:bodyPr/>
        <a:lstStyle/>
        <a:p>
          <a:endParaRPr lang="ru-RU"/>
        </a:p>
      </dgm:t>
    </dgm:pt>
    <dgm:pt modelId="{CE000405-FF39-4778-B1D6-9AB81653DFA9}">
      <dgm:prSet phldrT="[Текст]"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План  -  141 445 741,16 руб.</a:t>
          </a:r>
          <a:endParaRPr lang="ru-RU" sz="1200" b="1" dirty="0">
            <a:latin typeface="Liberation Serif" pitchFamily="18" charset="0"/>
            <a:ea typeface="Liberation Serif" pitchFamily="18" charset="0"/>
            <a:cs typeface="Liberation Serif" pitchFamily="18" charset="0"/>
          </a:endParaRPr>
        </a:p>
      </dgm:t>
    </dgm:pt>
    <dgm:pt modelId="{628330F4-9EDA-454F-A358-7029EC32F979}" type="parTrans" cxnId="{EFFB4490-66AC-48DA-ACDD-3A8066D5D0A5}">
      <dgm:prSet/>
      <dgm:spPr/>
      <dgm:t>
        <a:bodyPr/>
        <a:lstStyle/>
        <a:p>
          <a:endParaRPr lang="ru-RU"/>
        </a:p>
      </dgm:t>
    </dgm:pt>
    <dgm:pt modelId="{3AD9F5DC-9DC8-4036-934D-550AE6A908A5}" type="sibTrans" cxnId="{EFFB4490-66AC-48DA-ACDD-3A8066D5D0A5}">
      <dgm:prSet/>
      <dgm:spPr/>
      <dgm:t>
        <a:bodyPr/>
        <a:lstStyle/>
        <a:p>
          <a:endParaRPr lang="ru-RU"/>
        </a:p>
      </dgm:t>
    </dgm:pt>
    <dgm:pt modelId="{D1DFED82-E1B8-4856-9EEA-D9FB9E60DA39}">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132 541 005,54 руб.</a:t>
          </a:r>
          <a:endParaRPr lang="ru-RU" sz="1200" dirty="0"/>
        </a:p>
      </dgm:t>
    </dgm:pt>
    <dgm:pt modelId="{A99D42B0-98F4-40AC-89CD-7547F00EACF8}" type="parTrans" cxnId="{0F196B1C-B4A9-40BE-AB44-085DF9044E04}">
      <dgm:prSet/>
      <dgm:spPr/>
      <dgm:t>
        <a:bodyPr/>
        <a:lstStyle/>
        <a:p>
          <a:endParaRPr lang="ru-RU"/>
        </a:p>
      </dgm:t>
    </dgm:pt>
    <dgm:pt modelId="{65F2F76F-5CB9-4828-92A4-B2E8D748B519}" type="sibTrans" cxnId="{0F196B1C-B4A9-40BE-AB44-085DF9044E04}">
      <dgm:prSet/>
      <dgm:spPr/>
      <dgm:t>
        <a:bodyPr/>
        <a:lstStyle/>
        <a:p>
          <a:endParaRPr lang="ru-RU"/>
        </a:p>
      </dgm:t>
    </dgm:pt>
    <dgm:pt modelId="{16C6D9E1-A038-4EE1-B037-B0CE1158D859}" type="pres">
      <dgm:prSet presAssocID="{F156BE11-57EF-4BF6-BC62-6E4CF1203642}" presName="linearFlow" presStyleCnt="0">
        <dgm:presLayoutVars>
          <dgm:dir/>
          <dgm:animLvl val="lvl"/>
          <dgm:resizeHandles val="exact"/>
        </dgm:presLayoutVars>
      </dgm:prSet>
      <dgm:spPr/>
      <dgm:t>
        <a:bodyPr/>
        <a:lstStyle/>
        <a:p>
          <a:endParaRPr lang="ru-RU"/>
        </a:p>
      </dgm:t>
    </dgm:pt>
    <dgm:pt modelId="{07CCD3E0-E343-4685-A064-67699EDCEA34}" type="pres">
      <dgm:prSet presAssocID="{799BF0C6-A22B-46C7-872D-185F4C837445}" presName="composite" presStyleCnt="0"/>
      <dgm:spPr/>
    </dgm:pt>
    <dgm:pt modelId="{5D1CCD4E-635D-45CD-B6CE-B84BE75E48D4}" type="pres">
      <dgm:prSet presAssocID="{799BF0C6-A22B-46C7-872D-185F4C837445}" presName="parentText" presStyleLbl="alignNode1" presStyleIdx="0" presStyleCnt="3">
        <dgm:presLayoutVars>
          <dgm:chMax val="1"/>
          <dgm:bulletEnabled val="1"/>
        </dgm:presLayoutVars>
      </dgm:prSet>
      <dgm:spPr/>
      <dgm:t>
        <a:bodyPr/>
        <a:lstStyle/>
        <a:p>
          <a:endParaRPr lang="ru-RU"/>
        </a:p>
      </dgm:t>
    </dgm:pt>
    <dgm:pt modelId="{EC7E6BC2-4A07-4594-AF9F-F0F7F44E757A}" type="pres">
      <dgm:prSet presAssocID="{799BF0C6-A22B-46C7-872D-185F4C837445}" presName="descendantText" presStyleLbl="alignAcc1" presStyleIdx="0" presStyleCnt="3" custScaleY="127249">
        <dgm:presLayoutVars>
          <dgm:bulletEnabled val="1"/>
        </dgm:presLayoutVars>
      </dgm:prSet>
      <dgm:spPr/>
      <dgm:t>
        <a:bodyPr/>
        <a:lstStyle/>
        <a:p>
          <a:endParaRPr lang="ru-RU"/>
        </a:p>
      </dgm:t>
    </dgm:pt>
    <dgm:pt modelId="{BC7402D7-B6D8-43FC-97B5-7E7DF8E0FBB1}" type="pres">
      <dgm:prSet presAssocID="{35D4AD78-796C-471C-9271-6C70D7D4BAB9}" presName="sp" presStyleCnt="0"/>
      <dgm:spPr/>
    </dgm:pt>
    <dgm:pt modelId="{9D8B48E7-1D8D-4D01-9F44-D3F8F209B058}" type="pres">
      <dgm:prSet presAssocID="{12BA14C3-EA0D-4A44-8314-0C4BC5FF36A8}" presName="composite" presStyleCnt="0"/>
      <dgm:spPr/>
    </dgm:pt>
    <dgm:pt modelId="{5BC657F8-22C0-43AF-925D-A932C2A250F8}" type="pres">
      <dgm:prSet presAssocID="{12BA14C3-EA0D-4A44-8314-0C4BC5FF36A8}" presName="parentText" presStyleLbl="alignNode1" presStyleIdx="1" presStyleCnt="3">
        <dgm:presLayoutVars>
          <dgm:chMax val="1"/>
          <dgm:bulletEnabled val="1"/>
        </dgm:presLayoutVars>
      </dgm:prSet>
      <dgm:spPr/>
      <dgm:t>
        <a:bodyPr/>
        <a:lstStyle/>
        <a:p>
          <a:endParaRPr lang="ru-RU"/>
        </a:p>
      </dgm:t>
    </dgm:pt>
    <dgm:pt modelId="{490380E9-8207-4643-A13E-179554CD6251}" type="pres">
      <dgm:prSet presAssocID="{12BA14C3-EA0D-4A44-8314-0C4BC5FF36A8}" presName="descendantText" presStyleLbl="alignAcc1" presStyleIdx="1" presStyleCnt="3" custScaleY="131717" custLinFactNeighborX="123" custLinFactNeighborY="6159">
        <dgm:presLayoutVars>
          <dgm:bulletEnabled val="1"/>
        </dgm:presLayoutVars>
      </dgm:prSet>
      <dgm:spPr/>
      <dgm:t>
        <a:bodyPr/>
        <a:lstStyle/>
        <a:p>
          <a:endParaRPr lang="ru-RU"/>
        </a:p>
      </dgm:t>
    </dgm:pt>
    <dgm:pt modelId="{81BDB701-E63A-4FBA-AB79-FFA4F8CEFC21}" type="pres">
      <dgm:prSet presAssocID="{B06398DD-E4BB-444D-8DA2-E3B5FD137BE1}" presName="sp" presStyleCnt="0"/>
      <dgm:spPr/>
    </dgm:pt>
    <dgm:pt modelId="{1B030AF8-44DE-48A9-9E9D-F1F1B09CE977}" type="pres">
      <dgm:prSet presAssocID="{0722761E-EA03-4244-A79C-0E1AD01F733A}" presName="composite" presStyleCnt="0"/>
      <dgm:spPr/>
    </dgm:pt>
    <dgm:pt modelId="{10E4ACE5-1570-45C7-809A-E373011844F2}" type="pres">
      <dgm:prSet presAssocID="{0722761E-EA03-4244-A79C-0E1AD01F733A}" presName="parentText" presStyleLbl="alignNode1" presStyleIdx="2" presStyleCnt="3">
        <dgm:presLayoutVars>
          <dgm:chMax val="1"/>
          <dgm:bulletEnabled val="1"/>
        </dgm:presLayoutVars>
      </dgm:prSet>
      <dgm:spPr/>
      <dgm:t>
        <a:bodyPr/>
        <a:lstStyle/>
        <a:p>
          <a:endParaRPr lang="ru-RU"/>
        </a:p>
      </dgm:t>
    </dgm:pt>
    <dgm:pt modelId="{9C81AF30-EF60-4CB8-B5FE-C20788B88A4D}" type="pres">
      <dgm:prSet presAssocID="{0722761E-EA03-4244-A79C-0E1AD01F733A}" presName="descendantText" presStyleLbl="alignAcc1" presStyleIdx="2" presStyleCnt="3" custScaleY="125431">
        <dgm:presLayoutVars>
          <dgm:bulletEnabled val="1"/>
        </dgm:presLayoutVars>
      </dgm:prSet>
      <dgm:spPr/>
      <dgm:t>
        <a:bodyPr/>
        <a:lstStyle/>
        <a:p>
          <a:endParaRPr lang="ru-RU"/>
        </a:p>
      </dgm:t>
    </dgm:pt>
  </dgm:ptLst>
  <dgm:cxnLst>
    <dgm:cxn modelId="{FA568FC5-B054-4E39-984C-7CEFC24938CF}" type="presOf" srcId="{78DFBFAA-B1E8-4388-9BA3-05FCACA7DBDA}" destId="{EC7E6BC2-4A07-4594-AF9F-F0F7F44E757A}" srcOrd="0" destOrd="1" presId="urn:microsoft.com/office/officeart/2005/8/layout/chevron2"/>
    <dgm:cxn modelId="{90EFD834-3011-4CB7-A42A-8A7A269A563D}" srcId="{12BA14C3-EA0D-4A44-8314-0C4BC5FF36A8}" destId="{F499D732-AE58-4A4F-83E4-C30BC4A4939E}" srcOrd="1" destOrd="0" parTransId="{E17CEAFB-E4CD-450B-8400-946D5EDDCC12}" sibTransId="{F8587C2B-12F0-4077-BC9F-DA0A8A28623F}"/>
    <dgm:cxn modelId="{247DFEAC-16D7-436B-96E2-299DE00BE167}" type="presOf" srcId="{B1EBA316-B001-4508-9929-EF13A900457C}" destId="{EC7E6BC2-4A07-4594-AF9F-F0F7F44E757A}" srcOrd="0" destOrd="2" presId="urn:microsoft.com/office/officeart/2005/8/layout/chevron2"/>
    <dgm:cxn modelId="{EEC034D8-29F0-4CD8-AD01-651BCC4D8D0A}" type="presOf" srcId="{F156BE11-57EF-4BF6-BC62-6E4CF1203642}" destId="{16C6D9E1-A038-4EE1-B037-B0CE1158D859}" srcOrd="0" destOrd="0" presId="urn:microsoft.com/office/officeart/2005/8/layout/chevron2"/>
    <dgm:cxn modelId="{AB9C9B57-B73B-43E3-8300-8A3268C3CAE9}" srcId="{F156BE11-57EF-4BF6-BC62-6E4CF1203642}" destId="{12BA14C3-EA0D-4A44-8314-0C4BC5FF36A8}" srcOrd="1" destOrd="0" parTransId="{F12D954B-1D4E-4EB8-9F9A-8FF194D81CFA}" sibTransId="{B06398DD-E4BB-444D-8DA2-E3B5FD137BE1}"/>
    <dgm:cxn modelId="{EBBAA49C-2E67-4DB0-8982-46AD6635F75D}" srcId="{F156BE11-57EF-4BF6-BC62-6E4CF1203642}" destId="{0722761E-EA03-4244-A79C-0E1AD01F733A}" srcOrd="2" destOrd="0" parTransId="{825935F1-9220-4A57-A8E7-EA262D2AC1CB}" sibTransId="{045AFA44-7B45-4FA0-8280-C501757594B7}"/>
    <dgm:cxn modelId="{123AA3CA-9894-4B4B-A2F7-EF524A4B909E}" type="presOf" srcId="{D1DFED82-E1B8-4856-9EEA-D9FB9E60DA39}" destId="{9C81AF30-EF60-4CB8-B5FE-C20788B88A4D}" srcOrd="0" destOrd="2" presId="urn:microsoft.com/office/officeart/2005/8/layout/chevron2"/>
    <dgm:cxn modelId="{5526ECEE-4E8F-4A79-B449-9A50DCEEC430}" type="presOf" srcId="{5C199BA9-918A-4D53-9482-BB6A4812A2CA}" destId="{EC7E6BC2-4A07-4594-AF9F-F0F7F44E757A}" srcOrd="0" destOrd="0" presId="urn:microsoft.com/office/officeart/2005/8/layout/chevron2"/>
    <dgm:cxn modelId="{65F27A9F-B7F4-4CEA-A8D9-A2410AA74E30}" type="presOf" srcId="{12BA14C3-EA0D-4A44-8314-0C4BC5FF36A8}" destId="{5BC657F8-22C0-43AF-925D-A932C2A250F8}" srcOrd="0" destOrd="0" presId="urn:microsoft.com/office/officeart/2005/8/layout/chevron2"/>
    <dgm:cxn modelId="{7EE5359A-88ED-478B-A3AA-2089E9AAE1C7}" srcId="{799BF0C6-A22B-46C7-872D-185F4C837445}" destId="{5C199BA9-918A-4D53-9482-BB6A4812A2CA}" srcOrd="0" destOrd="0" parTransId="{E515847D-78E3-4DCB-AD95-322F80AB9EBE}" sibTransId="{4DA465C6-8425-42DC-9BF3-3058D4F3955F}"/>
    <dgm:cxn modelId="{A59FFD14-DA32-40C7-89A3-690DCD4345CD}" type="presOf" srcId="{F499D732-AE58-4A4F-83E4-C30BC4A4939E}" destId="{490380E9-8207-4643-A13E-179554CD6251}" srcOrd="0" destOrd="1" presId="urn:microsoft.com/office/officeart/2005/8/layout/chevron2"/>
    <dgm:cxn modelId="{1D6D4E33-1649-4122-8FA6-E60E9BF583C9}" type="presOf" srcId="{CE000405-FF39-4778-B1D6-9AB81653DFA9}" destId="{9C81AF30-EF60-4CB8-B5FE-C20788B88A4D}" srcOrd="0" destOrd="1" presId="urn:microsoft.com/office/officeart/2005/8/layout/chevron2"/>
    <dgm:cxn modelId="{B9258D95-8BE2-4803-AA57-41C2A9E18FE7}" srcId="{F156BE11-57EF-4BF6-BC62-6E4CF1203642}" destId="{799BF0C6-A22B-46C7-872D-185F4C837445}" srcOrd="0" destOrd="0" parTransId="{61DDD3EE-5457-40FB-8CDA-C68F44FFD44E}" sibTransId="{35D4AD78-796C-471C-9271-6C70D7D4BAB9}"/>
    <dgm:cxn modelId="{3537BE36-CE6F-4B77-8348-B6D90408A7F1}" type="presOf" srcId="{927675B6-539F-444F-A874-0A9024E9E676}" destId="{490380E9-8207-4643-A13E-179554CD6251}" srcOrd="0" destOrd="2" presId="urn:microsoft.com/office/officeart/2005/8/layout/chevron2"/>
    <dgm:cxn modelId="{4A32D199-98F3-49A7-B4CB-7C47D8BB28F3}" type="presOf" srcId="{3FDA602E-16FF-4178-8153-17F42E8740D1}" destId="{9C81AF30-EF60-4CB8-B5FE-C20788B88A4D}" srcOrd="0" destOrd="0" presId="urn:microsoft.com/office/officeart/2005/8/layout/chevron2"/>
    <dgm:cxn modelId="{EFFB4490-66AC-48DA-ACDD-3A8066D5D0A5}" srcId="{0722761E-EA03-4244-A79C-0E1AD01F733A}" destId="{CE000405-FF39-4778-B1D6-9AB81653DFA9}" srcOrd="1" destOrd="0" parTransId="{628330F4-9EDA-454F-A358-7029EC32F979}" sibTransId="{3AD9F5DC-9DC8-4036-934D-550AE6A908A5}"/>
    <dgm:cxn modelId="{B1F3EC0B-F8EF-4E09-B4BA-3058F877FB4B}" type="presOf" srcId="{0722761E-EA03-4244-A79C-0E1AD01F733A}" destId="{10E4ACE5-1570-45C7-809A-E373011844F2}" srcOrd="0" destOrd="0" presId="urn:microsoft.com/office/officeart/2005/8/layout/chevron2"/>
    <dgm:cxn modelId="{0F196B1C-B4A9-40BE-AB44-085DF9044E04}" srcId="{0722761E-EA03-4244-A79C-0E1AD01F733A}" destId="{D1DFED82-E1B8-4856-9EEA-D9FB9E60DA39}" srcOrd="2" destOrd="0" parTransId="{A99D42B0-98F4-40AC-89CD-7547F00EACF8}" sibTransId="{65F2F76F-5CB9-4828-92A4-B2E8D748B519}"/>
    <dgm:cxn modelId="{C35CA081-1715-4565-B7A7-1719BFF7DC1E}" type="presOf" srcId="{27F79D6A-2D71-4A35-B061-4E1A6E268BA8}" destId="{490380E9-8207-4643-A13E-179554CD6251}" srcOrd="0" destOrd="0" presId="urn:microsoft.com/office/officeart/2005/8/layout/chevron2"/>
    <dgm:cxn modelId="{A68F0C33-DDB1-4BE1-80CE-FF0119B94093}" srcId="{12BA14C3-EA0D-4A44-8314-0C4BC5FF36A8}" destId="{27F79D6A-2D71-4A35-B061-4E1A6E268BA8}" srcOrd="0" destOrd="0" parTransId="{33EF7E8D-3C78-4132-ACE2-FB2CA68F7ACA}" sibTransId="{A79B5996-7FFB-4211-9DFB-7D69C08755E9}"/>
    <dgm:cxn modelId="{163AC732-9958-411E-8CE8-3C84966170BF}" type="presOf" srcId="{799BF0C6-A22B-46C7-872D-185F4C837445}" destId="{5D1CCD4E-635D-45CD-B6CE-B84BE75E48D4}" srcOrd="0" destOrd="0" presId="urn:microsoft.com/office/officeart/2005/8/layout/chevron2"/>
    <dgm:cxn modelId="{2109A400-41D0-46F5-92B3-AC5EB830F5E7}" srcId="{799BF0C6-A22B-46C7-872D-185F4C837445}" destId="{78DFBFAA-B1E8-4388-9BA3-05FCACA7DBDA}" srcOrd="1" destOrd="0" parTransId="{95C52FA8-FE86-41C4-840A-184EF3F3333F}" sibTransId="{262D35C5-9567-41E0-8371-D8E6D90A0332}"/>
    <dgm:cxn modelId="{65F96BF7-D7BA-490D-997F-F90E4845388D}" srcId="{799BF0C6-A22B-46C7-872D-185F4C837445}" destId="{B1EBA316-B001-4508-9929-EF13A900457C}" srcOrd="2" destOrd="0" parTransId="{ED12A23F-6BD6-4FF8-8B73-CDC45C90F961}" sibTransId="{E63E5FE2-0335-455F-8415-9FDFD219BD57}"/>
    <dgm:cxn modelId="{C5A79B9E-D76D-456F-8244-CF1E2D9E7A58}" srcId="{12BA14C3-EA0D-4A44-8314-0C4BC5FF36A8}" destId="{927675B6-539F-444F-A874-0A9024E9E676}" srcOrd="2" destOrd="0" parTransId="{3A180DCF-3605-4914-9280-7FD4EACFD837}" sibTransId="{2B91B58D-1CC7-40E9-9D9E-953BADC8D6A4}"/>
    <dgm:cxn modelId="{6A4CE323-BF60-4A49-BB41-3493C2A64CFC}" srcId="{0722761E-EA03-4244-A79C-0E1AD01F733A}" destId="{3FDA602E-16FF-4178-8153-17F42E8740D1}" srcOrd="0" destOrd="0" parTransId="{361810FE-4B7E-4E38-8C3A-6EA185E89D3D}" sibTransId="{BE0C0A05-836C-48E1-AE94-0137FD4A1314}"/>
    <dgm:cxn modelId="{C6B2E6F5-6F1F-4575-AAFB-9D878DA14039}" type="presParOf" srcId="{16C6D9E1-A038-4EE1-B037-B0CE1158D859}" destId="{07CCD3E0-E343-4685-A064-67699EDCEA34}" srcOrd="0" destOrd="0" presId="urn:microsoft.com/office/officeart/2005/8/layout/chevron2"/>
    <dgm:cxn modelId="{921C68A3-056C-443F-89C4-26B5701D4417}" type="presParOf" srcId="{07CCD3E0-E343-4685-A064-67699EDCEA34}" destId="{5D1CCD4E-635D-45CD-B6CE-B84BE75E48D4}" srcOrd="0" destOrd="0" presId="urn:microsoft.com/office/officeart/2005/8/layout/chevron2"/>
    <dgm:cxn modelId="{A9741229-9D6A-452A-8836-B1DB2D1D1247}" type="presParOf" srcId="{07CCD3E0-E343-4685-A064-67699EDCEA34}" destId="{EC7E6BC2-4A07-4594-AF9F-F0F7F44E757A}" srcOrd="1" destOrd="0" presId="urn:microsoft.com/office/officeart/2005/8/layout/chevron2"/>
    <dgm:cxn modelId="{BF35D613-5AFC-4D4D-974D-06CB67577C4F}" type="presParOf" srcId="{16C6D9E1-A038-4EE1-B037-B0CE1158D859}" destId="{BC7402D7-B6D8-43FC-97B5-7E7DF8E0FBB1}" srcOrd="1" destOrd="0" presId="urn:microsoft.com/office/officeart/2005/8/layout/chevron2"/>
    <dgm:cxn modelId="{8C33334C-981D-4467-B2B2-C096E9805C71}" type="presParOf" srcId="{16C6D9E1-A038-4EE1-B037-B0CE1158D859}" destId="{9D8B48E7-1D8D-4D01-9F44-D3F8F209B058}" srcOrd="2" destOrd="0" presId="urn:microsoft.com/office/officeart/2005/8/layout/chevron2"/>
    <dgm:cxn modelId="{44FDCCDD-C578-4E38-A404-94658151824B}" type="presParOf" srcId="{9D8B48E7-1D8D-4D01-9F44-D3F8F209B058}" destId="{5BC657F8-22C0-43AF-925D-A932C2A250F8}" srcOrd="0" destOrd="0" presId="urn:microsoft.com/office/officeart/2005/8/layout/chevron2"/>
    <dgm:cxn modelId="{0F4FE69E-9604-4EFD-B7D0-33809C981AA0}" type="presParOf" srcId="{9D8B48E7-1D8D-4D01-9F44-D3F8F209B058}" destId="{490380E9-8207-4643-A13E-179554CD6251}" srcOrd="1" destOrd="0" presId="urn:microsoft.com/office/officeart/2005/8/layout/chevron2"/>
    <dgm:cxn modelId="{0F3462E3-3035-46EF-868E-7411E1EB0E8C}" type="presParOf" srcId="{16C6D9E1-A038-4EE1-B037-B0CE1158D859}" destId="{81BDB701-E63A-4FBA-AB79-FFA4F8CEFC21}" srcOrd="3" destOrd="0" presId="urn:microsoft.com/office/officeart/2005/8/layout/chevron2"/>
    <dgm:cxn modelId="{942FA77C-0E45-4587-82BE-B1858B7FBFDC}" type="presParOf" srcId="{16C6D9E1-A038-4EE1-B037-B0CE1158D859}" destId="{1B030AF8-44DE-48A9-9E9D-F1F1B09CE977}" srcOrd="4" destOrd="0" presId="urn:microsoft.com/office/officeart/2005/8/layout/chevron2"/>
    <dgm:cxn modelId="{8A239BBB-ED8D-4E63-B7FB-16559BB8A631}" type="presParOf" srcId="{1B030AF8-44DE-48A9-9E9D-F1F1B09CE977}" destId="{10E4ACE5-1570-45C7-809A-E373011844F2}" srcOrd="0" destOrd="0" presId="urn:microsoft.com/office/officeart/2005/8/layout/chevron2"/>
    <dgm:cxn modelId="{7FFC9477-7641-4334-B9F5-67274936AF32}" type="presParOf" srcId="{1B030AF8-44DE-48A9-9E9D-F1F1B09CE977}" destId="{9C81AF30-EF60-4CB8-B5FE-C20788B88A4D}" srcOrd="1" destOrd="0" presId="urn:microsoft.com/office/officeart/2005/8/layout/chevron2"/>
  </dgm:cxnLst>
  <dgm:bg/>
  <dgm:whole/>
</dgm:dataModel>
</file>

<file path=ppt/diagrams/data3.xml><?xml version="1.0" encoding="utf-8"?>
<dgm:dataModel xmlns:dgm="http://schemas.openxmlformats.org/drawingml/2006/diagram" xmlns:a="http://schemas.openxmlformats.org/drawingml/2006/main">
  <dgm:ptLst>
    <dgm:pt modelId="{F156BE11-57EF-4BF6-BC62-6E4CF120364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799BF0C6-A22B-46C7-872D-185F4C837445}">
      <dgm:prSet phldrT="[Текст]"/>
      <dgm:spPr/>
      <dgm:t>
        <a:bodyPr/>
        <a:lstStyle/>
        <a:p>
          <a:r>
            <a:rPr lang="ru-RU" dirty="0" smtClean="0"/>
            <a:t>4</a:t>
          </a:r>
          <a:endParaRPr lang="ru-RU" dirty="0"/>
        </a:p>
      </dgm:t>
    </dgm:pt>
    <dgm:pt modelId="{61DDD3EE-5457-40FB-8CDA-C68F44FFD44E}" type="parTrans" cxnId="{B9258D95-8BE2-4803-AA57-41C2A9E18FE7}">
      <dgm:prSet/>
      <dgm:spPr/>
      <dgm:t>
        <a:bodyPr/>
        <a:lstStyle/>
        <a:p>
          <a:endParaRPr lang="ru-RU"/>
        </a:p>
      </dgm:t>
    </dgm:pt>
    <dgm:pt modelId="{35D4AD78-796C-471C-9271-6C70D7D4BAB9}" type="sibTrans" cxnId="{B9258D95-8BE2-4803-AA57-41C2A9E18FE7}">
      <dgm:prSet/>
      <dgm:spPr/>
      <dgm:t>
        <a:bodyPr/>
        <a:lstStyle/>
        <a:p>
          <a:endParaRPr lang="ru-RU"/>
        </a:p>
      </dgm:t>
    </dgm:pt>
    <dgm:pt modelId="{12BA14C3-EA0D-4A44-8314-0C4BC5FF36A8}">
      <dgm:prSet phldrT="[Текст]"/>
      <dgm:spPr/>
      <dgm:t>
        <a:bodyPr/>
        <a:lstStyle/>
        <a:p>
          <a:r>
            <a:rPr lang="ru-RU" dirty="0" smtClean="0"/>
            <a:t>5</a:t>
          </a:r>
          <a:endParaRPr lang="ru-RU" dirty="0"/>
        </a:p>
      </dgm:t>
    </dgm:pt>
    <dgm:pt modelId="{F12D954B-1D4E-4EB8-9F9A-8FF194D81CFA}" type="parTrans" cxnId="{AB9C9B57-B73B-43E3-8300-8A3268C3CAE9}">
      <dgm:prSet/>
      <dgm:spPr/>
      <dgm:t>
        <a:bodyPr/>
        <a:lstStyle/>
        <a:p>
          <a:endParaRPr lang="ru-RU"/>
        </a:p>
      </dgm:t>
    </dgm:pt>
    <dgm:pt modelId="{B06398DD-E4BB-444D-8DA2-E3B5FD137BE1}" type="sibTrans" cxnId="{AB9C9B57-B73B-43E3-8300-8A3268C3CAE9}">
      <dgm:prSet/>
      <dgm:spPr/>
      <dgm:t>
        <a:bodyPr/>
        <a:lstStyle/>
        <a:p>
          <a:endParaRPr lang="ru-RU"/>
        </a:p>
      </dgm:t>
    </dgm:pt>
    <dgm:pt modelId="{27F79D6A-2D71-4A35-B061-4E1A6E268BA8}">
      <dgm:prSet phldrT="[Текст]"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«Реализация основных направлений в строительном комплексе Шалинского муниципального округа до 2030 года»</a:t>
          </a:r>
          <a:endParaRPr lang="ru-RU" sz="1200" b="1" dirty="0">
            <a:latin typeface="Liberation Serif" pitchFamily="18" charset="0"/>
            <a:ea typeface="Liberation Serif" pitchFamily="18" charset="0"/>
            <a:cs typeface="Liberation Serif" pitchFamily="18" charset="0"/>
          </a:endParaRPr>
        </a:p>
      </dgm:t>
    </dgm:pt>
    <dgm:pt modelId="{33EF7E8D-3C78-4132-ACE2-FB2CA68F7ACA}" type="parTrans" cxnId="{A68F0C33-DDB1-4BE1-80CE-FF0119B94093}">
      <dgm:prSet/>
      <dgm:spPr/>
      <dgm:t>
        <a:bodyPr/>
        <a:lstStyle/>
        <a:p>
          <a:endParaRPr lang="ru-RU"/>
        </a:p>
      </dgm:t>
    </dgm:pt>
    <dgm:pt modelId="{A79B5996-7FFB-4211-9DFB-7D69C08755E9}" type="sibTrans" cxnId="{A68F0C33-DDB1-4BE1-80CE-FF0119B94093}">
      <dgm:prSet/>
      <dgm:spPr/>
      <dgm:t>
        <a:bodyPr/>
        <a:lstStyle/>
        <a:p>
          <a:endParaRPr lang="ru-RU"/>
        </a:p>
      </dgm:t>
    </dgm:pt>
    <dgm:pt modelId="{0722761E-EA03-4244-A79C-0E1AD01F733A}">
      <dgm:prSet phldrT="[Текст]"/>
      <dgm:spPr/>
      <dgm:t>
        <a:bodyPr/>
        <a:lstStyle/>
        <a:p>
          <a:r>
            <a:rPr lang="ru-RU" dirty="0" smtClean="0"/>
            <a:t>6</a:t>
          </a:r>
          <a:endParaRPr lang="ru-RU" dirty="0"/>
        </a:p>
      </dgm:t>
    </dgm:pt>
    <dgm:pt modelId="{825935F1-9220-4A57-A8E7-EA262D2AC1CB}" type="parTrans" cxnId="{EBBAA49C-2E67-4DB0-8982-46AD6635F75D}">
      <dgm:prSet/>
      <dgm:spPr/>
      <dgm:t>
        <a:bodyPr/>
        <a:lstStyle/>
        <a:p>
          <a:endParaRPr lang="ru-RU"/>
        </a:p>
      </dgm:t>
    </dgm:pt>
    <dgm:pt modelId="{045AFA44-7B45-4FA0-8280-C501757594B7}" type="sibTrans" cxnId="{EBBAA49C-2E67-4DB0-8982-46AD6635F75D}">
      <dgm:prSet/>
      <dgm:spPr/>
      <dgm:t>
        <a:bodyPr/>
        <a:lstStyle/>
        <a:p>
          <a:endParaRPr lang="ru-RU"/>
        </a:p>
      </dgm:t>
    </dgm:pt>
    <dgm:pt modelId="{3FDA602E-16FF-4178-8153-17F42E8740D1}">
      <dgm:prSet phldrT="[Текст]"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«Социальная поддержка и социальное обслуживание населения Шалинского муниципального округа до 2030 года»</a:t>
          </a:r>
          <a:endParaRPr lang="ru-RU" sz="1200" b="1" dirty="0">
            <a:latin typeface="Liberation Serif" pitchFamily="18" charset="0"/>
            <a:ea typeface="Liberation Serif" pitchFamily="18" charset="0"/>
            <a:cs typeface="Liberation Serif" pitchFamily="18" charset="0"/>
          </a:endParaRPr>
        </a:p>
      </dgm:t>
    </dgm:pt>
    <dgm:pt modelId="{361810FE-4B7E-4E38-8C3A-6EA185E89D3D}" type="parTrans" cxnId="{6A4CE323-BF60-4A49-BB41-3493C2A64CFC}">
      <dgm:prSet/>
      <dgm:spPr/>
      <dgm:t>
        <a:bodyPr/>
        <a:lstStyle/>
        <a:p>
          <a:endParaRPr lang="ru-RU"/>
        </a:p>
      </dgm:t>
    </dgm:pt>
    <dgm:pt modelId="{BE0C0A05-836C-48E1-AE94-0137FD4A1314}" type="sibTrans" cxnId="{6A4CE323-BF60-4A49-BB41-3493C2A64CFC}">
      <dgm:prSet/>
      <dgm:spPr/>
      <dgm:t>
        <a:bodyPr/>
        <a:lstStyle/>
        <a:p>
          <a:endParaRPr lang="ru-RU"/>
        </a:p>
      </dgm:t>
    </dgm:pt>
    <dgm:pt modelId="{B1EBA316-B001-4508-9929-EF13A900457C}">
      <dgm:prSet phldrT="[Текст]"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34 524 788,94 руб.</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ED12A23F-6BD6-4FF8-8B73-CDC45C90F961}" type="parTrans" cxnId="{65F96BF7-D7BA-490D-997F-F90E4845388D}">
      <dgm:prSet/>
      <dgm:spPr/>
      <dgm:t>
        <a:bodyPr/>
        <a:lstStyle/>
        <a:p>
          <a:endParaRPr lang="ru-RU"/>
        </a:p>
      </dgm:t>
    </dgm:pt>
    <dgm:pt modelId="{E63E5FE2-0335-455F-8415-9FDFD219BD57}" type="sibTrans" cxnId="{65F96BF7-D7BA-490D-997F-F90E4845388D}">
      <dgm:prSet/>
      <dgm:spPr/>
      <dgm:t>
        <a:bodyPr/>
        <a:lstStyle/>
        <a:p>
          <a:endParaRPr lang="ru-RU"/>
        </a:p>
      </dgm:t>
    </dgm:pt>
    <dgm:pt modelId="{F499D732-AE58-4A4F-83E4-C30BC4A4939E}">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План  - 500 515 017,03 руб.</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E17CEAFB-E4CD-450B-8400-946D5EDDCC12}" type="parTrans" cxnId="{90EFD834-3011-4CB7-A42A-8A7A269A563D}">
      <dgm:prSet/>
      <dgm:spPr/>
      <dgm:t>
        <a:bodyPr/>
        <a:lstStyle/>
        <a:p>
          <a:endParaRPr lang="ru-RU"/>
        </a:p>
      </dgm:t>
    </dgm:pt>
    <dgm:pt modelId="{F8587C2B-12F0-4077-BC9F-DA0A8A28623F}" type="sibTrans" cxnId="{90EFD834-3011-4CB7-A42A-8A7A269A563D}">
      <dgm:prSet/>
      <dgm:spPr/>
      <dgm:t>
        <a:bodyPr/>
        <a:lstStyle/>
        <a:p>
          <a:endParaRPr lang="ru-RU"/>
        </a:p>
      </dgm:t>
    </dgm:pt>
    <dgm:pt modelId="{927675B6-539F-444F-A874-0A9024E9E676}">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371 320 364,58 руб.</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3A180DCF-3605-4914-9280-7FD4EACFD837}" type="parTrans" cxnId="{C5A79B9E-D76D-456F-8244-CF1E2D9E7A58}">
      <dgm:prSet/>
      <dgm:spPr/>
      <dgm:t>
        <a:bodyPr/>
        <a:lstStyle/>
        <a:p>
          <a:endParaRPr lang="ru-RU"/>
        </a:p>
      </dgm:t>
    </dgm:pt>
    <dgm:pt modelId="{2B91B58D-1CC7-40E9-9D9E-953BADC8D6A4}" type="sibTrans" cxnId="{C5A79B9E-D76D-456F-8244-CF1E2D9E7A58}">
      <dgm:prSet/>
      <dgm:spPr/>
      <dgm:t>
        <a:bodyPr/>
        <a:lstStyle/>
        <a:p>
          <a:endParaRPr lang="ru-RU"/>
        </a:p>
      </dgm:t>
    </dgm:pt>
    <dgm:pt modelId="{73C969FC-5A05-440D-8999-471D14BD9B66}">
      <dgm:prSet phldrT="[Текст]"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«Экология и природные ресурсы Шалинского муниципального округа до 2030 года»</a:t>
          </a:r>
          <a:endParaRPr lang="ru-RU" sz="1200" b="1" dirty="0">
            <a:latin typeface="Liberation Serif" pitchFamily="18" charset="0"/>
            <a:ea typeface="Liberation Serif" pitchFamily="18" charset="0"/>
            <a:cs typeface="Liberation Serif" pitchFamily="18" charset="0"/>
          </a:endParaRPr>
        </a:p>
      </dgm:t>
    </dgm:pt>
    <dgm:pt modelId="{09E67346-5845-4535-B297-2FB3ED5D71D5}" type="sibTrans" cxnId="{92470ADB-6636-4508-A18A-BC12D28E1B61}">
      <dgm:prSet/>
      <dgm:spPr/>
      <dgm:t>
        <a:bodyPr/>
        <a:lstStyle/>
        <a:p>
          <a:endParaRPr lang="ru-RU"/>
        </a:p>
      </dgm:t>
    </dgm:pt>
    <dgm:pt modelId="{C1144BD6-B232-4949-BCDF-DE6895F5C894}" type="parTrans" cxnId="{92470ADB-6636-4508-A18A-BC12D28E1B61}">
      <dgm:prSet/>
      <dgm:spPr/>
      <dgm:t>
        <a:bodyPr/>
        <a:lstStyle/>
        <a:p>
          <a:endParaRPr lang="ru-RU"/>
        </a:p>
      </dgm:t>
    </dgm:pt>
    <dgm:pt modelId="{5C199BA9-918A-4D53-9482-BB6A4812A2CA}">
      <dgm:prSet phldrT="[Текст]" custT="1"/>
      <dgm:spPr/>
      <dgm:t>
        <a:bodyPr/>
        <a:lstStyle/>
        <a:p>
          <a:pPr algn="l"/>
          <a:endParaRPr lang="ru-RU" sz="1200" b="1" dirty="0">
            <a:latin typeface="Liberation Serif" pitchFamily="18" charset="0"/>
            <a:ea typeface="Liberation Serif" pitchFamily="18" charset="0"/>
            <a:cs typeface="Liberation Serif" pitchFamily="18" charset="0"/>
          </a:endParaRPr>
        </a:p>
      </dgm:t>
    </dgm:pt>
    <dgm:pt modelId="{E515847D-78E3-4DCB-AD95-322F80AB9EBE}" type="parTrans" cxnId="{7EE5359A-88ED-478B-A3AA-2089E9AAE1C7}">
      <dgm:prSet/>
      <dgm:spPr/>
      <dgm:t>
        <a:bodyPr/>
        <a:lstStyle/>
        <a:p>
          <a:endParaRPr lang="ru-RU"/>
        </a:p>
      </dgm:t>
    </dgm:pt>
    <dgm:pt modelId="{4DA465C6-8425-42DC-9BF3-3058D4F3955F}" type="sibTrans" cxnId="{7EE5359A-88ED-478B-A3AA-2089E9AAE1C7}">
      <dgm:prSet/>
      <dgm:spPr/>
      <dgm:t>
        <a:bodyPr/>
        <a:lstStyle/>
        <a:p>
          <a:endParaRPr lang="ru-RU"/>
        </a:p>
      </dgm:t>
    </dgm:pt>
    <dgm:pt modelId="{78DFBFAA-B1E8-4388-9BA3-05FCACA7DBDA}">
      <dgm:prSet phldrT="[Текст]"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План  - 34 876 838,82 руб.</a:t>
          </a:r>
          <a:endParaRPr lang="ru-RU" sz="1200" b="1" dirty="0">
            <a:latin typeface="Liberation Serif" pitchFamily="18" charset="0"/>
            <a:ea typeface="Liberation Serif" pitchFamily="18" charset="0"/>
            <a:cs typeface="Liberation Serif" pitchFamily="18" charset="0"/>
          </a:endParaRPr>
        </a:p>
      </dgm:t>
    </dgm:pt>
    <dgm:pt modelId="{95C52FA8-FE86-41C4-840A-184EF3F3333F}" type="parTrans" cxnId="{2109A400-41D0-46F5-92B3-AC5EB830F5E7}">
      <dgm:prSet/>
      <dgm:spPr/>
      <dgm:t>
        <a:bodyPr/>
        <a:lstStyle/>
        <a:p>
          <a:endParaRPr lang="ru-RU"/>
        </a:p>
      </dgm:t>
    </dgm:pt>
    <dgm:pt modelId="{262D35C5-9567-41E0-8371-D8E6D90A0332}" type="sibTrans" cxnId="{2109A400-41D0-46F5-92B3-AC5EB830F5E7}">
      <dgm:prSet/>
      <dgm:spPr/>
      <dgm:t>
        <a:bodyPr/>
        <a:lstStyle/>
        <a:p>
          <a:endParaRPr lang="ru-RU"/>
        </a:p>
      </dgm:t>
    </dgm:pt>
    <dgm:pt modelId="{CE000405-FF39-4778-B1D6-9AB81653DFA9}">
      <dgm:prSet phldrT="[Текст]"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План  - 131 001 400,55 руб.</a:t>
          </a:r>
          <a:endParaRPr lang="ru-RU" sz="1200" b="1" dirty="0">
            <a:latin typeface="Liberation Serif" pitchFamily="18" charset="0"/>
            <a:ea typeface="Liberation Serif" pitchFamily="18" charset="0"/>
            <a:cs typeface="Liberation Serif" pitchFamily="18" charset="0"/>
          </a:endParaRPr>
        </a:p>
      </dgm:t>
    </dgm:pt>
    <dgm:pt modelId="{628330F4-9EDA-454F-A358-7029EC32F979}" type="parTrans" cxnId="{EFFB4490-66AC-48DA-ACDD-3A8066D5D0A5}">
      <dgm:prSet/>
      <dgm:spPr/>
      <dgm:t>
        <a:bodyPr/>
        <a:lstStyle/>
        <a:p>
          <a:endParaRPr lang="ru-RU"/>
        </a:p>
      </dgm:t>
    </dgm:pt>
    <dgm:pt modelId="{3AD9F5DC-9DC8-4036-934D-550AE6A908A5}" type="sibTrans" cxnId="{EFFB4490-66AC-48DA-ACDD-3A8066D5D0A5}">
      <dgm:prSet/>
      <dgm:spPr/>
      <dgm:t>
        <a:bodyPr/>
        <a:lstStyle/>
        <a:p>
          <a:endParaRPr lang="ru-RU"/>
        </a:p>
      </dgm:t>
    </dgm:pt>
    <dgm:pt modelId="{D1DFED82-E1B8-4856-9EEA-D9FB9E60DA39}">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128 668 824,79 руб.</a:t>
          </a:r>
          <a:endParaRPr lang="ru-RU" sz="1200" dirty="0"/>
        </a:p>
      </dgm:t>
    </dgm:pt>
    <dgm:pt modelId="{A99D42B0-98F4-40AC-89CD-7547F00EACF8}" type="parTrans" cxnId="{0F196B1C-B4A9-40BE-AB44-085DF9044E04}">
      <dgm:prSet/>
      <dgm:spPr/>
      <dgm:t>
        <a:bodyPr/>
        <a:lstStyle/>
        <a:p>
          <a:endParaRPr lang="ru-RU"/>
        </a:p>
      </dgm:t>
    </dgm:pt>
    <dgm:pt modelId="{65F2F76F-5CB9-4828-92A4-B2E8D748B519}" type="sibTrans" cxnId="{0F196B1C-B4A9-40BE-AB44-085DF9044E04}">
      <dgm:prSet/>
      <dgm:spPr/>
      <dgm:t>
        <a:bodyPr/>
        <a:lstStyle/>
        <a:p>
          <a:endParaRPr lang="ru-RU"/>
        </a:p>
      </dgm:t>
    </dgm:pt>
    <dgm:pt modelId="{16C6D9E1-A038-4EE1-B037-B0CE1158D859}" type="pres">
      <dgm:prSet presAssocID="{F156BE11-57EF-4BF6-BC62-6E4CF1203642}" presName="linearFlow" presStyleCnt="0">
        <dgm:presLayoutVars>
          <dgm:dir/>
          <dgm:animLvl val="lvl"/>
          <dgm:resizeHandles val="exact"/>
        </dgm:presLayoutVars>
      </dgm:prSet>
      <dgm:spPr/>
      <dgm:t>
        <a:bodyPr/>
        <a:lstStyle/>
        <a:p>
          <a:endParaRPr lang="ru-RU"/>
        </a:p>
      </dgm:t>
    </dgm:pt>
    <dgm:pt modelId="{07CCD3E0-E343-4685-A064-67699EDCEA34}" type="pres">
      <dgm:prSet presAssocID="{799BF0C6-A22B-46C7-872D-185F4C837445}" presName="composite" presStyleCnt="0"/>
      <dgm:spPr/>
    </dgm:pt>
    <dgm:pt modelId="{5D1CCD4E-635D-45CD-B6CE-B84BE75E48D4}" type="pres">
      <dgm:prSet presAssocID="{799BF0C6-A22B-46C7-872D-185F4C837445}" presName="parentText" presStyleLbl="alignNode1" presStyleIdx="0" presStyleCnt="3">
        <dgm:presLayoutVars>
          <dgm:chMax val="1"/>
          <dgm:bulletEnabled val="1"/>
        </dgm:presLayoutVars>
      </dgm:prSet>
      <dgm:spPr/>
      <dgm:t>
        <a:bodyPr/>
        <a:lstStyle/>
        <a:p>
          <a:endParaRPr lang="ru-RU"/>
        </a:p>
      </dgm:t>
    </dgm:pt>
    <dgm:pt modelId="{EC7E6BC2-4A07-4594-AF9F-F0F7F44E757A}" type="pres">
      <dgm:prSet presAssocID="{799BF0C6-A22B-46C7-872D-185F4C837445}" presName="descendantText" presStyleLbl="alignAcc1" presStyleIdx="0" presStyleCnt="3" custScaleY="124029">
        <dgm:presLayoutVars>
          <dgm:bulletEnabled val="1"/>
        </dgm:presLayoutVars>
      </dgm:prSet>
      <dgm:spPr/>
      <dgm:t>
        <a:bodyPr/>
        <a:lstStyle/>
        <a:p>
          <a:endParaRPr lang="ru-RU"/>
        </a:p>
      </dgm:t>
    </dgm:pt>
    <dgm:pt modelId="{BC7402D7-B6D8-43FC-97B5-7E7DF8E0FBB1}" type="pres">
      <dgm:prSet presAssocID="{35D4AD78-796C-471C-9271-6C70D7D4BAB9}" presName="sp" presStyleCnt="0"/>
      <dgm:spPr/>
    </dgm:pt>
    <dgm:pt modelId="{9D8B48E7-1D8D-4D01-9F44-D3F8F209B058}" type="pres">
      <dgm:prSet presAssocID="{12BA14C3-EA0D-4A44-8314-0C4BC5FF36A8}" presName="composite" presStyleCnt="0"/>
      <dgm:spPr/>
    </dgm:pt>
    <dgm:pt modelId="{5BC657F8-22C0-43AF-925D-A932C2A250F8}" type="pres">
      <dgm:prSet presAssocID="{12BA14C3-EA0D-4A44-8314-0C4BC5FF36A8}" presName="parentText" presStyleLbl="alignNode1" presStyleIdx="1" presStyleCnt="3">
        <dgm:presLayoutVars>
          <dgm:chMax val="1"/>
          <dgm:bulletEnabled val="1"/>
        </dgm:presLayoutVars>
      </dgm:prSet>
      <dgm:spPr/>
      <dgm:t>
        <a:bodyPr/>
        <a:lstStyle/>
        <a:p>
          <a:endParaRPr lang="ru-RU"/>
        </a:p>
      </dgm:t>
    </dgm:pt>
    <dgm:pt modelId="{490380E9-8207-4643-A13E-179554CD6251}" type="pres">
      <dgm:prSet presAssocID="{12BA14C3-EA0D-4A44-8314-0C4BC5FF36A8}" presName="descendantText" presStyleLbl="alignAcc1" presStyleIdx="1" presStyleCnt="3" custScaleY="131717">
        <dgm:presLayoutVars>
          <dgm:bulletEnabled val="1"/>
        </dgm:presLayoutVars>
      </dgm:prSet>
      <dgm:spPr/>
      <dgm:t>
        <a:bodyPr/>
        <a:lstStyle/>
        <a:p>
          <a:endParaRPr lang="ru-RU"/>
        </a:p>
      </dgm:t>
    </dgm:pt>
    <dgm:pt modelId="{81BDB701-E63A-4FBA-AB79-FFA4F8CEFC21}" type="pres">
      <dgm:prSet presAssocID="{B06398DD-E4BB-444D-8DA2-E3B5FD137BE1}" presName="sp" presStyleCnt="0"/>
      <dgm:spPr/>
    </dgm:pt>
    <dgm:pt modelId="{1B030AF8-44DE-48A9-9E9D-F1F1B09CE977}" type="pres">
      <dgm:prSet presAssocID="{0722761E-EA03-4244-A79C-0E1AD01F733A}" presName="composite" presStyleCnt="0"/>
      <dgm:spPr/>
    </dgm:pt>
    <dgm:pt modelId="{10E4ACE5-1570-45C7-809A-E373011844F2}" type="pres">
      <dgm:prSet presAssocID="{0722761E-EA03-4244-A79C-0E1AD01F733A}" presName="parentText" presStyleLbl="alignNode1" presStyleIdx="2" presStyleCnt="3">
        <dgm:presLayoutVars>
          <dgm:chMax val="1"/>
          <dgm:bulletEnabled val="1"/>
        </dgm:presLayoutVars>
      </dgm:prSet>
      <dgm:spPr/>
      <dgm:t>
        <a:bodyPr/>
        <a:lstStyle/>
        <a:p>
          <a:endParaRPr lang="ru-RU"/>
        </a:p>
      </dgm:t>
    </dgm:pt>
    <dgm:pt modelId="{9C81AF30-EF60-4CB8-B5FE-C20788B88A4D}" type="pres">
      <dgm:prSet presAssocID="{0722761E-EA03-4244-A79C-0E1AD01F733A}" presName="descendantText" presStyleLbl="alignAcc1" presStyleIdx="2" presStyleCnt="3" custScaleY="125431">
        <dgm:presLayoutVars>
          <dgm:bulletEnabled val="1"/>
        </dgm:presLayoutVars>
      </dgm:prSet>
      <dgm:spPr/>
      <dgm:t>
        <a:bodyPr/>
        <a:lstStyle/>
        <a:p>
          <a:endParaRPr lang="ru-RU"/>
        </a:p>
      </dgm:t>
    </dgm:pt>
  </dgm:ptLst>
  <dgm:cxnLst>
    <dgm:cxn modelId="{90EFD834-3011-4CB7-A42A-8A7A269A563D}" srcId="{12BA14C3-EA0D-4A44-8314-0C4BC5FF36A8}" destId="{F499D732-AE58-4A4F-83E4-C30BC4A4939E}" srcOrd="1" destOrd="0" parTransId="{E17CEAFB-E4CD-450B-8400-946D5EDDCC12}" sibTransId="{F8587C2B-12F0-4077-BC9F-DA0A8A28623F}"/>
    <dgm:cxn modelId="{236FF2C1-3539-4138-BC06-CF68CF640257}" type="presOf" srcId="{78DFBFAA-B1E8-4388-9BA3-05FCACA7DBDA}" destId="{EC7E6BC2-4A07-4594-AF9F-F0F7F44E757A}" srcOrd="0" destOrd="2" presId="urn:microsoft.com/office/officeart/2005/8/layout/chevron2"/>
    <dgm:cxn modelId="{AB9C9B57-B73B-43E3-8300-8A3268C3CAE9}" srcId="{F156BE11-57EF-4BF6-BC62-6E4CF1203642}" destId="{12BA14C3-EA0D-4A44-8314-0C4BC5FF36A8}" srcOrd="1" destOrd="0" parTransId="{F12D954B-1D4E-4EB8-9F9A-8FF194D81CFA}" sibTransId="{B06398DD-E4BB-444D-8DA2-E3B5FD137BE1}"/>
    <dgm:cxn modelId="{EBBAA49C-2E67-4DB0-8982-46AD6635F75D}" srcId="{F156BE11-57EF-4BF6-BC62-6E4CF1203642}" destId="{0722761E-EA03-4244-A79C-0E1AD01F733A}" srcOrd="2" destOrd="0" parTransId="{825935F1-9220-4A57-A8E7-EA262D2AC1CB}" sibTransId="{045AFA44-7B45-4FA0-8280-C501757594B7}"/>
    <dgm:cxn modelId="{8EB4FB68-4AF2-4CC7-A30A-64D08542E022}" type="presOf" srcId="{5C199BA9-918A-4D53-9482-BB6A4812A2CA}" destId="{EC7E6BC2-4A07-4594-AF9F-F0F7F44E757A}" srcOrd="0" destOrd="0" presId="urn:microsoft.com/office/officeart/2005/8/layout/chevron2"/>
    <dgm:cxn modelId="{D228879C-B880-4F4A-8AB9-C02E79542D2F}" type="presOf" srcId="{D1DFED82-E1B8-4856-9EEA-D9FB9E60DA39}" destId="{9C81AF30-EF60-4CB8-B5FE-C20788B88A4D}" srcOrd="0" destOrd="2" presId="urn:microsoft.com/office/officeart/2005/8/layout/chevron2"/>
    <dgm:cxn modelId="{64184551-84F4-49DC-887F-63EBFA123D64}" type="presOf" srcId="{F499D732-AE58-4A4F-83E4-C30BC4A4939E}" destId="{490380E9-8207-4643-A13E-179554CD6251}" srcOrd="0" destOrd="1" presId="urn:microsoft.com/office/officeart/2005/8/layout/chevron2"/>
    <dgm:cxn modelId="{EE8C4799-FE2C-4DEC-BB37-7EBCE654E2C7}" type="presOf" srcId="{3FDA602E-16FF-4178-8153-17F42E8740D1}" destId="{9C81AF30-EF60-4CB8-B5FE-C20788B88A4D}" srcOrd="0" destOrd="0" presId="urn:microsoft.com/office/officeart/2005/8/layout/chevron2"/>
    <dgm:cxn modelId="{7EE5359A-88ED-478B-A3AA-2089E9AAE1C7}" srcId="{799BF0C6-A22B-46C7-872D-185F4C837445}" destId="{5C199BA9-918A-4D53-9482-BB6A4812A2CA}" srcOrd="0" destOrd="0" parTransId="{E515847D-78E3-4DCB-AD95-322F80AB9EBE}" sibTransId="{4DA465C6-8425-42DC-9BF3-3058D4F3955F}"/>
    <dgm:cxn modelId="{FB553371-91BC-4CA6-B794-8C0EDF5CBD6E}" type="presOf" srcId="{CE000405-FF39-4778-B1D6-9AB81653DFA9}" destId="{9C81AF30-EF60-4CB8-B5FE-C20788B88A4D}" srcOrd="0" destOrd="1" presId="urn:microsoft.com/office/officeart/2005/8/layout/chevron2"/>
    <dgm:cxn modelId="{B9258D95-8BE2-4803-AA57-41C2A9E18FE7}" srcId="{F156BE11-57EF-4BF6-BC62-6E4CF1203642}" destId="{799BF0C6-A22B-46C7-872D-185F4C837445}" srcOrd="0" destOrd="0" parTransId="{61DDD3EE-5457-40FB-8CDA-C68F44FFD44E}" sibTransId="{35D4AD78-796C-471C-9271-6C70D7D4BAB9}"/>
    <dgm:cxn modelId="{32C3FD96-A4F1-4804-8F78-FAFF5E4AB0A6}" type="presOf" srcId="{0722761E-EA03-4244-A79C-0E1AD01F733A}" destId="{10E4ACE5-1570-45C7-809A-E373011844F2}" srcOrd="0" destOrd="0" presId="urn:microsoft.com/office/officeart/2005/8/layout/chevron2"/>
    <dgm:cxn modelId="{8CF44297-B4B2-4D16-BF26-F05E0DA251E4}" type="presOf" srcId="{799BF0C6-A22B-46C7-872D-185F4C837445}" destId="{5D1CCD4E-635D-45CD-B6CE-B84BE75E48D4}" srcOrd="0" destOrd="0" presId="urn:microsoft.com/office/officeart/2005/8/layout/chevron2"/>
    <dgm:cxn modelId="{9F4CD864-3403-4541-B4C6-BF32A9A8E8FF}" type="presOf" srcId="{73C969FC-5A05-440D-8999-471D14BD9B66}" destId="{EC7E6BC2-4A07-4594-AF9F-F0F7F44E757A}" srcOrd="0" destOrd="1" presId="urn:microsoft.com/office/officeart/2005/8/layout/chevron2"/>
    <dgm:cxn modelId="{EFFB4490-66AC-48DA-ACDD-3A8066D5D0A5}" srcId="{0722761E-EA03-4244-A79C-0E1AD01F733A}" destId="{CE000405-FF39-4778-B1D6-9AB81653DFA9}" srcOrd="1" destOrd="0" parTransId="{628330F4-9EDA-454F-A358-7029EC32F979}" sibTransId="{3AD9F5DC-9DC8-4036-934D-550AE6A908A5}"/>
    <dgm:cxn modelId="{0F196B1C-B4A9-40BE-AB44-085DF9044E04}" srcId="{0722761E-EA03-4244-A79C-0E1AD01F733A}" destId="{D1DFED82-E1B8-4856-9EEA-D9FB9E60DA39}" srcOrd="2" destOrd="0" parTransId="{A99D42B0-98F4-40AC-89CD-7547F00EACF8}" sibTransId="{65F2F76F-5CB9-4828-92A4-B2E8D748B519}"/>
    <dgm:cxn modelId="{A68F0C33-DDB1-4BE1-80CE-FF0119B94093}" srcId="{12BA14C3-EA0D-4A44-8314-0C4BC5FF36A8}" destId="{27F79D6A-2D71-4A35-B061-4E1A6E268BA8}" srcOrd="0" destOrd="0" parTransId="{33EF7E8D-3C78-4132-ACE2-FB2CA68F7ACA}" sibTransId="{A79B5996-7FFB-4211-9DFB-7D69C08755E9}"/>
    <dgm:cxn modelId="{0CC8E496-635C-4782-9478-500E4C143575}" type="presOf" srcId="{F156BE11-57EF-4BF6-BC62-6E4CF1203642}" destId="{16C6D9E1-A038-4EE1-B037-B0CE1158D859}" srcOrd="0" destOrd="0" presId="urn:microsoft.com/office/officeart/2005/8/layout/chevron2"/>
    <dgm:cxn modelId="{2109A400-41D0-46F5-92B3-AC5EB830F5E7}" srcId="{799BF0C6-A22B-46C7-872D-185F4C837445}" destId="{78DFBFAA-B1E8-4388-9BA3-05FCACA7DBDA}" srcOrd="2" destOrd="0" parTransId="{95C52FA8-FE86-41C4-840A-184EF3F3333F}" sibTransId="{262D35C5-9567-41E0-8371-D8E6D90A0332}"/>
    <dgm:cxn modelId="{C6780A13-0776-4F76-A3DA-D96655305C38}" type="presOf" srcId="{927675B6-539F-444F-A874-0A9024E9E676}" destId="{490380E9-8207-4643-A13E-179554CD6251}" srcOrd="0" destOrd="2" presId="urn:microsoft.com/office/officeart/2005/8/layout/chevron2"/>
    <dgm:cxn modelId="{C5A79B9E-D76D-456F-8244-CF1E2D9E7A58}" srcId="{12BA14C3-EA0D-4A44-8314-0C4BC5FF36A8}" destId="{927675B6-539F-444F-A874-0A9024E9E676}" srcOrd="2" destOrd="0" parTransId="{3A180DCF-3605-4914-9280-7FD4EACFD837}" sibTransId="{2B91B58D-1CC7-40E9-9D9E-953BADC8D6A4}"/>
    <dgm:cxn modelId="{65F96BF7-D7BA-490D-997F-F90E4845388D}" srcId="{799BF0C6-A22B-46C7-872D-185F4C837445}" destId="{B1EBA316-B001-4508-9929-EF13A900457C}" srcOrd="3" destOrd="0" parTransId="{ED12A23F-6BD6-4FF8-8B73-CDC45C90F961}" sibTransId="{E63E5FE2-0335-455F-8415-9FDFD219BD57}"/>
    <dgm:cxn modelId="{A4FE0F1D-4314-47B9-AD14-FC9C39A1ED90}" type="presOf" srcId="{27F79D6A-2D71-4A35-B061-4E1A6E268BA8}" destId="{490380E9-8207-4643-A13E-179554CD6251}" srcOrd="0" destOrd="0" presId="urn:microsoft.com/office/officeart/2005/8/layout/chevron2"/>
    <dgm:cxn modelId="{92470ADB-6636-4508-A18A-BC12D28E1B61}" srcId="{799BF0C6-A22B-46C7-872D-185F4C837445}" destId="{73C969FC-5A05-440D-8999-471D14BD9B66}" srcOrd="1" destOrd="0" parTransId="{C1144BD6-B232-4949-BCDF-DE6895F5C894}" sibTransId="{09E67346-5845-4535-B297-2FB3ED5D71D5}"/>
    <dgm:cxn modelId="{6A4CE323-BF60-4A49-BB41-3493C2A64CFC}" srcId="{0722761E-EA03-4244-A79C-0E1AD01F733A}" destId="{3FDA602E-16FF-4178-8153-17F42E8740D1}" srcOrd="0" destOrd="0" parTransId="{361810FE-4B7E-4E38-8C3A-6EA185E89D3D}" sibTransId="{BE0C0A05-836C-48E1-AE94-0137FD4A1314}"/>
    <dgm:cxn modelId="{EB1D8AF1-67FE-41E7-B80E-2CEDC7B45444}" type="presOf" srcId="{B1EBA316-B001-4508-9929-EF13A900457C}" destId="{EC7E6BC2-4A07-4594-AF9F-F0F7F44E757A}" srcOrd="0" destOrd="3" presId="urn:microsoft.com/office/officeart/2005/8/layout/chevron2"/>
    <dgm:cxn modelId="{00F5AB98-7AC2-4BBF-B575-31C905EEDD50}" type="presOf" srcId="{12BA14C3-EA0D-4A44-8314-0C4BC5FF36A8}" destId="{5BC657F8-22C0-43AF-925D-A932C2A250F8}" srcOrd="0" destOrd="0" presId="urn:microsoft.com/office/officeart/2005/8/layout/chevron2"/>
    <dgm:cxn modelId="{37F75C78-5FB7-4D74-ABBD-F64B5DEF433A}" type="presParOf" srcId="{16C6D9E1-A038-4EE1-B037-B0CE1158D859}" destId="{07CCD3E0-E343-4685-A064-67699EDCEA34}" srcOrd="0" destOrd="0" presId="urn:microsoft.com/office/officeart/2005/8/layout/chevron2"/>
    <dgm:cxn modelId="{27FDD873-1871-453A-BD19-EB4AA01C4405}" type="presParOf" srcId="{07CCD3E0-E343-4685-A064-67699EDCEA34}" destId="{5D1CCD4E-635D-45CD-B6CE-B84BE75E48D4}" srcOrd="0" destOrd="0" presId="urn:microsoft.com/office/officeart/2005/8/layout/chevron2"/>
    <dgm:cxn modelId="{6438C05F-F325-4D5C-AD9B-71501BF8373F}" type="presParOf" srcId="{07CCD3E0-E343-4685-A064-67699EDCEA34}" destId="{EC7E6BC2-4A07-4594-AF9F-F0F7F44E757A}" srcOrd="1" destOrd="0" presId="urn:microsoft.com/office/officeart/2005/8/layout/chevron2"/>
    <dgm:cxn modelId="{F3C6D4F7-5784-43BF-B4E0-ECE8555FE95B}" type="presParOf" srcId="{16C6D9E1-A038-4EE1-B037-B0CE1158D859}" destId="{BC7402D7-B6D8-43FC-97B5-7E7DF8E0FBB1}" srcOrd="1" destOrd="0" presId="urn:microsoft.com/office/officeart/2005/8/layout/chevron2"/>
    <dgm:cxn modelId="{15433923-BC00-4757-B3A7-4206098BC360}" type="presParOf" srcId="{16C6D9E1-A038-4EE1-B037-B0CE1158D859}" destId="{9D8B48E7-1D8D-4D01-9F44-D3F8F209B058}" srcOrd="2" destOrd="0" presId="urn:microsoft.com/office/officeart/2005/8/layout/chevron2"/>
    <dgm:cxn modelId="{2B016C42-497F-4B7D-ACFD-487480EF221C}" type="presParOf" srcId="{9D8B48E7-1D8D-4D01-9F44-D3F8F209B058}" destId="{5BC657F8-22C0-43AF-925D-A932C2A250F8}" srcOrd="0" destOrd="0" presId="urn:microsoft.com/office/officeart/2005/8/layout/chevron2"/>
    <dgm:cxn modelId="{B860A20D-9D72-442C-B143-3C203B37B575}" type="presParOf" srcId="{9D8B48E7-1D8D-4D01-9F44-D3F8F209B058}" destId="{490380E9-8207-4643-A13E-179554CD6251}" srcOrd="1" destOrd="0" presId="urn:microsoft.com/office/officeart/2005/8/layout/chevron2"/>
    <dgm:cxn modelId="{FE5127A8-5AD1-49A8-B81C-A7E68CBF9E6E}" type="presParOf" srcId="{16C6D9E1-A038-4EE1-B037-B0CE1158D859}" destId="{81BDB701-E63A-4FBA-AB79-FFA4F8CEFC21}" srcOrd="3" destOrd="0" presId="urn:microsoft.com/office/officeart/2005/8/layout/chevron2"/>
    <dgm:cxn modelId="{8B46040E-89E8-4CF9-A956-871D0803B198}" type="presParOf" srcId="{16C6D9E1-A038-4EE1-B037-B0CE1158D859}" destId="{1B030AF8-44DE-48A9-9E9D-F1F1B09CE977}" srcOrd="4" destOrd="0" presId="urn:microsoft.com/office/officeart/2005/8/layout/chevron2"/>
    <dgm:cxn modelId="{3C0E266B-A750-4D62-9669-14F9754663E1}" type="presParOf" srcId="{1B030AF8-44DE-48A9-9E9D-F1F1B09CE977}" destId="{10E4ACE5-1570-45C7-809A-E373011844F2}" srcOrd="0" destOrd="0" presId="urn:microsoft.com/office/officeart/2005/8/layout/chevron2"/>
    <dgm:cxn modelId="{4C2C370F-CBD3-4B2F-B58D-DA9679D8B66B}" type="presParOf" srcId="{1B030AF8-44DE-48A9-9E9D-F1F1B09CE977}" destId="{9C81AF30-EF60-4CB8-B5FE-C20788B88A4D}" srcOrd="1" destOrd="0" presId="urn:microsoft.com/office/officeart/2005/8/layout/chevron2"/>
  </dgm:cxnLst>
  <dgm:bg/>
  <dgm:whole/>
</dgm:dataModel>
</file>

<file path=ppt/diagrams/data4.xml><?xml version="1.0" encoding="utf-8"?>
<dgm:dataModel xmlns:dgm="http://schemas.openxmlformats.org/drawingml/2006/diagram" xmlns:a="http://schemas.openxmlformats.org/drawingml/2006/main">
  <dgm:ptLst>
    <dgm:pt modelId="{9886B79B-40EB-481E-92CC-501458AB224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1F50CDE5-A392-4297-8001-A391907B4795}">
      <dgm:prSet custT="1"/>
      <dgm:spPr/>
      <dgm:t>
        <a:bodyPr/>
        <a:lstStyle/>
        <a:p>
          <a:pPr rtl="0"/>
          <a:r>
            <a:rPr lang="ru-RU" sz="1600" b="1" dirty="0" smtClean="0">
              <a:latin typeface="Liberation Serif" pitchFamily="18" charset="0"/>
              <a:ea typeface="Liberation Serif" pitchFamily="18" charset="0"/>
              <a:cs typeface="Liberation Serif" pitchFamily="18" charset="0"/>
            </a:rPr>
            <a:t>Муниципальная программа «Социально-экономическое развитие Шалинского муниципального округа до 2030 года»</a:t>
          </a:r>
          <a:endParaRPr lang="ru-RU" sz="1600" dirty="0">
            <a:latin typeface="Liberation Serif" pitchFamily="18" charset="0"/>
            <a:ea typeface="Liberation Serif" pitchFamily="18" charset="0"/>
            <a:cs typeface="Liberation Serif" pitchFamily="18" charset="0"/>
          </a:endParaRPr>
        </a:p>
      </dgm:t>
    </dgm:pt>
    <dgm:pt modelId="{A4544066-2982-4CE0-B7C8-F02BDFD52D1A}" type="parTrans" cxnId="{B18233AD-4AAA-4312-BE54-0C3341FBA83D}">
      <dgm:prSet/>
      <dgm:spPr/>
      <dgm:t>
        <a:bodyPr/>
        <a:lstStyle/>
        <a:p>
          <a:endParaRPr lang="ru-RU"/>
        </a:p>
      </dgm:t>
    </dgm:pt>
    <dgm:pt modelId="{E2EE13E7-7D9D-4752-B3DE-E46443E4AD30}" type="sibTrans" cxnId="{B18233AD-4AAA-4312-BE54-0C3341FBA83D}">
      <dgm:prSet/>
      <dgm:spPr/>
      <dgm:t>
        <a:bodyPr/>
        <a:lstStyle/>
        <a:p>
          <a:endParaRPr lang="ru-RU"/>
        </a:p>
      </dgm:t>
    </dgm:pt>
    <dgm:pt modelId="{5BB01D90-F27A-4D46-9E11-280FE7403049}" type="pres">
      <dgm:prSet presAssocID="{9886B79B-40EB-481E-92CC-501458AB2241}" presName="linearFlow" presStyleCnt="0">
        <dgm:presLayoutVars>
          <dgm:dir/>
          <dgm:resizeHandles val="exact"/>
        </dgm:presLayoutVars>
      </dgm:prSet>
      <dgm:spPr/>
      <dgm:t>
        <a:bodyPr/>
        <a:lstStyle/>
        <a:p>
          <a:endParaRPr lang="ru-RU"/>
        </a:p>
      </dgm:t>
    </dgm:pt>
    <dgm:pt modelId="{35FFE145-0423-49FD-AE5C-046E05CFB1A3}" type="pres">
      <dgm:prSet presAssocID="{1F50CDE5-A392-4297-8001-A391907B4795}" presName="composite" presStyleCnt="0"/>
      <dgm:spPr/>
    </dgm:pt>
    <dgm:pt modelId="{513BFF68-8C20-438B-98C1-85E3B98C3AF2}" type="pres">
      <dgm:prSet presAssocID="{1F50CDE5-A392-4297-8001-A391907B4795}" presName="imgShp" presStyleLbl="fgImgPlace1" presStyleIdx="0" presStyleCnt="1" custLinFactX="-100000" custLinFactNeighborX="-196226" custLinFactNeighborY="-19072"/>
      <dgm:spPr>
        <a:blipFill rotWithShape="0">
          <a:blip xmlns:r="http://schemas.openxmlformats.org/officeDocument/2006/relationships" r:embed="rId1"/>
          <a:stretch>
            <a:fillRect/>
          </a:stretch>
        </a:blipFill>
      </dgm:spPr>
    </dgm:pt>
    <dgm:pt modelId="{B645E707-ABA9-413B-B09E-30706098552C}" type="pres">
      <dgm:prSet presAssocID="{1F50CDE5-A392-4297-8001-A391907B4795}" presName="txShp" presStyleLbl="node1" presStyleIdx="0" presStyleCnt="1" custScaleX="150376">
        <dgm:presLayoutVars>
          <dgm:bulletEnabled val="1"/>
        </dgm:presLayoutVars>
      </dgm:prSet>
      <dgm:spPr/>
      <dgm:t>
        <a:bodyPr/>
        <a:lstStyle/>
        <a:p>
          <a:endParaRPr lang="ru-RU"/>
        </a:p>
      </dgm:t>
    </dgm:pt>
  </dgm:ptLst>
  <dgm:cxnLst>
    <dgm:cxn modelId="{A634A83C-BA47-4AAB-AD29-A2EC9B577FF9}" type="presOf" srcId="{1F50CDE5-A392-4297-8001-A391907B4795}" destId="{B645E707-ABA9-413B-B09E-30706098552C}" srcOrd="0" destOrd="0" presId="urn:microsoft.com/office/officeart/2005/8/layout/vList3"/>
    <dgm:cxn modelId="{B18233AD-4AAA-4312-BE54-0C3341FBA83D}" srcId="{9886B79B-40EB-481E-92CC-501458AB2241}" destId="{1F50CDE5-A392-4297-8001-A391907B4795}" srcOrd="0" destOrd="0" parTransId="{A4544066-2982-4CE0-B7C8-F02BDFD52D1A}" sibTransId="{E2EE13E7-7D9D-4752-B3DE-E46443E4AD30}"/>
    <dgm:cxn modelId="{0184235A-68F4-441B-A67B-557205E0460D}" type="presOf" srcId="{9886B79B-40EB-481E-92CC-501458AB2241}" destId="{5BB01D90-F27A-4D46-9E11-280FE7403049}" srcOrd="0" destOrd="0" presId="urn:microsoft.com/office/officeart/2005/8/layout/vList3"/>
    <dgm:cxn modelId="{E1E20F7F-187B-439D-AFF8-1483C6AA39A1}" type="presParOf" srcId="{5BB01D90-F27A-4D46-9E11-280FE7403049}" destId="{35FFE145-0423-49FD-AE5C-046E05CFB1A3}" srcOrd="0" destOrd="0" presId="urn:microsoft.com/office/officeart/2005/8/layout/vList3"/>
    <dgm:cxn modelId="{02F33648-9FDA-4018-8BF3-54C97BB96755}" type="presParOf" srcId="{35FFE145-0423-49FD-AE5C-046E05CFB1A3}" destId="{513BFF68-8C20-438B-98C1-85E3B98C3AF2}" srcOrd="0" destOrd="0" presId="urn:microsoft.com/office/officeart/2005/8/layout/vList3"/>
    <dgm:cxn modelId="{FBAE7A4F-6F22-40B2-9F1F-D798F891C4FC}" type="presParOf" srcId="{35FFE145-0423-49FD-AE5C-046E05CFB1A3}" destId="{B645E707-ABA9-413B-B09E-30706098552C}" srcOrd="1" destOrd="0" presId="urn:microsoft.com/office/officeart/2005/8/layout/vList3"/>
  </dgm:cxnLst>
  <dgm:bg/>
  <dgm:whole/>
</dgm:dataModel>
</file>

<file path=ppt/diagrams/data5.xml><?xml version="1.0" encoding="utf-8"?>
<dgm:dataModel xmlns:dgm="http://schemas.openxmlformats.org/drawingml/2006/diagram" xmlns:a="http://schemas.openxmlformats.org/drawingml/2006/main">
  <dgm:ptLst>
    <dgm:pt modelId="{F156BE11-57EF-4BF6-BC62-6E4CF120364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799BF0C6-A22B-46C7-872D-185F4C837445}">
      <dgm:prSet phldrT="[Текст]"/>
      <dgm:spPr/>
      <dgm:t>
        <a:bodyPr/>
        <a:lstStyle/>
        <a:p>
          <a:r>
            <a:rPr lang="ru-RU" dirty="0" smtClean="0"/>
            <a:t>7</a:t>
          </a:r>
          <a:endParaRPr lang="ru-RU" dirty="0"/>
        </a:p>
      </dgm:t>
    </dgm:pt>
    <dgm:pt modelId="{61DDD3EE-5457-40FB-8CDA-C68F44FFD44E}" type="parTrans" cxnId="{B9258D95-8BE2-4803-AA57-41C2A9E18FE7}">
      <dgm:prSet/>
      <dgm:spPr/>
      <dgm:t>
        <a:bodyPr/>
        <a:lstStyle/>
        <a:p>
          <a:endParaRPr lang="ru-RU"/>
        </a:p>
      </dgm:t>
    </dgm:pt>
    <dgm:pt modelId="{35D4AD78-796C-471C-9271-6C70D7D4BAB9}" type="sibTrans" cxnId="{B9258D95-8BE2-4803-AA57-41C2A9E18FE7}">
      <dgm:prSet/>
      <dgm:spPr/>
      <dgm:t>
        <a:bodyPr/>
        <a:lstStyle/>
        <a:p>
          <a:endParaRPr lang="ru-RU"/>
        </a:p>
      </dgm:t>
    </dgm:pt>
    <dgm:pt modelId="{12BA14C3-EA0D-4A44-8314-0C4BC5FF36A8}">
      <dgm:prSet phldrT="[Текст]"/>
      <dgm:spPr/>
      <dgm:t>
        <a:bodyPr/>
        <a:lstStyle/>
        <a:p>
          <a:r>
            <a:rPr lang="ru-RU" dirty="0" smtClean="0"/>
            <a:t>8</a:t>
          </a:r>
          <a:endParaRPr lang="ru-RU" dirty="0"/>
        </a:p>
      </dgm:t>
    </dgm:pt>
    <dgm:pt modelId="{F12D954B-1D4E-4EB8-9F9A-8FF194D81CFA}" type="parTrans" cxnId="{AB9C9B57-B73B-43E3-8300-8A3268C3CAE9}">
      <dgm:prSet/>
      <dgm:spPr/>
      <dgm:t>
        <a:bodyPr/>
        <a:lstStyle/>
        <a:p>
          <a:endParaRPr lang="ru-RU"/>
        </a:p>
      </dgm:t>
    </dgm:pt>
    <dgm:pt modelId="{B06398DD-E4BB-444D-8DA2-E3B5FD137BE1}" type="sibTrans" cxnId="{AB9C9B57-B73B-43E3-8300-8A3268C3CAE9}">
      <dgm:prSet/>
      <dgm:spPr/>
      <dgm:t>
        <a:bodyPr/>
        <a:lstStyle/>
        <a:p>
          <a:endParaRPr lang="ru-RU"/>
        </a:p>
      </dgm:t>
    </dgm:pt>
    <dgm:pt modelId="{27F79D6A-2D71-4A35-B061-4E1A6E268BA8}">
      <dgm:prSet phldrT="[Текст]"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«Обеспечение жильем молодых семей  на территории  Шалинского муниципального округа до 2030 года»</a:t>
          </a:r>
          <a:endParaRPr lang="ru-RU" sz="1200" b="1" dirty="0">
            <a:latin typeface="Liberation Serif" pitchFamily="18" charset="0"/>
            <a:ea typeface="Liberation Serif" pitchFamily="18" charset="0"/>
            <a:cs typeface="Liberation Serif" pitchFamily="18" charset="0"/>
          </a:endParaRPr>
        </a:p>
      </dgm:t>
    </dgm:pt>
    <dgm:pt modelId="{33EF7E8D-3C78-4132-ACE2-FB2CA68F7ACA}" type="parTrans" cxnId="{A68F0C33-DDB1-4BE1-80CE-FF0119B94093}">
      <dgm:prSet/>
      <dgm:spPr/>
      <dgm:t>
        <a:bodyPr/>
        <a:lstStyle/>
        <a:p>
          <a:endParaRPr lang="ru-RU"/>
        </a:p>
      </dgm:t>
    </dgm:pt>
    <dgm:pt modelId="{A79B5996-7FFB-4211-9DFB-7D69C08755E9}" type="sibTrans" cxnId="{A68F0C33-DDB1-4BE1-80CE-FF0119B94093}">
      <dgm:prSet/>
      <dgm:spPr/>
      <dgm:t>
        <a:bodyPr/>
        <a:lstStyle/>
        <a:p>
          <a:endParaRPr lang="ru-RU"/>
        </a:p>
      </dgm:t>
    </dgm:pt>
    <dgm:pt modelId="{0722761E-EA03-4244-A79C-0E1AD01F733A}">
      <dgm:prSet phldrT="[Текст]"/>
      <dgm:spPr/>
      <dgm:t>
        <a:bodyPr/>
        <a:lstStyle/>
        <a:p>
          <a:r>
            <a:rPr lang="ru-RU" dirty="0" smtClean="0"/>
            <a:t>9</a:t>
          </a:r>
          <a:endParaRPr lang="ru-RU" dirty="0"/>
        </a:p>
      </dgm:t>
    </dgm:pt>
    <dgm:pt modelId="{825935F1-9220-4A57-A8E7-EA262D2AC1CB}" type="parTrans" cxnId="{EBBAA49C-2E67-4DB0-8982-46AD6635F75D}">
      <dgm:prSet/>
      <dgm:spPr/>
      <dgm:t>
        <a:bodyPr/>
        <a:lstStyle/>
        <a:p>
          <a:endParaRPr lang="ru-RU"/>
        </a:p>
      </dgm:t>
    </dgm:pt>
    <dgm:pt modelId="{045AFA44-7B45-4FA0-8280-C501757594B7}" type="sibTrans" cxnId="{EBBAA49C-2E67-4DB0-8982-46AD6635F75D}">
      <dgm:prSet/>
      <dgm:spPr/>
      <dgm:t>
        <a:bodyPr/>
        <a:lstStyle/>
        <a:p>
          <a:endParaRPr lang="ru-RU"/>
        </a:p>
      </dgm:t>
    </dgm:pt>
    <dgm:pt modelId="{3FDA602E-16FF-4178-8153-17F42E8740D1}">
      <dgm:prSet phldrT="[Текст]"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«Развитие жилищно-коммунального хозяйства и повышение энергетической эффективности в Шалинском муниципального округе до 2030 года»</a:t>
          </a:r>
          <a:endParaRPr lang="ru-RU" sz="1100" b="1" dirty="0">
            <a:latin typeface="Liberation Serif" pitchFamily="18" charset="0"/>
            <a:ea typeface="Liberation Serif" pitchFamily="18" charset="0"/>
            <a:cs typeface="Liberation Serif" pitchFamily="18" charset="0"/>
          </a:endParaRPr>
        </a:p>
      </dgm:t>
    </dgm:pt>
    <dgm:pt modelId="{361810FE-4B7E-4E38-8C3A-6EA185E89D3D}" type="parTrans" cxnId="{6A4CE323-BF60-4A49-BB41-3493C2A64CFC}">
      <dgm:prSet/>
      <dgm:spPr/>
      <dgm:t>
        <a:bodyPr/>
        <a:lstStyle/>
        <a:p>
          <a:endParaRPr lang="ru-RU"/>
        </a:p>
      </dgm:t>
    </dgm:pt>
    <dgm:pt modelId="{BE0C0A05-836C-48E1-AE94-0137FD4A1314}" type="sibTrans" cxnId="{6A4CE323-BF60-4A49-BB41-3493C2A64CFC}">
      <dgm:prSet/>
      <dgm:spPr/>
      <dgm:t>
        <a:bodyPr/>
        <a:lstStyle/>
        <a:p>
          <a:endParaRPr lang="ru-RU"/>
        </a:p>
      </dgm:t>
    </dgm:pt>
    <dgm:pt modelId="{B1EBA316-B001-4508-9929-EF13A900457C}">
      <dgm:prSet phldrT="[Текст]"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1 864 800,00 руб.</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ED12A23F-6BD6-4FF8-8B73-CDC45C90F961}" type="parTrans" cxnId="{65F96BF7-D7BA-490D-997F-F90E4845388D}">
      <dgm:prSet/>
      <dgm:spPr/>
      <dgm:t>
        <a:bodyPr/>
        <a:lstStyle/>
        <a:p>
          <a:endParaRPr lang="ru-RU"/>
        </a:p>
      </dgm:t>
    </dgm:pt>
    <dgm:pt modelId="{E63E5FE2-0335-455F-8415-9FDFD219BD57}" type="sibTrans" cxnId="{65F96BF7-D7BA-490D-997F-F90E4845388D}">
      <dgm:prSet/>
      <dgm:spPr/>
      <dgm:t>
        <a:bodyPr/>
        <a:lstStyle/>
        <a:p>
          <a:endParaRPr lang="ru-RU"/>
        </a:p>
      </dgm:t>
    </dgm:pt>
    <dgm:pt modelId="{F499D732-AE58-4A4F-83E4-C30BC4A4939E}">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План – 3 268 886,01 руб.</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E17CEAFB-E4CD-450B-8400-946D5EDDCC12}" type="parTrans" cxnId="{90EFD834-3011-4CB7-A42A-8A7A269A563D}">
      <dgm:prSet/>
      <dgm:spPr/>
      <dgm:t>
        <a:bodyPr/>
        <a:lstStyle/>
        <a:p>
          <a:endParaRPr lang="ru-RU"/>
        </a:p>
      </dgm:t>
    </dgm:pt>
    <dgm:pt modelId="{F8587C2B-12F0-4077-BC9F-DA0A8A28623F}" type="sibTrans" cxnId="{90EFD834-3011-4CB7-A42A-8A7A269A563D}">
      <dgm:prSet/>
      <dgm:spPr/>
      <dgm:t>
        <a:bodyPr/>
        <a:lstStyle/>
        <a:p>
          <a:endParaRPr lang="ru-RU"/>
        </a:p>
      </dgm:t>
    </dgm:pt>
    <dgm:pt modelId="{927675B6-539F-444F-A874-0A9024E9E676}">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3 268 886,01 руб.</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3A180DCF-3605-4914-9280-7FD4EACFD837}" type="parTrans" cxnId="{C5A79B9E-D76D-456F-8244-CF1E2D9E7A58}">
      <dgm:prSet/>
      <dgm:spPr/>
      <dgm:t>
        <a:bodyPr/>
        <a:lstStyle/>
        <a:p>
          <a:endParaRPr lang="ru-RU"/>
        </a:p>
      </dgm:t>
    </dgm:pt>
    <dgm:pt modelId="{2B91B58D-1CC7-40E9-9D9E-953BADC8D6A4}" type="sibTrans" cxnId="{C5A79B9E-D76D-456F-8244-CF1E2D9E7A58}">
      <dgm:prSet/>
      <dgm:spPr/>
      <dgm:t>
        <a:bodyPr/>
        <a:lstStyle/>
        <a:p>
          <a:endParaRPr lang="ru-RU"/>
        </a:p>
      </dgm:t>
    </dgm:pt>
    <dgm:pt modelId="{73C969FC-5A05-440D-8999-471D14BD9B66}">
      <dgm:prSet phldrT="[Текст]"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«Комплексное развитие сельских территорий Шалинского муниципального округа до 2030 года»</a:t>
          </a:r>
          <a:endParaRPr lang="ru-RU" sz="1200" b="1" dirty="0">
            <a:latin typeface="Liberation Serif" pitchFamily="18" charset="0"/>
            <a:ea typeface="Liberation Serif" pitchFamily="18" charset="0"/>
            <a:cs typeface="Liberation Serif" pitchFamily="18" charset="0"/>
          </a:endParaRPr>
        </a:p>
      </dgm:t>
    </dgm:pt>
    <dgm:pt modelId="{09E67346-5845-4535-B297-2FB3ED5D71D5}" type="sibTrans" cxnId="{92470ADB-6636-4508-A18A-BC12D28E1B61}">
      <dgm:prSet/>
      <dgm:spPr/>
      <dgm:t>
        <a:bodyPr/>
        <a:lstStyle/>
        <a:p>
          <a:endParaRPr lang="ru-RU"/>
        </a:p>
      </dgm:t>
    </dgm:pt>
    <dgm:pt modelId="{C1144BD6-B232-4949-BCDF-DE6895F5C894}" type="parTrans" cxnId="{92470ADB-6636-4508-A18A-BC12D28E1B61}">
      <dgm:prSet/>
      <dgm:spPr/>
      <dgm:t>
        <a:bodyPr/>
        <a:lstStyle/>
        <a:p>
          <a:endParaRPr lang="ru-RU"/>
        </a:p>
      </dgm:t>
    </dgm:pt>
    <dgm:pt modelId="{5C199BA9-918A-4D53-9482-BB6A4812A2CA}">
      <dgm:prSet phldrT="[Текст]" custT="1"/>
      <dgm:spPr/>
      <dgm:t>
        <a:bodyPr/>
        <a:lstStyle/>
        <a:p>
          <a:pPr algn="l"/>
          <a:endParaRPr lang="ru-RU" sz="1200" b="1" dirty="0">
            <a:latin typeface="Liberation Serif" pitchFamily="18" charset="0"/>
            <a:ea typeface="Liberation Serif" pitchFamily="18" charset="0"/>
            <a:cs typeface="Liberation Serif" pitchFamily="18" charset="0"/>
          </a:endParaRPr>
        </a:p>
      </dgm:t>
    </dgm:pt>
    <dgm:pt modelId="{E515847D-78E3-4DCB-AD95-322F80AB9EBE}" type="parTrans" cxnId="{7EE5359A-88ED-478B-A3AA-2089E9AAE1C7}">
      <dgm:prSet/>
      <dgm:spPr/>
      <dgm:t>
        <a:bodyPr/>
        <a:lstStyle/>
        <a:p>
          <a:endParaRPr lang="ru-RU"/>
        </a:p>
      </dgm:t>
    </dgm:pt>
    <dgm:pt modelId="{4DA465C6-8425-42DC-9BF3-3058D4F3955F}" type="sibTrans" cxnId="{7EE5359A-88ED-478B-A3AA-2089E9AAE1C7}">
      <dgm:prSet/>
      <dgm:spPr/>
      <dgm:t>
        <a:bodyPr/>
        <a:lstStyle/>
        <a:p>
          <a:endParaRPr lang="ru-RU"/>
        </a:p>
      </dgm:t>
    </dgm:pt>
    <dgm:pt modelId="{78DFBFAA-B1E8-4388-9BA3-05FCACA7DBDA}">
      <dgm:prSet phldrT="[Текст]"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План - 1 864 800,00 руб.</a:t>
          </a:r>
          <a:endParaRPr lang="ru-RU" sz="1200" b="1" dirty="0">
            <a:latin typeface="Liberation Serif" pitchFamily="18" charset="0"/>
            <a:ea typeface="Liberation Serif" pitchFamily="18" charset="0"/>
            <a:cs typeface="Liberation Serif" pitchFamily="18" charset="0"/>
          </a:endParaRPr>
        </a:p>
      </dgm:t>
    </dgm:pt>
    <dgm:pt modelId="{95C52FA8-FE86-41C4-840A-184EF3F3333F}" type="parTrans" cxnId="{2109A400-41D0-46F5-92B3-AC5EB830F5E7}">
      <dgm:prSet/>
      <dgm:spPr/>
      <dgm:t>
        <a:bodyPr/>
        <a:lstStyle/>
        <a:p>
          <a:endParaRPr lang="ru-RU"/>
        </a:p>
      </dgm:t>
    </dgm:pt>
    <dgm:pt modelId="{262D35C5-9567-41E0-8371-D8E6D90A0332}" type="sibTrans" cxnId="{2109A400-41D0-46F5-92B3-AC5EB830F5E7}">
      <dgm:prSet/>
      <dgm:spPr/>
      <dgm:t>
        <a:bodyPr/>
        <a:lstStyle/>
        <a:p>
          <a:endParaRPr lang="ru-RU"/>
        </a:p>
      </dgm:t>
    </dgm:pt>
    <dgm:pt modelId="{CE000405-FF39-4778-B1D6-9AB81653DFA9}">
      <dgm:prSet phldrT="[Текст]"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План  - 91 391 268,87 руб.</a:t>
          </a:r>
          <a:endParaRPr lang="ru-RU" sz="1200" b="1" dirty="0">
            <a:latin typeface="Liberation Serif" pitchFamily="18" charset="0"/>
            <a:ea typeface="Liberation Serif" pitchFamily="18" charset="0"/>
            <a:cs typeface="Liberation Serif" pitchFamily="18" charset="0"/>
          </a:endParaRPr>
        </a:p>
      </dgm:t>
    </dgm:pt>
    <dgm:pt modelId="{628330F4-9EDA-454F-A358-7029EC32F979}" type="parTrans" cxnId="{EFFB4490-66AC-48DA-ACDD-3A8066D5D0A5}">
      <dgm:prSet/>
      <dgm:spPr/>
      <dgm:t>
        <a:bodyPr/>
        <a:lstStyle/>
        <a:p>
          <a:endParaRPr lang="ru-RU"/>
        </a:p>
      </dgm:t>
    </dgm:pt>
    <dgm:pt modelId="{3AD9F5DC-9DC8-4036-934D-550AE6A908A5}" type="sibTrans" cxnId="{EFFB4490-66AC-48DA-ACDD-3A8066D5D0A5}">
      <dgm:prSet/>
      <dgm:spPr/>
      <dgm:t>
        <a:bodyPr/>
        <a:lstStyle/>
        <a:p>
          <a:endParaRPr lang="ru-RU"/>
        </a:p>
      </dgm:t>
    </dgm:pt>
    <dgm:pt modelId="{D1DFED82-E1B8-4856-9EEA-D9FB9E60DA39}">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85 707 640,86 руб.</a:t>
          </a:r>
          <a:endParaRPr lang="ru-RU" sz="1200" b="1" dirty="0">
            <a:latin typeface="Liberation Serif" pitchFamily="18" charset="0"/>
            <a:ea typeface="Liberation Serif" pitchFamily="18" charset="0"/>
            <a:cs typeface="Liberation Serif" pitchFamily="18" charset="0"/>
          </a:endParaRPr>
        </a:p>
      </dgm:t>
    </dgm:pt>
    <dgm:pt modelId="{A99D42B0-98F4-40AC-89CD-7547F00EACF8}" type="parTrans" cxnId="{0F196B1C-B4A9-40BE-AB44-085DF9044E04}">
      <dgm:prSet/>
      <dgm:spPr/>
      <dgm:t>
        <a:bodyPr/>
        <a:lstStyle/>
        <a:p>
          <a:endParaRPr lang="ru-RU"/>
        </a:p>
      </dgm:t>
    </dgm:pt>
    <dgm:pt modelId="{65F2F76F-5CB9-4828-92A4-B2E8D748B519}" type="sibTrans" cxnId="{0F196B1C-B4A9-40BE-AB44-085DF9044E04}">
      <dgm:prSet/>
      <dgm:spPr/>
      <dgm:t>
        <a:bodyPr/>
        <a:lstStyle/>
        <a:p>
          <a:endParaRPr lang="ru-RU"/>
        </a:p>
      </dgm:t>
    </dgm:pt>
    <dgm:pt modelId="{16C6D9E1-A038-4EE1-B037-B0CE1158D859}" type="pres">
      <dgm:prSet presAssocID="{F156BE11-57EF-4BF6-BC62-6E4CF1203642}" presName="linearFlow" presStyleCnt="0">
        <dgm:presLayoutVars>
          <dgm:dir/>
          <dgm:animLvl val="lvl"/>
          <dgm:resizeHandles val="exact"/>
        </dgm:presLayoutVars>
      </dgm:prSet>
      <dgm:spPr/>
      <dgm:t>
        <a:bodyPr/>
        <a:lstStyle/>
        <a:p>
          <a:endParaRPr lang="ru-RU"/>
        </a:p>
      </dgm:t>
    </dgm:pt>
    <dgm:pt modelId="{07CCD3E0-E343-4685-A064-67699EDCEA34}" type="pres">
      <dgm:prSet presAssocID="{799BF0C6-A22B-46C7-872D-185F4C837445}" presName="composite" presStyleCnt="0"/>
      <dgm:spPr/>
    </dgm:pt>
    <dgm:pt modelId="{5D1CCD4E-635D-45CD-B6CE-B84BE75E48D4}" type="pres">
      <dgm:prSet presAssocID="{799BF0C6-A22B-46C7-872D-185F4C837445}" presName="parentText" presStyleLbl="alignNode1" presStyleIdx="0" presStyleCnt="3">
        <dgm:presLayoutVars>
          <dgm:chMax val="1"/>
          <dgm:bulletEnabled val="1"/>
        </dgm:presLayoutVars>
      </dgm:prSet>
      <dgm:spPr/>
      <dgm:t>
        <a:bodyPr/>
        <a:lstStyle/>
        <a:p>
          <a:endParaRPr lang="ru-RU"/>
        </a:p>
      </dgm:t>
    </dgm:pt>
    <dgm:pt modelId="{EC7E6BC2-4A07-4594-AF9F-F0F7F44E757A}" type="pres">
      <dgm:prSet presAssocID="{799BF0C6-A22B-46C7-872D-185F4C837445}" presName="descendantText" presStyleLbl="alignAcc1" presStyleIdx="0" presStyleCnt="3" custScaleY="150641">
        <dgm:presLayoutVars>
          <dgm:bulletEnabled val="1"/>
        </dgm:presLayoutVars>
      </dgm:prSet>
      <dgm:spPr/>
      <dgm:t>
        <a:bodyPr/>
        <a:lstStyle/>
        <a:p>
          <a:endParaRPr lang="ru-RU"/>
        </a:p>
      </dgm:t>
    </dgm:pt>
    <dgm:pt modelId="{BC7402D7-B6D8-43FC-97B5-7E7DF8E0FBB1}" type="pres">
      <dgm:prSet presAssocID="{35D4AD78-796C-471C-9271-6C70D7D4BAB9}" presName="sp" presStyleCnt="0"/>
      <dgm:spPr/>
    </dgm:pt>
    <dgm:pt modelId="{9D8B48E7-1D8D-4D01-9F44-D3F8F209B058}" type="pres">
      <dgm:prSet presAssocID="{12BA14C3-EA0D-4A44-8314-0C4BC5FF36A8}" presName="composite" presStyleCnt="0"/>
      <dgm:spPr/>
    </dgm:pt>
    <dgm:pt modelId="{5BC657F8-22C0-43AF-925D-A932C2A250F8}" type="pres">
      <dgm:prSet presAssocID="{12BA14C3-EA0D-4A44-8314-0C4BC5FF36A8}" presName="parentText" presStyleLbl="alignNode1" presStyleIdx="1" presStyleCnt="3">
        <dgm:presLayoutVars>
          <dgm:chMax val="1"/>
          <dgm:bulletEnabled val="1"/>
        </dgm:presLayoutVars>
      </dgm:prSet>
      <dgm:spPr/>
      <dgm:t>
        <a:bodyPr/>
        <a:lstStyle/>
        <a:p>
          <a:endParaRPr lang="ru-RU"/>
        </a:p>
      </dgm:t>
    </dgm:pt>
    <dgm:pt modelId="{490380E9-8207-4643-A13E-179554CD6251}" type="pres">
      <dgm:prSet presAssocID="{12BA14C3-EA0D-4A44-8314-0C4BC5FF36A8}" presName="descendantText" presStyleLbl="alignAcc1" presStyleIdx="1" presStyleCnt="3" custScaleY="131717">
        <dgm:presLayoutVars>
          <dgm:bulletEnabled val="1"/>
        </dgm:presLayoutVars>
      </dgm:prSet>
      <dgm:spPr/>
      <dgm:t>
        <a:bodyPr/>
        <a:lstStyle/>
        <a:p>
          <a:endParaRPr lang="ru-RU"/>
        </a:p>
      </dgm:t>
    </dgm:pt>
    <dgm:pt modelId="{81BDB701-E63A-4FBA-AB79-FFA4F8CEFC21}" type="pres">
      <dgm:prSet presAssocID="{B06398DD-E4BB-444D-8DA2-E3B5FD137BE1}" presName="sp" presStyleCnt="0"/>
      <dgm:spPr/>
    </dgm:pt>
    <dgm:pt modelId="{1B030AF8-44DE-48A9-9E9D-F1F1B09CE977}" type="pres">
      <dgm:prSet presAssocID="{0722761E-EA03-4244-A79C-0E1AD01F733A}" presName="composite" presStyleCnt="0"/>
      <dgm:spPr/>
    </dgm:pt>
    <dgm:pt modelId="{10E4ACE5-1570-45C7-809A-E373011844F2}" type="pres">
      <dgm:prSet presAssocID="{0722761E-EA03-4244-A79C-0E1AD01F733A}" presName="parentText" presStyleLbl="alignNode1" presStyleIdx="2" presStyleCnt="3">
        <dgm:presLayoutVars>
          <dgm:chMax val="1"/>
          <dgm:bulletEnabled val="1"/>
        </dgm:presLayoutVars>
      </dgm:prSet>
      <dgm:spPr/>
      <dgm:t>
        <a:bodyPr/>
        <a:lstStyle/>
        <a:p>
          <a:endParaRPr lang="ru-RU"/>
        </a:p>
      </dgm:t>
    </dgm:pt>
    <dgm:pt modelId="{9C81AF30-EF60-4CB8-B5FE-C20788B88A4D}" type="pres">
      <dgm:prSet presAssocID="{0722761E-EA03-4244-A79C-0E1AD01F733A}" presName="descendantText" presStyleLbl="alignAcc1" presStyleIdx="2" presStyleCnt="3" custScaleY="138554">
        <dgm:presLayoutVars>
          <dgm:bulletEnabled val="1"/>
        </dgm:presLayoutVars>
      </dgm:prSet>
      <dgm:spPr/>
      <dgm:t>
        <a:bodyPr/>
        <a:lstStyle/>
        <a:p>
          <a:endParaRPr lang="ru-RU"/>
        </a:p>
      </dgm:t>
    </dgm:pt>
  </dgm:ptLst>
  <dgm:cxnLst>
    <dgm:cxn modelId="{5FBD29CB-06DB-4498-8DF3-B436D796F0A0}" type="presOf" srcId="{799BF0C6-A22B-46C7-872D-185F4C837445}" destId="{5D1CCD4E-635D-45CD-B6CE-B84BE75E48D4}" srcOrd="0" destOrd="0" presId="urn:microsoft.com/office/officeart/2005/8/layout/chevron2"/>
    <dgm:cxn modelId="{90EFD834-3011-4CB7-A42A-8A7A269A563D}" srcId="{12BA14C3-EA0D-4A44-8314-0C4BC5FF36A8}" destId="{F499D732-AE58-4A4F-83E4-C30BC4A4939E}" srcOrd="1" destOrd="0" parTransId="{E17CEAFB-E4CD-450B-8400-946D5EDDCC12}" sibTransId="{F8587C2B-12F0-4077-BC9F-DA0A8A28623F}"/>
    <dgm:cxn modelId="{7D8505EB-58A3-4A44-A83A-62AFE84C8026}" type="presOf" srcId="{27F79D6A-2D71-4A35-B061-4E1A6E268BA8}" destId="{490380E9-8207-4643-A13E-179554CD6251}" srcOrd="0" destOrd="0" presId="urn:microsoft.com/office/officeart/2005/8/layout/chevron2"/>
    <dgm:cxn modelId="{AB9C9B57-B73B-43E3-8300-8A3268C3CAE9}" srcId="{F156BE11-57EF-4BF6-BC62-6E4CF1203642}" destId="{12BA14C3-EA0D-4A44-8314-0C4BC5FF36A8}" srcOrd="1" destOrd="0" parTransId="{F12D954B-1D4E-4EB8-9F9A-8FF194D81CFA}" sibTransId="{B06398DD-E4BB-444D-8DA2-E3B5FD137BE1}"/>
    <dgm:cxn modelId="{EBBAA49C-2E67-4DB0-8982-46AD6635F75D}" srcId="{F156BE11-57EF-4BF6-BC62-6E4CF1203642}" destId="{0722761E-EA03-4244-A79C-0E1AD01F733A}" srcOrd="2" destOrd="0" parTransId="{825935F1-9220-4A57-A8E7-EA262D2AC1CB}" sibTransId="{045AFA44-7B45-4FA0-8280-C501757594B7}"/>
    <dgm:cxn modelId="{61562B06-B292-4585-8E25-B9F8F82E4D00}" type="presOf" srcId="{3FDA602E-16FF-4178-8153-17F42E8740D1}" destId="{9C81AF30-EF60-4CB8-B5FE-C20788B88A4D}" srcOrd="0" destOrd="0" presId="urn:microsoft.com/office/officeart/2005/8/layout/chevron2"/>
    <dgm:cxn modelId="{41D19A19-156E-4BD7-A319-63C6DDE035DC}" type="presOf" srcId="{CE000405-FF39-4778-B1D6-9AB81653DFA9}" destId="{9C81AF30-EF60-4CB8-B5FE-C20788B88A4D}" srcOrd="0" destOrd="1" presId="urn:microsoft.com/office/officeart/2005/8/layout/chevron2"/>
    <dgm:cxn modelId="{7EE5359A-88ED-478B-A3AA-2089E9AAE1C7}" srcId="{799BF0C6-A22B-46C7-872D-185F4C837445}" destId="{5C199BA9-918A-4D53-9482-BB6A4812A2CA}" srcOrd="0" destOrd="0" parTransId="{E515847D-78E3-4DCB-AD95-322F80AB9EBE}" sibTransId="{4DA465C6-8425-42DC-9BF3-3058D4F3955F}"/>
    <dgm:cxn modelId="{71350D4D-A093-4B38-A4C8-063384E2C08D}" type="presOf" srcId="{927675B6-539F-444F-A874-0A9024E9E676}" destId="{490380E9-8207-4643-A13E-179554CD6251}" srcOrd="0" destOrd="2" presId="urn:microsoft.com/office/officeart/2005/8/layout/chevron2"/>
    <dgm:cxn modelId="{B9258D95-8BE2-4803-AA57-41C2A9E18FE7}" srcId="{F156BE11-57EF-4BF6-BC62-6E4CF1203642}" destId="{799BF0C6-A22B-46C7-872D-185F4C837445}" srcOrd="0" destOrd="0" parTransId="{61DDD3EE-5457-40FB-8CDA-C68F44FFD44E}" sibTransId="{35D4AD78-796C-471C-9271-6C70D7D4BAB9}"/>
    <dgm:cxn modelId="{A5FE8D0A-7962-4D74-AEF8-6DF4893CCADE}" type="presOf" srcId="{78DFBFAA-B1E8-4388-9BA3-05FCACA7DBDA}" destId="{EC7E6BC2-4A07-4594-AF9F-F0F7F44E757A}" srcOrd="0" destOrd="2" presId="urn:microsoft.com/office/officeart/2005/8/layout/chevron2"/>
    <dgm:cxn modelId="{E7DD00DD-B09F-4A06-BC29-C16BDCE113B6}" type="presOf" srcId="{B1EBA316-B001-4508-9929-EF13A900457C}" destId="{EC7E6BC2-4A07-4594-AF9F-F0F7F44E757A}" srcOrd="0" destOrd="3" presId="urn:microsoft.com/office/officeart/2005/8/layout/chevron2"/>
    <dgm:cxn modelId="{EFFB4490-66AC-48DA-ACDD-3A8066D5D0A5}" srcId="{0722761E-EA03-4244-A79C-0E1AD01F733A}" destId="{CE000405-FF39-4778-B1D6-9AB81653DFA9}" srcOrd="1" destOrd="0" parTransId="{628330F4-9EDA-454F-A358-7029EC32F979}" sibTransId="{3AD9F5DC-9DC8-4036-934D-550AE6A908A5}"/>
    <dgm:cxn modelId="{D29C2A78-65DE-4F5D-AB9C-0D0C3017EDB2}" type="presOf" srcId="{D1DFED82-E1B8-4856-9EEA-D9FB9E60DA39}" destId="{9C81AF30-EF60-4CB8-B5FE-C20788B88A4D}" srcOrd="0" destOrd="2" presId="urn:microsoft.com/office/officeart/2005/8/layout/chevron2"/>
    <dgm:cxn modelId="{0F196B1C-B4A9-40BE-AB44-085DF9044E04}" srcId="{0722761E-EA03-4244-A79C-0E1AD01F733A}" destId="{D1DFED82-E1B8-4856-9EEA-D9FB9E60DA39}" srcOrd="2" destOrd="0" parTransId="{A99D42B0-98F4-40AC-89CD-7547F00EACF8}" sibTransId="{65F2F76F-5CB9-4828-92A4-B2E8D748B519}"/>
    <dgm:cxn modelId="{995B147E-238C-408A-AB60-DF89A7E2529C}" type="presOf" srcId="{73C969FC-5A05-440D-8999-471D14BD9B66}" destId="{EC7E6BC2-4A07-4594-AF9F-F0F7F44E757A}" srcOrd="0" destOrd="1" presId="urn:microsoft.com/office/officeart/2005/8/layout/chevron2"/>
    <dgm:cxn modelId="{A68F0C33-DDB1-4BE1-80CE-FF0119B94093}" srcId="{12BA14C3-EA0D-4A44-8314-0C4BC5FF36A8}" destId="{27F79D6A-2D71-4A35-B061-4E1A6E268BA8}" srcOrd="0" destOrd="0" parTransId="{33EF7E8D-3C78-4132-ACE2-FB2CA68F7ACA}" sibTransId="{A79B5996-7FFB-4211-9DFB-7D69C08755E9}"/>
    <dgm:cxn modelId="{C1984712-6967-42E6-A010-165D08CC8CB1}" type="presOf" srcId="{5C199BA9-918A-4D53-9482-BB6A4812A2CA}" destId="{EC7E6BC2-4A07-4594-AF9F-F0F7F44E757A}" srcOrd="0" destOrd="0" presId="urn:microsoft.com/office/officeart/2005/8/layout/chevron2"/>
    <dgm:cxn modelId="{EBBB4797-B2D5-419F-8A60-881421DAD7C5}" type="presOf" srcId="{0722761E-EA03-4244-A79C-0E1AD01F733A}" destId="{10E4ACE5-1570-45C7-809A-E373011844F2}" srcOrd="0" destOrd="0" presId="urn:microsoft.com/office/officeart/2005/8/layout/chevron2"/>
    <dgm:cxn modelId="{2109A400-41D0-46F5-92B3-AC5EB830F5E7}" srcId="{799BF0C6-A22B-46C7-872D-185F4C837445}" destId="{78DFBFAA-B1E8-4388-9BA3-05FCACA7DBDA}" srcOrd="2" destOrd="0" parTransId="{95C52FA8-FE86-41C4-840A-184EF3F3333F}" sibTransId="{262D35C5-9567-41E0-8371-D8E6D90A0332}"/>
    <dgm:cxn modelId="{C5A79B9E-D76D-456F-8244-CF1E2D9E7A58}" srcId="{12BA14C3-EA0D-4A44-8314-0C4BC5FF36A8}" destId="{927675B6-539F-444F-A874-0A9024E9E676}" srcOrd="2" destOrd="0" parTransId="{3A180DCF-3605-4914-9280-7FD4EACFD837}" sibTransId="{2B91B58D-1CC7-40E9-9D9E-953BADC8D6A4}"/>
    <dgm:cxn modelId="{65F96BF7-D7BA-490D-997F-F90E4845388D}" srcId="{799BF0C6-A22B-46C7-872D-185F4C837445}" destId="{B1EBA316-B001-4508-9929-EF13A900457C}" srcOrd="3" destOrd="0" parTransId="{ED12A23F-6BD6-4FF8-8B73-CDC45C90F961}" sibTransId="{E63E5FE2-0335-455F-8415-9FDFD219BD57}"/>
    <dgm:cxn modelId="{92470ADB-6636-4508-A18A-BC12D28E1B61}" srcId="{799BF0C6-A22B-46C7-872D-185F4C837445}" destId="{73C969FC-5A05-440D-8999-471D14BD9B66}" srcOrd="1" destOrd="0" parTransId="{C1144BD6-B232-4949-BCDF-DE6895F5C894}" sibTransId="{09E67346-5845-4535-B297-2FB3ED5D71D5}"/>
    <dgm:cxn modelId="{01988CC0-9663-45AE-AAD6-FC7084C24511}" type="presOf" srcId="{12BA14C3-EA0D-4A44-8314-0C4BC5FF36A8}" destId="{5BC657F8-22C0-43AF-925D-A932C2A250F8}" srcOrd="0" destOrd="0" presId="urn:microsoft.com/office/officeart/2005/8/layout/chevron2"/>
    <dgm:cxn modelId="{F4C780FC-648C-4E93-A738-38732C010711}" type="presOf" srcId="{F156BE11-57EF-4BF6-BC62-6E4CF1203642}" destId="{16C6D9E1-A038-4EE1-B037-B0CE1158D859}" srcOrd="0" destOrd="0" presId="urn:microsoft.com/office/officeart/2005/8/layout/chevron2"/>
    <dgm:cxn modelId="{F0CEE834-10A5-4678-A558-E5351556A119}" type="presOf" srcId="{F499D732-AE58-4A4F-83E4-C30BC4A4939E}" destId="{490380E9-8207-4643-A13E-179554CD6251}" srcOrd="0" destOrd="1" presId="urn:microsoft.com/office/officeart/2005/8/layout/chevron2"/>
    <dgm:cxn modelId="{6A4CE323-BF60-4A49-BB41-3493C2A64CFC}" srcId="{0722761E-EA03-4244-A79C-0E1AD01F733A}" destId="{3FDA602E-16FF-4178-8153-17F42E8740D1}" srcOrd="0" destOrd="0" parTransId="{361810FE-4B7E-4E38-8C3A-6EA185E89D3D}" sibTransId="{BE0C0A05-836C-48E1-AE94-0137FD4A1314}"/>
    <dgm:cxn modelId="{888F6FAC-2130-468C-A285-CCCE580BFBF9}" type="presParOf" srcId="{16C6D9E1-A038-4EE1-B037-B0CE1158D859}" destId="{07CCD3E0-E343-4685-A064-67699EDCEA34}" srcOrd="0" destOrd="0" presId="urn:microsoft.com/office/officeart/2005/8/layout/chevron2"/>
    <dgm:cxn modelId="{DD626499-8EE2-4F31-A7CB-6A6A16ED4DA3}" type="presParOf" srcId="{07CCD3E0-E343-4685-A064-67699EDCEA34}" destId="{5D1CCD4E-635D-45CD-B6CE-B84BE75E48D4}" srcOrd="0" destOrd="0" presId="urn:microsoft.com/office/officeart/2005/8/layout/chevron2"/>
    <dgm:cxn modelId="{910D2E6A-5225-4280-B5EA-EB1A1CB24D6D}" type="presParOf" srcId="{07CCD3E0-E343-4685-A064-67699EDCEA34}" destId="{EC7E6BC2-4A07-4594-AF9F-F0F7F44E757A}" srcOrd="1" destOrd="0" presId="urn:microsoft.com/office/officeart/2005/8/layout/chevron2"/>
    <dgm:cxn modelId="{1AED234B-9984-411A-A5F5-EBC728DE3816}" type="presParOf" srcId="{16C6D9E1-A038-4EE1-B037-B0CE1158D859}" destId="{BC7402D7-B6D8-43FC-97B5-7E7DF8E0FBB1}" srcOrd="1" destOrd="0" presId="urn:microsoft.com/office/officeart/2005/8/layout/chevron2"/>
    <dgm:cxn modelId="{630DD197-C07B-4C72-9BA3-96684D0380F8}" type="presParOf" srcId="{16C6D9E1-A038-4EE1-B037-B0CE1158D859}" destId="{9D8B48E7-1D8D-4D01-9F44-D3F8F209B058}" srcOrd="2" destOrd="0" presId="urn:microsoft.com/office/officeart/2005/8/layout/chevron2"/>
    <dgm:cxn modelId="{9418383A-6306-4C4B-8B30-EE5AEC38D37A}" type="presParOf" srcId="{9D8B48E7-1D8D-4D01-9F44-D3F8F209B058}" destId="{5BC657F8-22C0-43AF-925D-A932C2A250F8}" srcOrd="0" destOrd="0" presId="urn:microsoft.com/office/officeart/2005/8/layout/chevron2"/>
    <dgm:cxn modelId="{AEA36057-C112-4445-A789-6638F84B097B}" type="presParOf" srcId="{9D8B48E7-1D8D-4D01-9F44-D3F8F209B058}" destId="{490380E9-8207-4643-A13E-179554CD6251}" srcOrd="1" destOrd="0" presId="urn:microsoft.com/office/officeart/2005/8/layout/chevron2"/>
    <dgm:cxn modelId="{F359443A-C20F-4D46-9BA6-2F0216B11EA7}" type="presParOf" srcId="{16C6D9E1-A038-4EE1-B037-B0CE1158D859}" destId="{81BDB701-E63A-4FBA-AB79-FFA4F8CEFC21}" srcOrd="3" destOrd="0" presId="urn:microsoft.com/office/officeart/2005/8/layout/chevron2"/>
    <dgm:cxn modelId="{62517EE6-3EC4-4A34-9C0F-C7099948654A}" type="presParOf" srcId="{16C6D9E1-A038-4EE1-B037-B0CE1158D859}" destId="{1B030AF8-44DE-48A9-9E9D-F1F1B09CE977}" srcOrd="4" destOrd="0" presId="urn:microsoft.com/office/officeart/2005/8/layout/chevron2"/>
    <dgm:cxn modelId="{1CF57A42-D21E-42C0-8010-0FF72AD22617}" type="presParOf" srcId="{1B030AF8-44DE-48A9-9E9D-F1F1B09CE977}" destId="{10E4ACE5-1570-45C7-809A-E373011844F2}" srcOrd="0" destOrd="0" presId="urn:microsoft.com/office/officeart/2005/8/layout/chevron2"/>
    <dgm:cxn modelId="{211AB34B-C352-42C3-A7FF-7B32D1C1A2B4}" type="presParOf" srcId="{1B030AF8-44DE-48A9-9E9D-F1F1B09CE977}" destId="{9C81AF30-EF60-4CB8-B5FE-C20788B88A4D}" srcOrd="1" destOrd="0" presId="urn:microsoft.com/office/officeart/2005/8/layout/chevron2"/>
  </dgm:cxnLst>
  <dgm:bg/>
  <dgm:whole/>
</dgm:dataModel>
</file>

<file path=ppt/diagrams/data6.xml><?xml version="1.0" encoding="utf-8"?>
<dgm:dataModel xmlns:dgm="http://schemas.openxmlformats.org/drawingml/2006/diagram" xmlns:a="http://schemas.openxmlformats.org/drawingml/2006/main">
  <dgm:ptLst>
    <dgm:pt modelId="{F156BE11-57EF-4BF6-BC62-6E4CF120364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799BF0C6-A22B-46C7-872D-185F4C837445}">
      <dgm:prSet phldrT="[Текст]"/>
      <dgm:spPr/>
      <dgm:t>
        <a:bodyPr/>
        <a:lstStyle/>
        <a:p>
          <a:r>
            <a:rPr lang="ru-RU" dirty="0" smtClean="0"/>
            <a:t>10</a:t>
          </a:r>
          <a:endParaRPr lang="ru-RU" dirty="0"/>
        </a:p>
      </dgm:t>
    </dgm:pt>
    <dgm:pt modelId="{61DDD3EE-5457-40FB-8CDA-C68F44FFD44E}" type="parTrans" cxnId="{B9258D95-8BE2-4803-AA57-41C2A9E18FE7}">
      <dgm:prSet/>
      <dgm:spPr/>
      <dgm:t>
        <a:bodyPr/>
        <a:lstStyle/>
        <a:p>
          <a:endParaRPr lang="ru-RU"/>
        </a:p>
      </dgm:t>
    </dgm:pt>
    <dgm:pt modelId="{35D4AD78-796C-471C-9271-6C70D7D4BAB9}" type="sibTrans" cxnId="{B9258D95-8BE2-4803-AA57-41C2A9E18FE7}">
      <dgm:prSet/>
      <dgm:spPr/>
      <dgm:t>
        <a:bodyPr/>
        <a:lstStyle/>
        <a:p>
          <a:endParaRPr lang="ru-RU"/>
        </a:p>
      </dgm:t>
    </dgm:pt>
    <dgm:pt modelId="{B1EBA316-B001-4508-9929-EF13A900457C}">
      <dgm:prSet phldrT="[Текст]"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487 999,56 руб.</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ED12A23F-6BD6-4FF8-8B73-CDC45C90F961}" type="parTrans" cxnId="{65F96BF7-D7BA-490D-997F-F90E4845388D}">
      <dgm:prSet/>
      <dgm:spPr/>
      <dgm:t>
        <a:bodyPr/>
        <a:lstStyle/>
        <a:p>
          <a:endParaRPr lang="ru-RU"/>
        </a:p>
      </dgm:t>
    </dgm:pt>
    <dgm:pt modelId="{E63E5FE2-0335-455F-8415-9FDFD219BD57}" type="sibTrans" cxnId="{65F96BF7-D7BA-490D-997F-F90E4845388D}">
      <dgm:prSet/>
      <dgm:spPr/>
      <dgm:t>
        <a:bodyPr/>
        <a:lstStyle/>
        <a:p>
          <a:endParaRPr lang="ru-RU"/>
        </a:p>
      </dgm:t>
    </dgm:pt>
    <dgm:pt modelId="{73C969FC-5A05-440D-8999-471D14BD9B66}">
      <dgm:prSet phldrT="[Текст]"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«Развитие архивного дела на территории Шалинского муниципального округа до 2030 года»</a:t>
          </a:r>
          <a:endParaRPr lang="ru-RU" sz="1200" b="1" dirty="0">
            <a:latin typeface="Liberation Serif" pitchFamily="18" charset="0"/>
            <a:ea typeface="Liberation Serif" pitchFamily="18" charset="0"/>
            <a:cs typeface="Liberation Serif" pitchFamily="18" charset="0"/>
          </a:endParaRPr>
        </a:p>
      </dgm:t>
    </dgm:pt>
    <dgm:pt modelId="{09E67346-5845-4535-B297-2FB3ED5D71D5}" type="sibTrans" cxnId="{92470ADB-6636-4508-A18A-BC12D28E1B61}">
      <dgm:prSet/>
      <dgm:spPr/>
      <dgm:t>
        <a:bodyPr/>
        <a:lstStyle/>
        <a:p>
          <a:endParaRPr lang="ru-RU"/>
        </a:p>
      </dgm:t>
    </dgm:pt>
    <dgm:pt modelId="{C1144BD6-B232-4949-BCDF-DE6895F5C894}" type="parTrans" cxnId="{92470ADB-6636-4508-A18A-BC12D28E1B61}">
      <dgm:prSet/>
      <dgm:spPr/>
      <dgm:t>
        <a:bodyPr/>
        <a:lstStyle/>
        <a:p>
          <a:endParaRPr lang="ru-RU"/>
        </a:p>
      </dgm:t>
    </dgm:pt>
    <dgm:pt modelId="{5C199BA9-918A-4D53-9482-BB6A4812A2CA}">
      <dgm:prSet phldrT="[Текст]" custT="1"/>
      <dgm:spPr/>
      <dgm:t>
        <a:bodyPr/>
        <a:lstStyle/>
        <a:p>
          <a:pPr algn="l"/>
          <a:endParaRPr lang="ru-RU" sz="1200" b="1" dirty="0">
            <a:latin typeface="Liberation Serif" pitchFamily="18" charset="0"/>
            <a:ea typeface="Liberation Serif" pitchFamily="18" charset="0"/>
            <a:cs typeface="Liberation Serif" pitchFamily="18" charset="0"/>
          </a:endParaRPr>
        </a:p>
      </dgm:t>
    </dgm:pt>
    <dgm:pt modelId="{E515847D-78E3-4DCB-AD95-322F80AB9EBE}" type="parTrans" cxnId="{7EE5359A-88ED-478B-A3AA-2089E9AAE1C7}">
      <dgm:prSet/>
      <dgm:spPr/>
      <dgm:t>
        <a:bodyPr/>
        <a:lstStyle/>
        <a:p>
          <a:endParaRPr lang="ru-RU"/>
        </a:p>
      </dgm:t>
    </dgm:pt>
    <dgm:pt modelId="{4DA465C6-8425-42DC-9BF3-3058D4F3955F}" type="sibTrans" cxnId="{7EE5359A-88ED-478B-A3AA-2089E9AAE1C7}">
      <dgm:prSet/>
      <dgm:spPr/>
      <dgm:t>
        <a:bodyPr/>
        <a:lstStyle/>
        <a:p>
          <a:endParaRPr lang="ru-RU"/>
        </a:p>
      </dgm:t>
    </dgm:pt>
    <dgm:pt modelId="{78DFBFAA-B1E8-4388-9BA3-05FCACA7DBDA}">
      <dgm:prSet phldrT="[Текст]"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План  - 487 999,56 руб.</a:t>
          </a:r>
          <a:endParaRPr lang="ru-RU" sz="1200" b="1" dirty="0">
            <a:latin typeface="Liberation Serif" pitchFamily="18" charset="0"/>
            <a:ea typeface="Liberation Serif" pitchFamily="18" charset="0"/>
            <a:cs typeface="Liberation Serif" pitchFamily="18" charset="0"/>
          </a:endParaRPr>
        </a:p>
      </dgm:t>
    </dgm:pt>
    <dgm:pt modelId="{95C52FA8-FE86-41C4-840A-184EF3F3333F}" type="parTrans" cxnId="{2109A400-41D0-46F5-92B3-AC5EB830F5E7}">
      <dgm:prSet/>
      <dgm:spPr/>
      <dgm:t>
        <a:bodyPr/>
        <a:lstStyle/>
        <a:p>
          <a:endParaRPr lang="ru-RU"/>
        </a:p>
      </dgm:t>
    </dgm:pt>
    <dgm:pt modelId="{262D35C5-9567-41E0-8371-D8E6D90A0332}" type="sibTrans" cxnId="{2109A400-41D0-46F5-92B3-AC5EB830F5E7}">
      <dgm:prSet/>
      <dgm:spPr/>
      <dgm:t>
        <a:bodyPr/>
        <a:lstStyle/>
        <a:p>
          <a:endParaRPr lang="ru-RU"/>
        </a:p>
      </dgm:t>
    </dgm:pt>
    <dgm:pt modelId="{12BA14C3-EA0D-4A44-8314-0C4BC5FF36A8}">
      <dgm:prSet phldrT="[Текст]"/>
      <dgm:spPr/>
      <dgm:t>
        <a:bodyPr/>
        <a:lstStyle/>
        <a:p>
          <a:r>
            <a:rPr lang="ru-RU" dirty="0" smtClean="0"/>
            <a:t>11</a:t>
          </a:r>
          <a:endParaRPr lang="ru-RU" dirty="0"/>
        </a:p>
      </dgm:t>
    </dgm:pt>
    <dgm:pt modelId="{B06398DD-E4BB-444D-8DA2-E3B5FD137BE1}" type="sibTrans" cxnId="{AB9C9B57-B73B-43E3-8300-8A3268C3CAE9}">
      <dgm:prSet/>
      <dgm:spPr/>
      <dgm:t>
        <a:bodyPr/>
        <a:lstStyle/>
        <a:p>
          <a:endParaRPr lang="ru-RU"/>
        </a:p>
      </dgm:t>
    </dgm:pt>
    <dgm:pt modelId="{F12D954B-1D4E-4EB8-9F9A-8FF194D81CFA}" type="parTrans" cxnId="{AB9C9B57-B73B-43E3-8300-8A3268C3CAE9}">
      <dgm:prSet/>
      <dgm:spPr/>
      <dgm:t>
        <a:bodyPr/>
        <a:lstStyle/>
        <a:p>
          <a:endParaRPr lang="ru-RU"/>
        </a:p>
      </dgm:t>
    </dgm:pt>
    <dgm:pt modelId="{352B97B6-D9E2-469C-ACB8-1C6806BD70AE}">
      <dgm:prSet/>
      <dgm:spPr/>
      <dgm:t>
        <a:bodyPr/>
        <a:lstStyle/>
        <a:p>
          <a:pPr algn="l"/>
          <a:r>
            <a:rPr lang="ru-RU" b="1" dirty="0" smtClean="0">
              <a:latin typeface="Liberation Serif" pitchFamily="18" charset="0"/>
              <a:ea typeface="Liberation Serif" pitchFamily="18" charset="0"/>
              <a:cs typeface="Liberation Serif" pitchFamily="18" charset="0"/>
            </a:rPr>
            <a:t>Подпрограмма «Развитие системы дополнительного образования в сфере физической культуры и спорта до 2030 года»</a:t>
          </a:r>
          <a:endParaRPr lang="ru-RU" dirty="0"/>
        </a:p>
      </dgm:t>
    </dgm:pt>
    <dgm:pt modelId="{9C6A790C-9B59-47A4-8F5E-DCDCEC73F7FF}" type="parTrans" cxnId="{1F04D130-3FB1-4EF5-A7A1-58F784062F16}">
      <dgm:prSet/>
      <dgm:spPr/>
      <dgm:t>
        <a:bodyPr/>
        <a:lstStyle/>
        <a:p>
          <a:endParaRPr lang="ru-RU"/>
        </a:p>
      </dgm:t>
    </dgm:pt>
    <dgm:pt modelId="{E71EA809-1B8A-43D5-B647-347FC83AE816}" type="sibTrans" cxnId="{1F04D130-3FB1-4EF5-A7A1-58F784062F16}">
      <dgm:prSet/>
      <dgm:spPr/>
      <dgm:t>
        <a:bodyPr/>
        <a:lstStyle/>
        <a:p>
          <a:endParaRPr lang="ru-RU"/>
        </a:p>
      </dgm:t>
    </dgm:pt>
    <dgm:pt modelId="{7D1D6001-5014-44EF-B20E-6C453902F9A4}">
      <dgm:prSet/>
      <dgm:spPr/>
      <dgm:t>
        <a:bodyPr/>
        <a:lstStyle/>
        <a:p>
          <a:pPr algn="ctr"/>
          <a:r>
            <a:rPr lang="ru-RU" b="1" dirty="0" smtClean="0">
              <a:solidFill>
                <a:srgbClr val="7030A0"/>
              </a:solidFill>
              <a:latin typeface="Liberation Serif" pitchFamily="18" charset="0"/>
              <a:ea typeface="Liberation Serif" pitchFamily="18" charset="0"/>
              <a:cs typeface="Liberation Serif" pitchFamily="18" charset="0"/>
            </a:rPr>
            <a:t>План - 35 882 802,72 руб.</a:t>
          </a:r>
          <a:endParaRPr lang="ru-RU" b="1" dirty="0">
            <a:latin typeface="Liberation Serif" pitchFamily="18" charset="0"/>
            <a:ea typeface="Liberation Serif" pitchFamily="18" charset="0"/>
            <a:cs typeface="Liberation Serif" pitchFamily="18" charset="0"/>
          </a:endParaRPr>
        </a:p>
      </dgm:t>
    </dgm:pt>
    <dgm:pt modelId="{01A370D7-6B05-4E03-81CF-57C41A1D418A}" type="parTrans" cxnId="{2C095E88-344A-46C4-8C24-4C6053995067}">
      <dgm:prSet/>
      <dgm:spPr/>
      <dgm:t>
        <a:bodyPr/>
        <a:lstStyle/>
        <a:p>
          <a:endParaRPr lang="ru-RU"/>
        </a:p>
      </dgm:t>
    </dgm:pt>
    <dgm:pt modelId="{1F2EE589-CC1F-4428-B621-11E70CCEDF5D}" type="sibTrans" cxnId="{2C095E88-344A-46C4-8C24-4C6053995067}">
      <dgm:prSet/>
      <dgm:spPr/>
      <dgm:t>
        <a:bodyPr/>
        <a:lstStyle/>
        <a:p>
          <a:endParaRPr lang="ru-RU"/>
        </a:p>
      </dgm:t>
    </dgm:pt>
    <dgm:pt modelId="{B5090669-5919-44C6-959D-7A8ECA4F61F2}">
      <dgm:prSet/>
      <dgm:spPr/>
      <dgm:t>
        <a:bodyPr/>
        <a:lstStyle/>
        <a:p>
          <a:pPr algn="ctr"/>
          <a:r>
            <a:rPr lang="ru-RU" b="1" dirty="0" smtClean="0">
              <a:solidFill>
                <a:srgbClr val="7030A0"/>
              </a:solidFill>
              <a:latin typeface="Liberation Serif" pitchFamily="18" charset="0"/>
              <a:ea typeface="Liberation Serif" pitchFamily="18" charset="0"/>
              <a:cs typeface="Liberation Serif" pitchFamily="18" charset="0"/>
            </a:rPr>
            <a:t>Исполнено – 35 882 802,72 руб.</a:t>
          </a:r>
          <a:endParaRPr lang="ru-RU" dirty="0"/>
        </a:p>
      </dgm:t>
    </dgm:pt>
    <dgm:pt modelId="{DE8152EA-3294-4859-9E64-B7BB78736C66}" type="parTrans" cxnId="{59AC5B30-C0A3-46A9-9AD2-994FEA4AA74C}">
      <dgm:prSet/>
      <dgm:spPr/>
      <dgm:t>
        <a:bodyPr/>
        <a:lstStyle/>
        <a:p>
          <a:endParaRPr lang="ru-RU"/>
        </a:p>
      </dgm:t>
    </dgm:pt>
    <dgm:pt modelId="{348E9874-AA68-4FA8-AE11-5D7AC74B89BF}" type="sibTrans" cxnId="{59AC5B30-C0A3-46A9-9AD2-994FEA4AA74C}">
      <dgm:prSet/>
      <dgm:spPr/>
      <dgm:t>
        <a:bodyPr/>
        <a:lstStyle/>
        <a:p>
          <a:endParaRPr lang="ru-RU"/>
        </a:p>
      </dgm:t>
    </dgm:pt>
    <dgm:pt modelId="{16C6D9E1-A038-4EE1-B037-B0CE1158D859}" type="pres">
      <dgm:prSet presAssocID="{F156BE11-57EF-4BF6-BC62-6E4CF1203642}" presName="linearFlow" presStyleCnt="0">
        <dgm:presLayoutVars>
          <dgm:dir/>
          <dgm:animLvl val="lvl"/>
          <dgm:resizeHandles val="exact"/>
        </dgm:presLayoutVars>
      </dgm:prSet>
      <dgm:spPr/>
      <dgm:t>
        <a:bodyPr/>
        <a:lstStyle/>
        <a:p>
          <a:endParaRPr lang="ru-RU"/>
        </a:p>
      </dgm:t>
    </dgm:pt>
    <dgm:pt modelId="{07CCD3E0-E343-4685-A064-67699EDCEA34}" type="pres">
      <dgm:prSet presAssocID="{799BF0C6-A22B-46C7-872D-185F4C837445}" presName="composite" presStyleCnt="0"/>
      <dgm:spPr/>
    </dgm:pt>
    <dgm:pt modelId="{5D1CCD4E-635D-45CD-B6CE-B84BE75E48D4}" type="pres">
      <dgm:prSet presAssocID="{799BF0C6-A22B-46C7-872D-185F4C837445}" presName="parentText" presStyleLbl="alignNode1" presStyleIdx="0" presStyleCnt="2" custScaleX="97059" custLinFactNeighborX="7380" custLinFactNeighborY="-5055">
        <dgm:presLayoutVars>
          <dgm:chMax val="1"/>
          <dgm:bulletEnabled val="1"/>
        </dgm:presLayoutVars>
      </dgm:prSet>
      <dgm:spPr/>
      <dgm:t>
        <a:bodyPr/>
        <a:lstStyle/>
        <a:p>
          <a:endParaRPr lang="ru-RU"/>
        </a:p>
      </dgm:t>
    </dgm:pt>
    <dgm:pt modelId="{EC7E6BC2-4A07-4594-AF9F-F0F7F44E757A}" type="pres">
      <dgm:prSet presAssocID="{799BF0C6-A22B-46C7-872D-185F4C837445}" presName="descendantText" presStyleLbl="alignAcc1" presStyleIdx="0" presStyleCnt="2" custScaleX="96191" custScaleY="127249" custLinFactNeighborX="-2661" custLinFactNeighborY="-1394">
        <dgm:presLayoutVars>
          <dgm:bulletEnabled val="1"/>
        </dgm:presLayoutVars>
      </dgm:prSet>
      <dgm:spPr/>
      <dgm:t>
        <a:bodyPr/>
        <a:lstStyle/>
        <a:p>
          <a:endParaRPr lang="ru-RU"/>
        </a:p>
      </dgm:t>
    </dgm:pt>
    <dgm:pt modelId="{BC7402D7-B6D8-43FC-97B5-7E7DF8E0FBB1}" type="pres">
      <dgm:prSet presAssocID="{35D4AD78-796C-471C-9271-6C70D7D4BAB9}" presName="sp" presStyleCnt="0"/>
      <dgm:spPr/>
    </dgm:pt>
    <dgm:pt modelId="{9D8B48E7-1D8D-4D01-9F44-D3F8F209B058}" type="pres">
      <dgm:prSet presAssocID="{12BA14C3-EA0D-4A44-8314-0C4BC5FF36A8}" presName="composite" presStyleCnt="0"/>
      <dgm:spPr/>
    </dgm:pt>
    <dgm:pt modelId="{5BC657F8-22C0-43AF-925D-A932C2A250F8}" type="pres">
      <dgm:prSet presAssocID="{12BA14C3-EA0D-4A44-8314-0C4BC5FF36A8}" presName="parentText" presStyleLbl="alignNode1" presStyleIdx="1" presStyleCnt="2">
        <dgm:presLayoutVars>
          <dgm:chMax val="1"/>
          <dgm:bulletEnabled val="1"/>
        </dgm:presLayoutVars>
      </dgm:prSet>
      <dgm:spPr/>
      <dgm:t>
        <a:bodyPr/>
        <a:lstStyle/>
        <a:p>
          <a:endParaRPr lang="ru-RU"/>
        </a:p>
      </dgm:t>
    </dgm:pt>
    <dgm:pt modelId="{490380E9-8207-4643-A13E-179554CD6251}" type="pres">
      <dgm:prSet presAssocID="{12BA14C3-EA0D-4A44-8314-0C4BC5FF36A8}" presName="descendantText" presStyleLbl="alignAcc1" presStyleIdx="1" presStyleCnt="2" custScaleX="101551" custScaleY="111422">
        <dgm:presLayoutVars>
          <dgm:bulletEnabled val="1"/>
        </dgm:presLayoutVars>
      </dgm:prSet>
      <dgm:spPr/>
      <dgm:t>
        <a:bodyPr/>
        <a:lstStyle/>
        <a:p>
          <a:endParaRPr lang="ru-RU"/>
        </a:p>
      </dgm:t>
    </dgm:pt>
  </dgm:ptLst>
  <dgm:cxnLst>
    <dgm:cxn modelId="{92470ADB-6636-4508-A18A-BC12D28E1B61}" srcId="{799BF0C6-A22B-46C7-872D-185F4C837445}" destId="{73C969FC-5A05-440D-8999-471D14BD9B66}" srcOrd="1" destOrd="0" parTransId="{C1144BD6-B232-4949-BCDF-DE6895F5C894}" sibTransId="{09E67346-5845-4535-B297-2FB3ED5D71D5}"/>
    <dgm:cxn modelId="{61EB7DB5-42AC-4BB0-A869-6B1FB0AD1147}" type="presOf" srcId="{799BF0C6-A22B-46C7-872D-185F4C837445}" destId="{5D1CCD4E-635D-45CD-B6CE-B84BE75E48D4}" srcOrd="0" destOrd="0" presId="urn:microsoft.com/office/officeart/2005/8/layout/chevron2"/>
    <dgm:cxn modelId="{F1FA042A-698C-447E-B9C6-190F7CF367A8}" type="presOf" srcId="{5C199BA9-918A-4D53-9482-BB6A4812A2CA}" destId="{EC7E6BC2-4A07-4594-AF9F-F0F7F44E757A}" srcOrd="0" destOrd="0" presId="urn:microsoft.com/office/officeart/2005/8/layout/chevron2"/>
    <dgm:cxn modelId="{7EE5359A-88ED-478B-A3AA-2089E9AAE1C7}" srcId="{799BF0C6-A22B-46C7-872D-185F4C837445}" destId="{5C199BA9-918A-4D53-9482-BB6A4812A2CA}" srcOrd="0" destOrd="0" parTransId="{E515847D-78E3-4DCB-AD95-322F80AB9EBE}" sibTransId="{4DA465C6-8425-42DC-9BF3-3058D4F3955F}"/>
    <dgm:cxn modelId="{1F04D130-3FB1-4EF5-A7A1-58F784062F16}" srcId="{12BA14C3-EA0D-4A44-8314-0C4BC5FF36A8}" destId="{352B97B6-D9E2-469C-ACB8-1C6806BD70AE}" srcOrd="0" destOrd="0" parTransId="{9C6A790C-9B59-47A4-8F5E-DCDCEC73F7FF}" sibTransId="{E71EA809-1B8A-43D5-B647-347FC83AE816}"/>
    <dgm:cxn modelId="{2C095E88-344A-46C4-8C24-4C6053995067}" srcId="{12BA14C3-EA0D-4A44-8314-0C4BC5FF36A8}" destId="{7D1D6001-5014-44EF-B20E-6C453902F9A4}" srcOrd="1" destOrd="0" parTransId="{01A370D7-6B05-4E03-81CF-57C41A1D418A}" sibTransId="{1F2EE589-CC1F-4428-B621-11E70CCEDF5D}"/>
    <dgm:cxn modelId="{FC5A6B66-8770-4D6B-BC50-3ABA5937AAF9}" type="presOf" srcId="{7D1D6001-5014-44EF-B20E-6C453902F9A4}" destId="{490380E9-8207-4643-A13E-179554CD6251}" srcOrd="0" destOrd="1" presId="urn:microsoft.com/office/officeart/2005/8/layout/chevron2"/>
    <dgm:cxn modelId="{28327A5C-C4AB-4CBC-BFA2-55F686884E07}" type="presOf" srcId="{B5090669-5919-44C6-959D-7A8ECA4F61F2}" destId="{490380E9-8207-4643-A13E-179554CD6251}" srcOrd="0" destOrd="2" presId="urn:microsoft.com/office/officeart/2005/8/layout/chevron2"/>
    <dgm:cxn modelId="{1F2DB474-A6FE-41FC-B176-A7107B032BDD}" type="presOf" srcId="{12BA14C3-EA0D-4A44-8314-0C4BC5FF36A8}" destId="{5BC657F8-22C0-43AF-925D-A932C2A250F8}" srcOrd="0" destOrd="0" presId="urn:microsoft.com/office/officeart/2005/8/layout/chevron2"/>
    <dgm:cxn modelId="{B9258D95-8BE2-4803-AA57-41C2A9E18FE7}" srcId="{F156BE11-57EF-4BF6-BC62-6E4CF1203642}" destId="{799BF0C6-A22B-46C7-872D-185F4C837445}" srcOrd="0" destOrd="0" parTransId="{61DDD3EE-5457-40FB-8CDA-C68F44FFD44E}" sibTransId="{35D4AD78-796C-471C-9271-6C70D7D4BAB9}"/>
    <dgm:cxn modelId="{EDE1589E-9281-4243-9AB8-373859DFE536}" type="presOf" srcId="{F156BE11-57EF-4BF6-BC62-6E4CF1203642}" destId="{16C6D9E1-A038-4EE1-B037-B0CE1158D859}" srcOrd="0" destOrd="0" presId="urn:microsoft.com/office/officeart/2005/8/layout/chevron2"/>
    <dgm:cxn modelId="{2109A400-41D0-46F5-92B3-AC5EB830F5E7}" srcId="{799BF0C6-A22B-46C7-872D-185F4C837445}" destId="{78DFBFAA-B1E8-4388-9BA3-05FCACA7DBDA}" srcOrd="2" destOrd="0" parTransId="{95C52FA8-FE86-41C4-840A-184EF3F3333F}" sibTransId="{262D35C5-9567-41E0-8371-D8E6D90A0332}"/>
    <dgm:cxn modelId="{7AAC7A34-F53D-4E84-BAB9-D4BA5EC02314}" type="presOf" srcId="{B1EBA316-B001-4508-9929-EF13A900457C}" destId="{EC7E6BC2-4A07-4594-AF9F-F0F7F44E757A}" srcOrd="0" destOrd="3" presId="urn:microsoft.com/office/officeart/2005/8/layout/chevron2"/>
    <dgm:cxn modelId="{65F96BF7-D7BA-490D-997F-F90E4845388D}" srcId="{799BF0C6-A22B-46C7-872D-185F4C837445}" destId="{B1EBA316-B001-4508-9929-EF13A900457C}" srcOrd="3" destOrd="0" parTransId="{ED12A23F-6BD6-4FF8-8B73-CDC45C90F961}" sibTransId="{E63E5FE2-0335-455F-8415-9FDFD219BD57}"/>
    <dgm:cxn modelId="{59AC5B30-C0A3-46A9-9AD2-994FEA4AA74C}" srcId="{12BA14C3-EA0D-4A44-8314-0C4BC5FF36A8}" destId="{B5090669-5919-44C6-959D-7A8ECA4F61F2}" srcOrd="2" destOrd="0" parTransId="{DE8152EA-3294-4859-9E64-B7BB78736C66}" sibTransId="{348E9874-AA68-4FA8-AE11-5D7AC74B89BF}"/>
    <dgm:cxn modelId="{AB9C9B57-B73B-43E3-8300-8A3268C3CAE9}" srcId="{F156BE11-57EF-4BF6-BC62-6E4CF1203642}" destId="{12BA14C3-EA0D-4A44-8314-0C4BC5FF36A8}" srcOrd="1" destOrd="0" parTransId="{F12D954B-1D4E-4EB8-9F9A-8FF194D81CFA}" sibTransId="{B06398DD-E4BB-444D-8DA2-E3B5FD137BE1}"/>
    <dgm:cxn modelId="{D531A1DD-1624-42E0-BF35-F2D1FFF18202}" type="presOf" srcId="{352B97B6-D9E2-469C-ACB8-1C6806BD70AE}" destId="{490380E9-8207-4643-A13E-179554CD6251}" srcOrd="0" destOrd="0" presId="urn:microsoft.com/office/officeart/2005/8/layout/chevron2"/>
    <dgm:cxn modelId="{32E9801D-1946-462E-9222-80EAFD151D30}" type="presOf" srcId="{73C969FC-5A05-440D-8999-471D14BD9B66}" destId="{EC7E6BC2-4A07-4594-AF9F-F0F7F44E757A}" srcOrd="0" destOrd="1" presId="urn:microsoft.com/office/officeart/2005/8/layout/chevron2"/>
    <dgm:cxn modelId="{FCCC9F38-60E6-411D-BCBB-CEC798D5B1A0}" type="presOf" srcId="{78DFBFAA-B1E8-4388-9BA3-05FCACA7DBDA}" destId="{EC7E6BC2-4A07-4594-AF9F-F0F7F44E757A}" srcOrd="0" destOrd="2" presId="urn:microsoft.com/office/officeart/2005/8/layout/chevron2"/>
    <dgm:cxn modelId="{4C8A5305-C7B3-4ED8-8966-F739DD098295}" type="presParOf" srcId="{16C6D9E1-A038-4EE1-B037-B0CE1158D859}" destId="{07CCD3E0-E343-4685-A064-67699EDCEA34}" srcOrd="0" destOrd="0" presId="urn:microsoft.com/office/officeart/2005/8/layout/chevron2"/>
    <dgm:cxn modelId="{09C8A64A-057F-4D12-9A58-1C26D0D1A1DE}" type="presParOf" srcId="{07CCD3E0-E343-4685-A064-67699EDCEA34}" destId="{5D1CCD4E-635D-45CD-B6CE-B84BE75E48D4}" srcOrd="0" destOrd="0" presId="urn:microsoft.com/office/officeart/2005/8/layout/chevron2"/>
    <dgm:cxn modelId="{16FBE4A2-2FC8-4A87-9516-8F2E50225CC1}" type="presParOf" srcId="{07CCD3E0-E343-4685-A064-67699EDCEA34}" destId="{EC7E6BC2-4A07-4594-AF9F-F0F7F44E757A}" srcOrd="1" destOrd="0" presId="urn:microsoft.com/office/officeart/2005/8/layout/chevron2"/>
    <dgm:cxn modelId="{8E849A54-B4EC-405D-9CB3-A10B3FA028BC}" type="presParOf" srcId="{16C6D9E1-A038-4EE1-B037-B0CE1158D859}" destId="{BC7402D7-B6D8-43FC-97B5-7E7DF8E0FBB1}" srcOrd="1" destOrd="0" presId="urn:microsoft.com/office/officeart/2005/8/layout/chevron2"/>
    <dgm:cxn modelId="{1C52171C-C598-40AC-9A2B-AB7AD6F220C7}" type="presParOf" srcId="{16C6D9E1-A038-4EE1-B037-B0CE1158D859}" destId="{9D8B48E7-1D8D-4D01-9F44-D3F8F209B058}" srcOrd="2" destOrd="0" presId="urn:microsoft.com/office/officeart/2005/8/layout/chevron2"/>
    <dgm:cxn modelId="{64AB7D1E-92BD-40FD-BAA1-410030A54280}" type="presParOf" srcId="{9D8B48E7-1D8D-4D01-9F44-D3F8F209B058}" destId="{5BC657F8-22C0-43AF-925D-A932C2A250F8}" srcOrd="0" destOrd="0" presId="urn:microsoft.com/office/officeart/2005/8/layout/chevron2"/>
    <dgm:cxn modelId="{46D077D2-A499-4050-A4A8-E583DACFAC0A}" type="presParOf" srcId="{9D8B48E7-1D8D-4D01-9F44-D3F8F209B058}" destId="{490380E9-8207-4643-A13E-179554CD6251}" srcOrd="1" destOrd="0" presId="urn:microsoft.com/office/officeart/2005/8/layout/chevron2"/>
  </dgm:cxnLst>
  <dgm:bg/>
  <dgm:whole/>
</dgm:dataModel>
</file>

<file path=ppt/diagrams/data7.xml><?xml version="1.0" encoding="utf-8"?>
<dgm:dataModel xmlns:dgm="http://schemas.openxmlformats.org/drawingml/2006/diagram" xmlns:a="http://schemas.openxmlformats.org/drawingml/2006/main">
  <dgm:ptLst>
    <dgm:pt modelId="{9886B79B-40EB-481E-92CC-501458AB224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1F50CDE5-A392-4297-8001-A391907B4795}">
      <dgm:prSet custT="1"/>
      <dgm:spPr/>
      <dgm:t>
        <a:bodyPr/>
        <a:lstStyle/>
        <a:p>
          <a:pPr rtl="0"/>
          <a:r>
            <a:rPr lang="ru-RU" sz="1600" b="1" dirty="0" smtClean="0">
              <a:latin typeface="Liberation Serif" pitchFamily="18" charset="0"/>
              <a:ea typeface="Liberation Serif" pitchFamily="18" charset="0"/>
              <a:cs typeface="Liberation Serif" pitchFamily="18" charset="0"/>
            </a:rPr>
            <a:t>Муниципальная программа «Социально-экономическое развитие Шалинского муниципального округа до 2030 года»</a:t>
          </a:r>
          <a:endParaRPr lang="ru-RU" sz="1600" dirty="0">
            <a:latin typeface="Liberation Serif" pitchFamily="18" charset="0"/>
            <a:ea typeface="Liberation Serif" pitchFamily="18" charset="0"/>
            <a:cs typeface="Liberation Serif" pitchFamily="18" charset="0"/>
          </a:endParaRPr>
        </a:p>
      </dgm:t>
    </dgm:pt>
    <dgm:pt modelId="{A4544066-2982-4CE0-B7C8-F02BDFD52D1A}" type="parTrans" cxnId="{B18233AD-4AAA-4312-BE54-0C3341FBA83D}">
      <dgm:prSet/>
      <dgm:spPr/>
      <dgm:t>
        <a:bodyPr/>
        <a:lstStyle/>
        <a:p>
          <a:endParaRPr lang="ru-RU"/>
        </a:p>
      </dgm:t>
    </dgm:pt>
    <dgm:pt modelId="{E2EE13E7-7D9D-4752-B3DE-E46443E4AD30}" type="sibTrans" cxnId="{B18233AD-4AAA-4312-BE54-0C3341FBA83D}">
      <dgm:prSet/>
      <dgm:spPr/>
      <dgm:t>
        <a:bodyPr/>
        <a:lstStyle/>
        <a:p>
          <a:endParaRPr lang="ru-RU"/>
        </a:p>
      </dgm:t>
    </dgm:pt>
    <dgm:pt modelId="{5BB01D90-F27A-4D46-9E11-280FE7403049}" type="pres">
      <dgm:prSet presAssocID="{9886B79B-40EB-481E-92CC-501458AB2241}" presName="linearFlow" presStyleCnt="0">
        <dgm:presLayoutVars>
          <dgm:dir/>
          <dgm:resizeHandles val="exact"/>
        </dgm:presLayoutVars>
      </dgm:prSet>
      <dgm:spPr/>
      <dgm:t>
        <a:bodyPr/>
        <a:lstStyle/>
        <a:p>
          <a:endParaRPr lang="ru-RU"/>
        </a:p>
      </dgm:t>
    </dgm:pt>
    <dgm:pt modelId="{35FFE145-0423-49FD-AE5C-046E05CFB1A3}" type="pres">
      <dgm:prSet presAssocID="{1F50CDE5-A392-4297-8001-A391907B4795}" presName="composite" presStyleCnt="0"/>
      <dgm:spPr/>
    </dgm:pt>
    <dgm:pt modelId="{513BFF68-8C20-438B-98C1-85E3B98C3AF2}" type="pres">
      <dgm:prSet presAssocID="{1F50CDE5-A392-4297-8001-A391907B4795}" presName="imgShp" presStyleLbl="fgImgPlace1" presStyleIdx="0" presStyleCnt="1" custLinFactX="-100000" custLinFactNeighborX="-196226" custLinFactNeighborY="-19072"/>
      <dgm:spPr>
        <a:blipFill rotWithShape="0">
          <a:blip xmlns:r="http://schemas.openxmlformats.org/officeDocument/2006/relationships" r:embed="rId1"/>
          <a:stretch>
            <a:fillRect/>
          </a:stretch>
        </a:blipFill>
      </dgm:spPr>
    </dgm:pt>
    <dgm:pt modelId="{B645E707-ABA9-413B-B09E-30706098552C}" type="pres">
      <dgm:prSet presAssocID="{1F50CDE5-A392-4297-8001-A391907B4795}" presName="txShp" presStyleLbl="node1" presStyleIdx="0" presStyleCnt="1" custScaleX="150376">
        <dgm:presLayoutVars>
          <dgm:bulletEnabled val="1"/>
        </dgm:presLayoutVars>
      </dgm:prSet>
      <dgm:spPr/>
      <dgm:t>
        <a:bodyPr/>
        <a:lstStyle/>
        <a:p>
          <a:endParaRPr lang="ru-RU"/>
        </a:p>
      </dgm:t>
    </dgm:pt>
  </dgm:ptLst>
  <dgm:cxnLst>
    <dgm:cxn modelId="{1940F82D-905C-4B3F-9450-AEA2794E1254}" type="presOf" srcId="{9886B79B-40EB-481E-92CC-501458AB2241}" destId="{5BB01D90-F27A-4D46-9E11-280FE7403049}" srcOrd="0" destOrd="0" presId="urn:microsoft.com/office/officeart/2005/8/layout/vList3"/>
    <dgm:cxn modelId="{B30627FF-BC25-4ADD-89CD-78590414C08B}" type="presOf" srcId="{1F50CDE5-A392-4297-8001-A391907B4795}" destId="{B645E707-ABA9-413B-B09E-30706098552C}" srcOrd="0" destOrd="0" presId="urn:microsoft.com/office/officeart/2005/8/layout/vList3"/>
    <dgm:cxn modelId="{B18233AD-4AAA-4312-BE54-0C3341FBA83D}" srcId="{9886B79B-40EB-481E-92CC-501458AB2241}" destId="{1F50CDE5-A392-4297-8001-A391907B4795}" srcOrd="0" destOrd="0" parTransId="{A4544066-2982-4CE0-B7C8-F02BDFD52D1A}" sibTransId="{E2EE13E7-7D9D-4752-B3DE-E46443E4AD30}"/>
    <dgm:cxn modelId="{ADA5E8E4-C639-49B3-9C24-ABC80E248BEF}" type="presParOf" srcId="{5BB01D90-F27A-4D46-9E11-280FE7403049}" destId="{35FFE145-0423-49FD-AE5C-046E05CFB1A3}" srcOrd="0" destOrd="0" presId="urn:microsoft.com/office/officeart/2005/8/layout/vList3"/>
    <dgm:cxn modelId="{DE65E918-5DF0-4EAF-AC89-10571958F886}" type="presParOf" srcId="{35FFE145-0423-49FD-AE5C-046E05CFB1A3}" destId="{513BFF68-8C20-438B-98C1-85E3B98C3AF2}" srcOrd="0" destOrd="0" presId="urn:microsoft.com/office/officeart/2005/8/layout/vList3"/>
    <dgm:cxn modelId="{A3053478-E96E-40FB-A9B1-9BA48D4DB4B9}" type="presParOf" srcId="{35FFE145-0423-49FD-AE5C-046E05CFB1A3}" destId="{B645E707-ABA9-413B-B09E-30706098552C}" srcOrd="1" destOrd="0" presId="urn:microsoft.com/office/officeart/2005/8/layout/vList3"/>
  </dgm:cxnLst>
  <dgm:bg/>
  <dgm:whole/>
</dgm:dataModel>
</file>

<file path=ppt/diagrams/data8.xml><?xml version="1.0" encoding="utf-8"?>
<dgm:dataModel xmlns:dgm="http://schemas.openxmlformats.org/drawingml/2006/diagram" xmlns:a="http://schemas.openxmlformats.org/drawingml/2006/main">
  <dgm:ptLst>
    <dgm:pt modelId="{F156BE11-57EF-4BF6-BC62-6E4CF120364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799BF0C6-A22B-46C7-872D-185F4C837445}">
      <dgm:prSet phldrT="[Текст]"/>
      <dgm:spPr/>
      <dgm:t>
        <a:bodyPr/>
        <a:lstStyle/>
        <a:p>
          <a:r>
            <a:rPr lang="ru-RU" dirty="0" smtClean="0"/>
            <a:t>12</a:t>
          </a:r>
          <a:endParaRPr lang="ru-RU" dirty="0"/>
        </a:p>
      </dgm:t>
    </dgm:pt>
    <dgm:pt modelId="{61DDD3EE-5457-40FB-8CDA-C68F44FFD44E}" type="parTrans" cxnId="{B9258D95-8BE2-4803-AA57-41C2A9E18FE7}">
      <dgm:prSet/>
      <dgm:spPr/>
      <dgm:t>
        <a:bodyPr/>
        <a:lstStyle/>
        <a:p>
          <a:endParaRPr lang="ru-RU"/>
        </a:p>
      </dgm:t>
    </dgm:pt>
    <dgm:pt modelId="{35D4AD78-796C-471C-9271-6C70D7D4BAB9}" type="sibTrans" cxnId="{B9258D95-8BE2-4803-AA57-41C2A9E18FE7}">
      <dgm:prSet/>
      <dgm:spPr/>
      <dgm:t>
        <a:bodyPr/>
        <a:lstStyle/>
        <a:p>
          <a:endParaRPr lang="ru-RU"/>
        </a:p>
      </dgm:t>
    </dgm:pt>
    <dgm:pt modelId="{12BA14C3-EA0D-4A44-8314-0C4BC5FF36A8}">
      <dgm:prSet phldrT="[Текст]"/>
      <dgm:spPr/>
      <dgm:t>
        <a:bodyPr/>
        <a:lstStyle/>
        <a:p>
          <a:r>
            <a:rPr lang="ru-RU" dirty="0" smtClean="0"/>
            <a:t>13</a:t>
          </a:r>
          <a:endParaRPr lang="ru-RU" dirty="0"/>
        </a:p>
      </dgm:t>
    </dgm:pt>
    <dgm:pt modelId="{F12D954B-1D4E-4EB8-9F9A-8FF194D81CFA}" type="parTrans" cxnId="{AB9C9B57-B73B-43E3-8300-8A3268C3CAE9}">
      <dgm:prSet/>
      <dgm:spPr/>
      <dgm:t>
        <a:bodyPr/>
        <a:lstStyle/>
        <a:p>
          <a:endParaRPr lang="ru-RU"/>
        </a:p>
      </dgm:t>
    </dgm:pt>
    <dgm:pt modelId="{B06398DD-E4BB-444D-8DA2-E3B5FD137BE1}" type="sibTrans" cxnId="{AB9C9B57-B73B-43E3-8300-8A3268C3CAE9}">
      <dgm:prSet/>
      <dgm:spPr/>
      <dgm:t>
        <a:bodyPr/>
        <a:lstStyle/>
        <a:p>
          <a:endParaRPr lang="ru-RU"/>
        </a:p>
      </dgm:t>
    </dgm:pt>
    <dgm:pt modelId="{27F79D6A-2D71-4A35-B061-4E1A6E268BA8}">
      <dgm:prSet phldrT="[Текст]"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«Профилактика наркомании и противодействие незаконному обороту наркотиков на территории Шалинского муниципального округа до 2030 года»</a:t>
          </a:r>
          <a:endParaRPr lang="ru-RU" sz="1200" b="1" dirty="0">
            <a:latin typeface="Liberation Serif" pitchFamily="18" charset="0"/>
            <a:ea typeface="Liberation Serif" pitchFamily="18" charset="0"/>
            <a:cs typeface="Liberation Serif" pitchFamily="18" charset="0"/>
          </a:endParaRPr>
        </a:p>
      </dgm:t>
    </dgm:pt>
    <dgm:pt modelId="{33EF7E8D-3C78-4132-ACE2-FB2CA68F7ACA}" type="parTrans" cxnId="{A68F0C33-DDB1-4BE1-80CE-FF0119B94093}">
      <dgm:prSet/>
      <dgm:spPr/>
      <dgm:t>
        <a:bodyPr/>
        <a:lstStyle/>
        <a:p>
          <a:endParaRPr lang="ru-RU"/>
        </a:p>
      </dgm:t>
    </dgm:pt>
    <dgm:pt modelId="{A79B5996-7FFB-4211-9DFB-7D69C08755E9}" type="sibTrans" cxnId="{A68F0C33-DDB1-4BE1-80CE-FF0119B94093}">
      <dgm:prSet/>
      <dgm:spPr/>
      <dgm:t>
        <a:bodyPr/>
        <a:lstStyle/>
        <a:p>
          <a:endParaRPr lang="ru-RU"/>
        </a:p>
      </dgm:t>
    </dgm:pt>
    <dgm:pt modelId="{0722761E-EA03-4244-A79C-0E1AD01F733A}">
      <dgm:prSet phldrT="[Текст]"/>
      <dgm:spPr/>
      <dgm:t>
        <a:bodyPr/>
        <a:lstStyle/>
        <a:p>
          <a:r>
            <a:rPr lang="ru-RU" dirty="0" smtClean="0"/>
            <a:t>14</a:t>
          </a:r>
          <a:endParaRPr lang="ru-RU" dirty="0"/>
        </a:p>
      </dgm:t>
    </dgm:pt>
    <dgm:pt modelId="{825935F1-9220-4A57-A8E7-EA262D2AC1CB}" type="parTrans" cxnId="{EBBAA49C-2E67-4DB0-8982-46AD6635F75D}">
      <dgm:prSet/>
      <dgm:spPr/>
      <dgm:t>
        <a:bodyPr/>
        <a:lstStyle/>
        <a:p>
          <a:endParaRPr lang="ru-RU"/>
        </a:p>
      </dgm:t>
    </dgm:pt>
    <dgm:pt modelId="{045AFA44-7B45-4FA0-8280-C501757594B7}" type="sibTrans" cxnId="{EBBAA49C-2E67-4DB0-8982-46AD6635F75D}">
      <dgm:prSet/>
      <dgm:spPr/>
      <dgm:t>
        <a:bodyPr/>
        <a:lstStyle/>
        <a:p>
          <a:endParaRPr lang="ru-RU"/>
        </a:p>
      </dgm:t>
    </dgm:pt>
    <dgm:pt modelId="{3FDA602E-16FF-4178-8153-17F42E8740D1}">
      <dgm:prSet phldrT="[Текст]"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«Профилактика туберкулеза на территории Шалинского муниципального округа до 2030 года»</a:t>
          </a:r>
          <a:endParaRPr lang="ru-RU" sz="1200" b="1" dirty="0">
            <a:latin typeface="Liberation Serif" pitchFamily="18" charset="0"/>
            <a:ea typeface="Liberation Serif" pitchFamily="18" charset="0"/>
            <a:cs typeface="Liberation Serif" pitchFamily="18" charset="0"/>
          </a:endParaRPr>
        </a:p>
      </dgm:t>
    </dgm:pt>
    <dgm:pt modelId="{361810FE-4B7E-4E38-8C3A-6EA185E89D3D}" type="parTrans" cxnId="{6A4CE323-BF60-4A49-BB41-3493C2A64CFC}">
      <dgm:prSet/>
      <dgm:spPr/>
      <dgm:t>
        <a:bodyPr/>
        <a:lstStyle/>
        <a:p>
          <a:endParaRPr lang="ru-RU"/>
        </a:p>
      </dgm:t>
    </dgm:pt>
    <dgm:pt modelId="{BE0C0A05-836C-48E1-AE94-0137FD4A1314}" type="sibTrans" cxnId="{6A4CE323-BF60-4A49-BB41-3493C2A64CFC}">
      <dgm:prSet/>
      <dgm:spPr/>
      <dgm:t>
        <a:bodyPr/>
        <a:lstStyle/>
        <a:p>
          <a:endParaRPr lang="ru-RU"/>
        </a:p>
      </dgm:t>
    </dgm:pt>
    <dgm:pt modelId="{B1EBA316-B001-4508-9929-EF13A900457C}">
      <dgm:prSet phldrT="[Текст]"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79 982,00 руб.</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ED12A23F-6BD6-4FF8-8B73-CDC45C90F961}" type="parTrans" cxnId="{65F96BF7-D7BA-490D-997F-F90E4845388D}">
      <dgm:prSet/>
      <dgm:spPr/>
      <dgm:t>
        <a:bodyPr/>
        <a:lstStyle/>
        <a:p>
          <a:endParaRPr lang="ru-RU"/>
        </a:p>
      </dgm:t>
    </dgm:pt>
    <dgm:pt modelId="{E63E5FE2-0335-455F-8415-9FDFD219BD57}" type="sibTrans" cxnId="{65F96BF7-D7BA-490D-997F-F90E4845388D}">
      <dgm:prSet/>
      <dgm:spPr/>
      <dgm:t>
        <a:bodyPr/>
        <a:lstStyle/>
        <a:p>
          <a:endParaRPr lang="ru-RU"/>
        </a:p>
      </dgm:t>
    </dgm:pt>
    <dgm:pt modelId="{F499D732-AE58-4A4F-83E4-C30BC4A4939E}">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План  - 109 994,00 руб.</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E17CEAFB-E4CD-450B-8400-946D5EDDCC12}" type="parTrans" cxnId="{90EFD834-3011-4CB7-A42A-8A7A269A563D}">
      <dgm:prSet/>
      <dgm:spPr/>
      <dgm:t>
        <a:bodyPr/>
        <a:lstStyle/>
        <a:p>
          <a:endParaRPr lang="ru-RU"/>
        </a:p>
      </dgm:t>
    </dgm:pt>
    <dgm:pt modelId="{F8587C2B-12F0-4077-BC9F-DA0A8A28623F}" type="sibTrans" cxnId="{90EFD834-3011-4CB7-A42A-8A7A269A563D}">
      <dgm:prSet/>
      <dgm:spPr/>
      <dgm:t>
        <a:bodyPr/>
        <a:lstStyle/>
        <a:p>
          <a:endParaRPr lang="ru-RU"/>
        </a:p>
      </dgm:t>
    </dgm:pt>
    <dgm:pt modelId="{927675B6-539F-444F-A874-0A9024E9E676}">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109 994,00 руб.</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3A180DCF-3605-4914-9280-7FD4EACFD837}" type="parTrans" cxnId="{C5A79B9E-D76D-456F-8244-CF1E2D9E7A58}">
      <dgm:prSet/>
      <dgm:spPr/>
      <dgm:t>
        <a:bodyPr/>
        <a:lstStyle/>
        <a:p>
          <a:endParaRPr lang="ru-RU"/>
        </a:p>
      </dgm:t>
    </dgm:pt>
    <dgm:pt modelId="{2B91B58D-1CC7-40E9-9D9E-953BADC8D6A4}" type="sibTrans" cxnId="{C5A79B9E-D76D-456F-8244-CF1E2D9E7A58}">
      <dgm:prSet/>
      <dgm:spPr/>
      <dgm:t>
        <a:bodyPr/>
        <a:lstStyle/>
        <a:p>
          <a:endParaRPr lang="ru-RU"/>
        </a:p>
      </dgm:t>
    </dgm:pt>
    <dgm:pt modelId="{73C969FC-5A05-440D-8999-471D14BD9B66}">
      <dgm:prSet phldrT="[Текст]"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«Профилактика ВИЧ-инфекции на территории Шалинского муниципального округа до 2030 года»</a:t>
          </a:r>
          <a:endParaRPr lang="ru-RU" sz="1200" b="1" dirty="0">
            <a:latin typeface="Liberation Serif" pitchFamily="18" charset="0"/>
            <a:ea typeface="Liberation Serif" pitchFamily="18" charset="0"/>
            <a:cs typeface="Liberation Serif" pitchFamily="18" charset="0"/>
          </a:endParaRPr>
        </a:p>
      </dgm:t>
    </dgm:pt>
    <dgm:pt modelId="{09E67346-5845-4535-B297-2FB3ED5D71D5}" type="sibTrans" cxnId="{92470ADB-6636-4508-A18A-BC12D28E1B61}">
      <dgm:prSet/>
      <dgm:spPr/>
      <dgm:t>
        <a:bodyPr/>
        <a:lstStyle/>
        <a:p>
          <a:endParaRPr lang="ru-RU"/>
        </a:p>
      </dgm:t>
    </dgm:pt>
    <dgm:pt modelId="{C1144BD6-B232-4949-BCDF-DE6895F5C894}" type="parTrans" cxnId="{92470ADB-6636-4508-A18A-BC12D28E1B61}">
      <dgm:prSet/>
      <dgm:spPr/>
      <dgm:t>
        <a:bodyPr/>
        <a:lstStyle/>
        <a:p>
          <a:endParaRPr lang="ru-RU"/>
        </a:p>
      </dgm:t>
    </dgm:pt>
    <dgm:pt modelId="{5C199BA9-918A-4D53-9482-BB6A4812A2CA}">
      <dgm:prSet phldrT="[Текст]" custT="1"/>
      <dgm:spPr/>
      <dgm:t>
        <a:bodyPr/>
        <a:lstStyle/>
        <a:p>
          <a:pPr algn="l"/>
          <a:endParaRPr lang="ru-RU" sz="1200" b="1" dirty="0">
            <a:latin typeface="Liberation Serif" pitchFamily="18" charset="0"/>
            <a:ea typeface="Liberation Serif" pitchFamily="18" charset="0"/>
            <a:cs typeface="Liberation Serif" pitchFamily="18" charset="0"/>
          </a:endParaRPr>
        </a:p>
      </dgm:t>
    </dgm:pt>
    <dgm:pt modelId="{E515847D-78E3-4DCB-AD95-322F80AB9EBE}" type="parTrans" cxnId="{7EE5359A-88ED-478B-A3AA-2089E9AAE1C7}">
      <dgm:prSet/>
      <dgm:spPr/>
      <dgm:t>
        <a:bodyPr/>
        <a:lstStyle/>
        <a:p>
          <a:endParaRPr lang="ru-RU"/>
        </a:p>
      </dgm:t>
    </dgm:pt>
    <dgm:pt modelId="{4DA465C6-8425-42DC-9BF3-3058D4F3955F}" type="sibTrans" cxnId="{7EE5359A-88ED-478B-A3AA-2089E9AAE1C7}">
      <dgm:prSet/>
      <dgm:spPr/>
      <dgm:t>
        <a:bodyPr/>
        <a:lstStyle/>
        <a:p>
          <a:endParaRPr lang="ru-RU"/>
        </a:p>
      </dgm:t>
    </dgm:pt>
    <dgm:pt modelId="{78DFBFAA-B1E8-4388-9BA3-05FCACA7DBDA}">
      <dgm:prSet phldrT="[Текст]"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План  - 79 982,00 руб.</a:t>
          </a:r>
          <a:endParaRPr lang="ru-RU" sz="1200" b="1" dirty="0">
            <a:latin typeface="Liberation Serif" pitchFamily="18" charset="0"/>
            <a:ea typeface="Liberation Serif" pitchFamily="18" charset="0"/>
            <a:cs typeface="Liberation Serif" pitchFamily="18" charset="0"/>
          </a:endParaRPr>
        </a:p>
      </dgm:t>
    </dgm:pt>
    <dgm:pt modelId="{95C52FA8-FE86-41C4-840A-184EF3F3333F}" type="parTrans" cxnId="{2109A400-41D0-46F5-92B3-AC5EB830F5E7}">
      <dgm:prSet/>
      <dgm:spPr/>
      <dgm:t>
        <a:bodyPr/>
        <a:lstStyle/>
        <a:p>
          <a:endParaRPr lang="ru-RU"/>
        </a:p>
      </dgm:t>
    </dgm:pt>
    <dgm:pt modelId="{262D35C5-9567-41E0-8371-D8E6D90A0332}" type="sibTrans" cxnId="{2109A400-41D0-46F5-92B3-AC5EB830F5E7}">
      <dgm:prSet/>
      <dgm:spPr/>
      <dgm:t>
        <a:bodyPr/>
        <a:lstStyle/>
        <a:p>
          <a:endParaRPr lang="ru-RU"/>
        </a:p>
      </dgm:t>
    </dgm:pt>
    <dgm:pt modelId="{CE000405-FF39-4778-B1D6-9AB81653DFA9}">
      <dgm:prSet phldrT="[Текст]"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План  - 14 991,00 руб.</a:t>
          </a:r>
          <a:endParaRPr lang="ru-RU" sz="1200" b="1" dirty="0">
            <a:latin typeface="Liberation Serif" pitchFamily="18" charset="0"/>
            <a:ea typeface="Liberation Serif" pitchFamily="18" charset="0"/>
            <a:cs typeface="Liberation Serif" pitchFamily="18" charset="0"/>
          </a:endParaRPr>
        </a:p>
      </dgm:t>
    </dgm:pt>
    <dgm:pt modelId="{628330F4-9EDA-454F-A358-7029EC32F979}" type="parTrans" cxnId="{EFFB4490-66AC-48DA-ACDD-3A8066D5D0A5}">
      <dgm:prSet/>
      <dgm:spPr/>
      <dgm:t>
        <a:bodyPr/>
        <a:lstStyle/>
        <a:p>
          <a:endParaRPr lang="ru-RU"/>
        </a:p>
      </dgm:t>
    </dgm:pt>
    <dgm:pt modelId="{3AD9F5DC-9DC8-4036-934D-550AE6A908A5}" type="sibTrans" cxnId="{EFFB4490-66AC-48DA-ACDD-3A8066D5D0A5}">
      <dgm:prSet/>
      <dgm:spPr/>
      <dgm:t>
        <a:bodyPr/>
        <a:lstStyle/>
        <a:p>
          <a:endParaRPr lang="ru-RU"/>
        </a:p>
      </dgm:t>
    </dgm:pt>
    <dgm:pt modelId="{D1DFED82-E1B8-4856-9EEA-D9FB9E60DA39}">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14 991,00 руб.</a:t>
          </a:r>
          <a:endParaRPr lang="ru-RU" sz="1200" b="1" dirty="0">
            <a:latin typeface="Liberation Serif" pitchFamily="18" charset="0"/>
            <a:ea typeface="Liberation Serif" pitchFamily="18" charset="0"/>
            <a:cs typeface="Liberation Serif" pitchFamily="18" charset="0"/>
          </a:endParaRPr>
        </a:p>
      </dgm:t>
    </dgm:pt>
    <dgm:pt modelId="{A99D42B0-98F4-40AC-89CD-7547F00EACF8}" type="parTrans" cxnId="{0F196B1C-B4A9-40BE-AB44-085DF9044E04}">
      <dgm:prSet/>
      <dgm:spPr/>
      <dgm:t>
        <a:bodyPr/>
        <a:lstStyle/>
        <a:p>
          <a:endParaRPr lang="ru-RU"/>
        </a:p>
      </dgm:t>
    </dgm:pt>
    <dgm:pt modelId="{65F2F76F-5CB9-4828-92A4-B2E8D748B519}" type="sibTrans" cxnId="{0F196B1C-B4A9-40BE-AB44-085DF9044E04}">
      <dgm:prSet/>
      <dgm:spPr/>
      <dgm:t>
        <a:bodyPr/>
        <a:lstStyle/>
        <a:p>
          <a:endParaRPr lang="ru-RU"/>
        </a:p>
      </dgm:t>
    </dgm:pt>
    <dgm:pt modelId="{16C6D9E1-A038-4EE1-B037-B0CE1158D859}" type="pres">
      <dgm:prSet presAssocID="{F156BE11-57EF-4BF6-BC62-6E4CF1203642}" presName="linearFlow" presStyleCnt="0">
        <dgm:presLayoutVars>
          <dgm:dir/>
          <dgm:animLvl val="lvl"/>
          <dgm:resizeHandles val="exact"/>
        </dgm:presLayoutVars>
      </dgm:prSet>
      <dgm:spPr/>
      <dgm:t>
        <a:bodyPr/>
        <a:lstStyle/>
        <a:p>
          <a:endParaRPr lang="ru-RU"/>
        </a:p>
      </dgm:t>
    </dgm:pt>
    <dgm:pt modelId="{07CCD3E0-E343-4685-A064-67699EDCEA34}" type="pres">
      <dgm:prSet presAssocID="{799BF0C6-A22B-46C7-872D-185F4C837445}" presName="composite" presStyleCnt="0"/>
      <dgm:spPr/>
    </dgm:pt>
    <dgm:pt modelId="{5D1CCD4E-635D-45CD-B6CE-B84BE75E48D4}" type="pres">
      <dgm:prSet presAssocID="{799BF0C6-A22B-46C7-872D-185F4C837445}" presName="parentText" presStyleLbl="alignNode1" presStyleIdx="0" presStyleCnt="3">
        <dgm:presLayoutVars>
          <dgm:chMax val="1"/>
          <dgm:bulletEnabled val="1"/>
        </dgm:presLayoutVars>
      </dgm:prSet>
      <dgm:spPr/>
      <dgm:t>
        <a:bodyPr/>
        <a:lstStyle/>
        <a:p>
          <a:endParaRPr lang="ru-RU"/>
        </a:p>
      </dgm:t>
    </dgm:pt>
    <dgm:pt modelId="{EC7E6BC2-4A07-4594-AF9F-F0F7F44E757A}" type="pres">
      <dgm:prSet presAssocID="{799BF0C6-A22B-46C7-872D-185F4C837445}" presName="descendantText" presStyleLbl="alignAcc1" presStyleIdx="0" presStyleCnt="3" custScaleY="150641">
        <dgm:presLayoutVars>
          <dgm:bulletEnabled val="1"/>
        </dgm:presLayoutVars>
      </dgm:prSet>
      <dgm:spPr/>
      <dgm:t>
        <a:bodyPr/>
        <a:lstStyle/>
        <a:p>
          <a:endParaRPr lang="ru-RU"/>
        </a:p>
      </dgm:t>
    </dgm:pt>
    <dgm:pt modelId="{BC7402D7-B6D8-43FC-97B5-7E7DF8E0FBB1}" type="pres">
      <dgm:prSet presAssocID="{35D4AD78-796C-471C-9271-6C70D7D4BAB9}" presName="sp" presStyleCnt="0"/>
      <dgm:spPr/>
    </dgm:pt>
    <dgm:pt modelId="{9D8B48E7-1D8D-4D01-9F44-D3F8F209B058}" type="pres">
      <dgm:prSet presAssocID="{12BA14C3-EA0D-4A44-8314-0C4BC5FF36A8}" presName="composite" presStyleCnt="0"/>
      <dgm:spPr/>
    </dgm:pt>
    <dgm:pt modelId="{5BC657F8-22C0-43AF-925D-A932C2A250F8}" type="pres">
      <dgm:prSet presAssocID="{12BA14C3-EA0D-4A44-8314-0C4BC5FF36A8}" presName="parentText" presStyleLbl="alignNode1" presStyleIdx="1" presStyleCnt="3">
        <dgm:presLayoutVars>
          <dgm:chMax val="1"/>
          <dgm:bulletEnabled val="1"/>
        </dgm:presLayoutVars>
      </dgm:prSet>
      <dgm:spPr/>
      <dgm:t>
        <a:bodyPr/>
        <a:lstStyle/>
        <a:p>
          <a:endParaRPr lang="ru-RU"/>
        </a:p>
      </dgm:t>
    </dgm:pt>
    <dgm:pt modelId="{490380E9-8207-4643-A13E-179554CD6251}" type="pres">
      <dgm:prSet presAssocID="{12BA14C3-EA0D-4A44-8314-0C4BC5FF36A8}" presName="descendantText" presStyleLbl="alignAcc1" presStyleIdx="1" presStyleCnt="3" custScaleY="131717">
        <dgm:presLayoutVars>
          <dgm:bulletEnabled val="1"/>
        </dgm:presLayoutVars>
      </dgm:prSet>
      <dgm:spPr/>
      <dgm:t>
        <a:bodyPr/>
        <a:lstStyle/>
        <a:p>
          <a:endParaRPr lang="ru-RU"/>
        </a:p>
      </dgm:t>
    </dgm:pt>
    <dgm:pt modelId="{81BDB701-E63A-4FBA-AB79-FFA4F8CEFC21}" type="pres">
      <dgm:prSet presAssocID="{B06398DD-E4BB-444D-8DA2-E3B5FD137BE1}" presName="sp" presStyleCnt="0"/>
      <dgm:spPr/>
    </dgm:pt>
    <dgm:pt modelId="{1B030AF8-44DE-48A9-9E9D-F1F1B09CE977}" type="pres">
      <dgm:prSet presAssocID="{0722761E-EA03-4244-A79C-0E1AD01F733A}" presName="composite" presStyleCnt="0"/>
      <dgm:spPr/>
    </dgm:pt>
    <dgm:pt modelId="{10E4ACE5-1570-45C7-809A-E373011844F2}" type="pres">
      <dgm:prSet presAssocID="{0722761E-EA03-4244-A79C-0E1AD01F733A}" presName="parentText" presStyleLbl="alignNode1" presStyleIdx="2" presStyleCnt="3">
        <dgm:presLayoutVars>
          <dgm:chMax val="1"/>
          <dgm:bulletEnabled val="1"/>
        </dgm:presLayoutVars>
      </dgm:prSet>
      <dgm:spPr/>
      <dgm:t>
        <a:bodyPr/>
        <a:lstStyle/>
        <a:p>
          <a:endParaRPr lang="ru-RU"/>
        </a:p>
      </dgm:t>
    </dgm:pt>
    <dgm:pt modelId="{9C81AF30-EF60-4CB8-B5FE-C20788B88A4D}" type="pres">
      <dgm:prSet presAssocID="{0722761E-EA03-4244-A79C-0E1AD01F733A}" presName="descendantText" presStyleLbl="alignAcc1" presStyleIdx="2" presStyleCnt="3" custScaleY="125431">
        <dgm:presLayoutVars>
          <dgm:bulletEnabled val="1"/>
        </dgm:presLayoutVars>
      </dgm:prSet>
      <dgm:spPr/>
      <dgm:t>
        <a:bodyPr/>
        <a:lstStyle/>
        <a:p>
          <a:endParaRPr lang="ru-RU"/>
        </a:p>
      </dgm:t>
    </dgm:pt>
  </dgm:ptLst>
  <dgm:cxnLst>
    <dgm:cxn modelId="{90EFD834-3011-4CB7-A42A-8A7A269A563D}" srcId="{12BA14C3-EA0D-4A44-8314-0C4BC5FF36A8}" destId="{F499D732-AE58-4A4F-83E4-C30BC4A4939E}" srcOrd="1" destOrd="0" parTransId="{E17CEAFB-E4CD-450B-8400-946D5EDDCC12}" sibTransId="{F8587C2B-12F0-4077-BC9F-DA0A8A28623F}"/>
    <dgm:cxn modelId="{977BB17C-EC0E-43DC-8080-7B7E51EEA56C}" type="presOf" srcId="{12BA14C3-EA0D-4A44-8314-0C4BC5FF36A8}" destId="{5BC657F8-22C0-43AF-925D-A932C2A250F8}" srcOrd="0" destOrd="0" presId="urn:microsoft.com/office/officeart/2005/8/layout/chevron2"/>
    <dgm:cxn modelId="{AB9C9B57-B73B-43E3-8300-8A3268C3CAE9}" srcId="{F156BE11-57EF-4BF6-BC62-6E4CF1203642}" destId="{12BA14C3-EA0D-4A44-8314-0C4BC5FF36A8}" srcOrd="1" destOrd="0" parTransId="{F12D954B-1D4E-4EB8-9F9A-8FF194D81CFA}" sibTransId="{B06398DD-E4BB-444D-8DA2-E3B5FD137BE1}"/>
    <dgm:cxn modelId="{EBBAA49C-2E67-4DB0-8982-46AD6635F75D}" srcId="{F156BE11-57EF-4BF6-BC62-6E4CF1203642}" destId="{0722761E-EA03-4244-A79C-0E1AD01F733A}" srcOrd="2" destOrd="0" parTransId="{825935F1-9220-4A57-A8E7-EA262D2AC1CB}" sibTransId="{045AFA44-7B45-4FA0-8280-C501757594B7}"/>
    <dgm:cxn modelId="{C5ED8CFB-A66D-4560-AAA4-24426A3E36CF}" type="presOf" srcId="{B1EBA316-B001-4508-9929-EF13A900457C}" destId="{EC7E6BC2-4A07-4594-AF9F-F0F7F44E757A}" srcOrd="0" destOrd="3" presId="urn:microsoft.com/office/officeart/2005/8/layout/chevron2"/>
    <dgm:cxn modelId="{8CB1EE4B-D052-4F29-990A-41BD2C018409}" type="presOf" srcId="{F156BE11-57EF-4BF6-BC62-6E4CF1203642}" destId="{16C6D9E1-A038-4EE1-B037-B0CE1158D859}" srcOrd="0" destOrd="0" presId="urn:microsoft.com/office/officeart/2005/8/layout/chevron2"/>
    <dgm:cxn modelId="{41F939C3-DA60-441C-A1FD-C58050796335}" type="presOf" srcId="{0722761E-EA03-4244-A79C-0E1AD01F733A}" destId="{10E4ACE5-1570-45C7-809A-E373011844F2}" srcOrd="0" destOrd="0" presId="urn:microsoft.com/office/officeart/2005/8/layout/chevron2"/>
    <dgm:cxn modelId="{7EE5359A-88ED-478B-A3AA-2089E9AAE1C7}" srcId="{799BF0C6-A22B-46C7-872D-185F4C837445}" destId="{5C199BA9-918A-4D53-9482-BB6A4812A2CA}" srcOrd="0" destOrd="0" parTransId="{E515847D-78E3-4DCB-AD95-322F80AB9EBE}" sibTransId="{4DA465C6-8425-42DC-9BF3-3058D4F3955F}"/>
    <dgm:cxn modelId="{B15D9B1D-D1E1-4B75-8E23-C74BDBE40367}" type="presOf" srcId="{927675B6-539F-444F-A874-0A9024E9E676}" destId="{490380E9-8207-4643-A13E-179554CD6251}" srcOrd="0" destOrd="2" presId="urn:microsoft.com/office/officeart/2005/8/layout/chevron2"/>
    <dgm:cxn modelId="{B9258D95-8BE2-4803-AA57-41C2A9E18FE7}" srcId="{F156BE11-57EF-4BF6-BC62-6E4CF1203642}" destId="{799BF0C6-A22B-46C7-872D-185F4C837445}" srcOrd="0" destOrd="0" parTransId="{61DDD3EE-5457-40FB-8CDA-C68F44FFD44E}" sibTransId="{35D4AD78-796C-471C-9271-6C70D7D4BAB9}"/>
    <dgm:cxn modelId="{02BB8D35-2B4D-4BAA-BE75-D08C603657C6}" type="presOf" srcId="{F499D732-AE58-4A4F-83E4-C30BC4A4939E}" destId="{490380E9-8207-4643-A13E-179554CD6251}" srcOrd="0" destOrd="1" presId="urn:microsoft.com/office/officeart/2005/8/layout/chevron2"/>
    <dgm:cxn modelId="{EFFB4490-66AC-48DA-ACDD-3A8066D5D0A5}" srcId="{0722761E-EA03-4244-A79C-0E1AD01F733A}" destId="{CE000405-FF39-4778-B1D6-9AB81653DFA9}" srcOrd="1" destOrd="0" parTransId="{628330F4-9EDA-454F-A358-7029EC32F979}" sibTransId="{3AD9F5DC-9DC8-4036-934D-550AE6A908A5}"/>
    <dgm:cxn modelId="{6FA65381-9F63-46B6-B7FE-7F9CF75F6E83}" type="presOf" srcId="{3FDA602E-16FF-4178-8153-17F42E8740D1}" destId="{9C81AF30-EF60-4CB8-B5FE-C20788B88A4D}" srcOrd="0" destOrd="0" presId="urn:microsoft.com/office/officeart/2005/8/layout/chevron2"/>
    <dgm:cxn modelId="{0F196B1C-B4A9-40BE-AB44-085DF9044E04}" srcId="{0722761E-EA03-4244-A79C-0E1AD01F733A}" destId="{D1DFED82-E1B8-4856-9EEA-D9FB9E60DA39}" srcOrd="2" destOrd="0" parTransId="{A99D42B0-98F4-40AC-89CD-7547F00EACF8}" sibTransId="{65F2F76F-5CB9-4828-92A4-B2E8D748B519}"/>
    <dgm:cxn modelId="{D9CF4586-238B-4C2F-9708-7EB55192E3EE}" type="presOf" srcId="{CE000405-FF39-4778-B1D6-9AB81653DFA9}" destId="{9C81AF30-EF60-4CB8-B5FE-C20788B88A4D}" srcOrd="0" destOrd="1" presId="urn:microsoft.com/office/officeart/2005/8/layout/chevron2"/>
    <dgm:cxn modelId="{2F3DEB85-5C37-465A-A243-83EBEABDABF4}" type="presOf" srcId="{27F79D6A-2D71-4A35-B061-4E1A6E268BA8}" destId="{490380E9-8207-4643-A13E-179554CD6251}" srcOrd="0" destOrd="0" presId="urn:microsoft.com/office/officeart/2005/8/layout/chevron2"/>
    <dgm:cxn modelId="{A68F0C33-DDB1-4BE1-80CE-FF0119B94093}" srcId="{12BA14C3-EA0D-4A44-8314-0C4BC5FF36A8}" destId="{27F79D6A-2D71-4A35-B061-4E1A6E268BA8}" srcOrd="0" destOrd="0" parTransId="{33EF7E8D-3C78-4132-ACE2-FB2CA68F7ACA}" sibTransId="{A79B5996-7FFB-4211-9DFB-7D69C08755E9}"/>
    <dgm:cxn modelId="{D315F13A-BC35-4D31-835D-B7541873336B}" type="presOf" srcId="{5C199BA9-918A-4D53-9482-BB6A4812A2CA}" destId="{EC7E6BC2-4A07-4594-AF9F-F0F7F44E757A}" srcOrd="0" destOrd="0" presId="urn:microsoft.com/office/officeart/2005/8/layout/chevron2"/>
    <dgm:cxn modelId="{93F132B7-8B4E-4CED-95A1-953A9C8A204C}" type="presOf" srcId="{D1DFED82-E1B8-4856-9EEA-D9FB9E60DA39}" destId="{9C81AF30-EF60-4CB8-B5FE-C20788B88A4D}" srcOrd="0" destOrd="2" presId="urn:microsoft.com/office/officeart/2005/8/layout/chevron2"/>
    <dgm:cxn modelId="{2109A400-41D0-46F5-92B3-AC5EB830F5E7}" srcId="{799BF0C6-A22B-46C7-872D-185F4C837445}" destId="{78DFBFAA-B1E8-4388-9BA3-05FCACA7DBDA}" srcOrd="2" destOrd="0" parTransId="{95C52FA8-FE86-41C4-840A-184EF3F3333F}" sibTransId="{262D35C5-9567-41E0-8371-D8E6D90A0332}"/>
    <dgm:cxn modelId="{C5A79B9E-D76D-456F-8244-CF1E2D9E7A58}" srcId="{12BA14C3-EA0D-4A44-8314-0C4BC5FF36A8}" destId="{927675B6-539F-444F-A874-0A9024E9E676}" srcOrd="2" destOrd="0" parTransId="{3A180DCF-3605-4914-9280-7FD4EACFD837}" sibTransId="{2B91B58D-1CC7-40E9-9D9E-953BADC8D6A4}"/>
    <dgm:cxn modelId="{E4A93786-88C0-41C0-B662-065E6FC25487}" type="presOf" srcId="{78DFBFAA-B1E8-4388-9BA3-05FCACA7DBDA}" destId="{EC7E6BC2-4A07-4594-AF9F-F0F7F44E757A}" srcOrd="0" destOrd="2" presId="urn:microsoft.com/office/officeart/2005/8/layout/chevron2"/>
    <dgm:cxn modelId="{65F96BF7-D7BA-490D-997F-F90E4845388D}" srcId="{799BF0C6-A22B-46C7-872D-185F4C837445}" destId="{B1EBA316-B001-4508-9929-EF13A900457C}" srcOrd="3" destOrd="0" parTransId="{ED12A23F-6BD6-4FF8-8B73-CDC45C90F961}" sibTransId="{E63E5FE2-0335-455F-8415-9FDFD219BD57}"/>
    <dgm:cxn modelId="{BF21F5A9-95D1-43CA-AAFD-7926EDB5E591}" type="presOf" srcId="{799BF0C6-A22B-46C7-872D-185F4C837445}" destId="{5D1CCD4E-635D-45CD-B6CE-B84BE75E48D4}" srcOrd="0" destOrd="0" presId="urn:microsoft.com/office/officeart/2005/8/layout/chevron2"/>
    <dgm:cxn modelId="{92470ADB-6636-4508-A18A-BC12D28E1B61}" srcId="{799BF0C6-A22B-46C7-872D-185F4C837445}" destId="{73C969FC-5A05-440D-8999-471D14BD9B66}" srcOrd="1" destOrd="0" parTransId="{C1144BD6-B232-4949-BCDF-DE6895F5C894}" sibTransId="{09E67346-5845-4535-B297-2FB3ED5D71D5}"/>
    <dgm:cxn modelId="{60FCE671-721C-4145-A892-C2444CCCAF9D}" type="presOf" srcId="{73C969FC-5A05-440D-8999-471D14BD9B66}" destId="{EC7E6BC2-4A07-4594-AF9F-F0F7F44E757A}" srcOrd="0" destOrd="1" presId="urn:microsoft.com/office/officeart/2005/8/layout/chevron2"/>
    <dgm:cxn modelId="{6A4CE323-BF60-4A49-BB41-3493C2A64CFC}" srcId="{0722761E-EA03-4244-A79C-0E1AD01F733A}" destId="{3FDA602E-16FF-4178-8153-17F42E8740D1}" srcOrd="0" destOrd="0" parTransId="{361810FE-4B7E-4E38-8C3A-6EA185E89D3D}" sibTransId="{BE0C0A05-836C-48E1-AE94-0137FD4A1314}"/>
    <dgm:cxn modelId="{34BD7479-9E5E-4407-937F-5DD5ECC63F70}" type="presParOf" srcId="{16C6D9E1-A038-4EE1-B037-B0CE1158D859}" destId="{07CCD3E0-E343-4685-A064-67699EDCEA34}" srcOrd="0" destOrd="0" presId="urn:microsoft.com/office/officeart/2005/8/layout/chevron2"/>
    <dgm:cxn modelId="{085852D6-1FFE-455D-8DDC-4B033C72119E}" type="presParOf" srcId="{07CCD3E0-E343-4685-A064-67699EDCEA34}" destId="{5D1CCD4E-635D-45CD-B6CE-B84BE75E48D4}" srcOrd="0" destOrd="0" presId="urn:microsoft.com/office/officeart/2005/8/layout/chevron2"/>
    <dgm:cxn modelId="{E636D336-5364-40F3-BD5F-16A3B1D0AD30}" type="presParOf" srcId="{07CCD3E0-E343-4685-A064-67699EDCEA34}" destId="{EC7E6BC2-4A07-4594-AF9F-F0F7F44E757A}" srcOrd="1" destOrd="0" presId="urn:microsoft.com/office/officeart/2005/8/layout/chevron2"/>
    <dgm:cxn modelId="{5134F95B-9332-4823-A1D8-4D8BC04138D3}" type="presParOf" srcId="{16C6D9E1-A038-4EE1-B037-B0CE1158D859}" destId="{BC7402D7-B6D8-43FC-97B5-7E7DF8E0FBB1}" srcOrd="1" destOrd="0" presId="urn:microsoft.com/office/officeart/2005/8/layout/chevron2"/>
    <dgm:cxn modelId="{446A8688-4AFC-495F-99C7-E6726EAAF52F}" type="presParOf" srcId="{16C6D9E1-A038-4EE1-B037-B0CE1158D859}" destId="{9D8B48E7-1D8D-4D01-9F44-D3F8F209B058}" srcOrd="2" destOrd="0" presId="urn:microsoft.com/office/officeart/2005/8/layout/chevron2"/>
    <dgm:cxn modelId="{F9E830D2-3A2B-4716-8F91-D759E3831928}" type="presParOf" srcId="{9D8B48E7-1D8D-4D01-9F44-D3F8F209B058}" destId="{5BC657F8-22C0-43AF-925D-A932C2A250F8}" srcOrd="0" destOrd="0" presId="urn:microsoft.com/office/officeart/2005/8/layout/chevron2"/>
    <dgm:cxn modelId="{B8640010-11DA-4F99-8FC6-A1E239559630}" type="presParOf" srcId="{9D8B48E7-1D8D-4D01-9F44-D3F8F209B058}" destId="{490380E9-8207-4643-A13E-179554CD6251}" srcOrd="1" destOrd="0" presId="urn:microsoft.com/office/officeart/2005/8/layout/chevron2"/>
    <dgm:cxn modelId="{4C4D1B25-98C5-40ED-A7B6-C4C41C456581}" type="presParOf" srcId="{16C6D9E1-A038-4EE1-B037-B0CE1158D859}" destId="{81BDB701-E63A-4FBA-AB79-FFA4F8CEFC21}" srcOrd="3" destOrd="0" presId="urn:microsoft.com/office/officeart/2005/8/layout/chevron2"/>
    <dgm:cxn modelId="{1E459A3C-D75E-4CDB-8DBD-CFD97130A9EF}" type="presParOf" srcId="{16C6D9E1-A038-4EE1-B037-B0CE1158D859}" destId="{1B030AF8-44DE-48A9-9E9D-F1F1B09CE977}" srcOrd="4" destOrd="0" presId="urn:microsoft.com/office/officeart/2005/8/layout/chevron2"/>
    <dgm:cxn modelId="{772A2542-BF40-42FA-AB27-D8CB3E36434A}" type="presParOf" srcId="{1B030AF8-44DE-48A9-9E9D-F1F1B09CE977}" destId="{10E4ACE5-1570-45C7-809A-E373011844F2}" srcOrd="0" destOrd="0" presId="urn:microsoft.com/office/officeart/2005/8/layout/chevron2"/>
    <dgm:cxn modelId="{829CC5AF-DA5D-4BF2-9258-8FCC3167F55D}" type="presParOf" srcId="{1B030AF8-44DE-48A9-9E9D-F1F1B09CE977}" destId="{9C81AF30-EF60-4CB8-B5FE-C20788B88A4D}" srcOrd="1" destOrd="0" presId="urn:microsoft.com/office/officeart/2005/8/layout/chevron2"/>
  </dgm:cxnLst>
  <dgm:bg/>
  <dgm:whole/>
</dgm:dataModel>
</file>

<file path=ppt/diagrams/data9.xml><?xml version="1.0" encoding="utf-8"?>
<dgm:dataModel xmlns:dgm="http://schemas.openxmlformats.org/drawingml/2006/diagram" xmlns:a="http://schemas.openxmlformats.org/drawingml/2006/main">
  <dgm:ptLst>
    <dgm:pt modelId="{9886B79B-40EB-481E-92CC-501458AB224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1F50CDE5-A392-4297-8001-A391907B4795}">
      <dgm:prSet custT="1"/>
      <dgm:spPr/>
      <dgm:t>
        <a:bodyPr/>
        <a:lstStyle/>
        <a:p>
          <a:pPr rtl="0"/>
          <a:r>
            <a:rPr lang="ru-RU" sz="1600" b="1" dirty="0" smtClean="0">
              <a:latin typeface="Liberation Serif" pitchFamily="18" charset="0"/>
              <a:ea typeface="Liberation Serif" pitchFamily="18" charset="0"/>
              <a:cs typeface="Liberation Serif" pitchFamily="18" charset="0"/>
            </a:rPr>
            <a:t>Муниципальная программа «Социально-экономическое развитие Шалинского муниципального округа до 2030 года»</a:t>
          </a:r>
          <a:endParaRPr lang="ru-RU" sz="1600" dirty="0">
            <a:latin typeface="Liberation Serif" pitchFamily="18" charset="0"/>
            <a:ea typeface="Liberation Serif" pitchFamily="18" charset="0"/>
            <a:cs typeface="Liberation Serif" pitchFamily="18" charset="0"/>
          </a:endParaRPr>
        </a:p>
      </dgm:t>
    </dgm:pt>
    <dgm:pt modelId="{A4544066-2982-4CE0-B7C8-F02BDFD52D1A}" type="parTrans" cxnId="{B18233AD-4AAA-4312-BE54-0C3341FBA83D}">
      <dgm:prSet/>
      <dgm:spPr/>
      <dgm:t>
        <a:bodyPr/>
        <a:lstStyle/>
        <a:p>
          <a:endParaRPr lang="ru-RU"/>
        </a:p>
      </dgm:t>
    </dgm:pt>
    <dgm:pt modelId="{E2EE13E7-7D9D-4752-B3DE-E46443E4AD30}" type="sibTrans" cxnId="{B18233AD-4AAA-4312-BE54-0C3341FBA83D}">
      <dgm:prSet/>
      <dgm:spPr/>
      <dgm:t>
        <a:bodyPr/>
        <a:lstStyle/>
        <a:p>
          <a:endParaRPr lang="ru-RU"/>
        </a:p>
      </dgm:t>
    </dgm:pt>
    <dgm:pt modelId="{5BB01D90-F27A-4D46-9E11-280FE7403049}" type="pres">
      <dgm:prSet presAssocID="{9886B79B-40EB-481E-92CC-501458AB2241}" presName="linearFlow" presStyleCnt="0">
        <dgm:presLayoutVars>
          <dgm:dir/>
          <dgm:resizeHandles val="exact"/>
        </dgm:presLayoutVars>
      </dgm:prSet>
      <dgm:spPr/>
      <dgm:t>
        <a:bodyPr/>
        <a:lstStyle/>
        <a:p>
          <a:endParaRPr lang="ru-RU"/>
        </a:p>
      </dgm:t>
    </dgm:pt>
    <dgm:pt modelId="{35FFE145-0423-49FD-AE5C-046E05CFB1A3}" type="pres">
      <dgm:prSet presAssocID="{1F50CDE5-A392-4297-8001-A391907B4795}" presName="composite" presStyleCnt="0"/>
      <dgm:spPr/>
    </dgm:pt>
    <dgm:pt modelId="{513BFF68-8C20-438B-98C1-85E3B98C3AF2}" type="pres">
      <dgm:prSet presAssocID="{1F50CDE5-A392-4297-8001-A391907B4795}" presName="imgShp" presStyleLbl="fgImgPlace1" presStyleIdx="0" presStyleCnt="1" custLinFactX="-100000" custLinFactNeighborX="-196226" custLinFactNeighborY="-19072"/>
      <dgm:spPr>
        <a:blipFill rotWithShape="0">
          <a:blip xmlns:r="http://schemas.openxmlformats.org/officeDocument/2006/relationships" r:embed="rId1"/>
          <a:stretch>
            <a:fillRect/>
          </a:stretch>
        </a:blipFill>
      </dgm:spPr>
    </dgm:pt>
    <dgm:pt modelId="{B645E707-ABA9-413B-B09E-30706098552C}" type="pres">
      <dgm:prSet presAssocID="{1F50CDE5-A392-4297-8001-A391907B4795}" presName="txShp" presStyleLbl="node1" presStyleIdx="0" presStyleCnt="1" custScaleX="150376">
        <dgm:presLayoutVars>
          <dgm:bulletEnabled val="1"/>
        </dgm:presLayoutVars>
      </dgm:prSet>
      <dgm:spPr/>
      <dgm:t>
        <a:bodyPr/>
        <a:lstStyle/>
        <a:p>
          <a:endParaRPr lang="ru-RU"/>
        </a:p>
      </dgm:t>
    </dgm:pt>
  </dgm:ptLst>
  <dgm:cxnLst>
    <dgm:cxn modelId="{0B289FEF-6A39-4A55-92D5-88FDABC1A21A}" type="presOf" srcId="{1F50CDE5-A392-4297-8001-A391907B4795}" destId="{B645E707-ABA9-413B-B09E-30706098552C}" srcOrd="0" destOrd="0" presId="urn:microsoft.com/office/officeart/2005/8/layout/vList3"/>
    <dgm:cxn modelId="{B18233AD-4AAA-4312-BE54-0C3341FBA83D}" srcId="{9886B79B-40EB-481E-92CC-501458AB2241}" destId="{1F50CDE5-A392-4297-8001-A391907B4795}" srcOrd="0" destOrd="0" parTransId="{A4544066-2982-4CE0-B7C8-F02BDFD52D1A}" sibTransId="{E2EE13E7-7D9D-4752-B3DE-E46443E4AD30}"/>
    <dgm:cxn modelId="{EDA0EBB4-335D-4D99-AA59-4911D2593C16}" type="presOf" srcId="{9886B79B-40EB-481E-92CC-501458AB2241}" destId="{5BB01D90-F27A-4D46-9E11-280FE7403049}" srcOrd="0" destOrd="0" presId="urn:microsoft.com/office/officeart/2005/8/layout/vList3"/>
    <dgm:cxn modelId="{2C11CD9F-A87C-413C-9470-6B4E17FE389E}" type="presParOf" srcId="{5BB01D90-F27A-4D46-9E11-280FE7403049}" destId="{35FFE145-0423-49FD-AE5C-046E05CFB1A3}" srcOrd="0" destOrd="0" presId="urn:microsoft.com/office/officeart/2005/8/layout/vList3"/>
    <dgm:cxn modelId="{EA97C6EF-0E72-4EF8-9D18-8AE06CDA20C0}" type="presParOf" srcId="{35FFE145-0423-49FD-AE5C-046E05CFB1A3}" destId="{513BFF68-8C20-438B-98C1-85E3B98C3AF2}" srcOrd="0" destOrd="0" presId="urn:microsoft.com/office/officeart/2005/8/layout/vList3"/>
    <dgm:cxn modelId="{363AE8DD-9975-4521-B5F0-0F2D53893A3D}" type="presParOf" srcId="{35FFE145-0423-49FD-AE5C-046E05CFB1A3}" destId="{B645E707-ABA9-413B-B09E-30706098552C}" srcOrd="1" destOrd="0" presId="urn:microsoft.com/office/officeart/2005/8/layout/vList3"/>
  </dgm:cxnLst>
  <dgm:bg/>
  <dgm:whole/>
</dgm:dataModel>
</file>

<file path=ppt/diagrams/data10.xml><?xml version="1.0" encoding="utf-8"?>
<dgm:dataModel xmlns:dgm="http://schemas.openxmlformats.org/drawingml/2006/diagram" xmlns:a="http://schemas.openxmlformats.org/drawingml/2006/main">
  <dgm:ptLst>
    <dgm:pt modelId="{9886B79B-40EB-481E-92CC-501458AB224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1F50CDE5-A392-4297-8001-A391907B4795}">
      <dgm:prSet custT="1"/>
      <dgm:spPr/>
      <dgm:t>
        <a:bodyPr/>
        <a:lstStyle/>
        <a:p>
          <a:pPr rtl="0"/>
          <a:r>
            <a:rPr lang="ru-RU" sz="1600" b="1" dirty="0" smtClean="0">
              <a:latin typeface="Liberation Serif" pitchFamily="18" charset="0"/>
              <a:ea typeface="Liberation Serif" pitchFamily="18" charset="0"/>
              <a:cs typeface="Liberation Serif" pitchFamily="18" charset="0"/>
            </a:rPr>
            <a:t>Муниципальная программа «Социально-экономическое развитие Шалинского муниципального округа до 2030 года»</a:t>
          </a:r>
          <a:endParaRPr lang="ru-RU" sz="1600" dirty="0">
            <a:latin typeface="Liberation Serif" pitchFamily="18" charset="0"/>
            <a:ea typeface="Liberation Serif" pitchFamily="18" charset="0"/>
            <a:cs typeface="Liberation Serif" pitchFamily="18" charset="0"/>
          </a:endParaRPr>
        </a:p>
      </dgm:t>
    </dgm:pt>
    <dgm:pt modelId="{A4544066-2982-4CE0-B7C8-F02BDFD52D1A}" type="parTrans" cxnId="{B18233AD-4AAA-4312-BE54-0C3341FBA83D}">
      <dgm:prSet/>
      <dgm:spPr/>
      <dgm:t>
        <a:bodyPr/>
        <a:lstStyle/>
        <a:p>
          <a:endParaRPr lang="ru-RU"/>
        </a:p>
      </dgm:t>
    </dgm:pt>
    <dgm:pt modelId="{E2EE13E7-7D9D-4752-B3DE-E46443E4AD30}" type="sibTrans" cxnId="{B18233AD-4AAA-4312-BE54-0C3341FBA83D}">
      <dgm:prSet/>
      <dgm:spPr/>
      <dgm:t>
        <a:bodyPr/>
        <a:lstStyle/>
        <a:p>
          <a:endParaRPr lang="ru-RU"/>
        </a:p>
      </dgm:t>
    </dgm:pt>
    <dgm:pt modelId="{5BB01D90-F27A-4D46-9E11-280FE7403049}" type="pres">
      <dgm:prSet presAssocID="{9886B79B-40EB-481E-92CC-501458AB2241}" presName="linearFlow" presStyleCnt="0">
        <dgm:presLayoutVars>
          <dgm:dir/>
          <dgm:resizeHandles val="exact"/>
        </dgm:presLayoutVars>
      </dgm:prSet>
      <dgm:spPr/>
      <dgm:t>
        <a:bodyPr/>
        <a:lstStyle/>
        <a:p>
          <a:endParaRPr lang="ru-RU"/>
        </a:p>
      </dgm:t>
    </dgm:pt>
    <dgm:pt modelId="{35FFE145-0423-49FD-AE5C-046E05CFB1A3}" type="pres">
      <dgm:prSet presAssocID="{1F50CDE5-A392-4297-8001-A391907B4795}" presName="composite" presStyleCnt="0"/>
      <dgm:spPr/>
    </dgm:pt>
    <dgm:pt modelId="{513BFF68-8C20-438B-98C1-85E3B98C3AF2}" type="pres">
      <dgm:prSet presAssocID="{1F50CDE5-A392-4297-8001-A391907B4795}" presName="imgShp" presStyleLbl="fgImgPlace1" presStyleIdx="0" presStyleCnt="1" custLinFactX="-100000" custLinFactNeighborX="-196226" custLinFactNeighborY="-19072"/>
      <dgm:spPr>
        <a:blipFill rotWithShape="0">
          <a:blip xmlns:r="http://schemas.openxmlformats.org/officeDocument/2006/relationships" r:embed="rId1"/>
          <a:stretch>
            <a:fillRect/>
          </a:stretch>
        </a:blipFill>
      </dgm:spPr>
    </dgm:pt>
    <dgm:pt modelId="{B645E707-ABA9-413B-B09E-30706098552C}" type="pres">
      <dgm:prSet presAssocID="{1F50CDE5-A392-4297-8001-A391907B4795}" presName="txShp" presStyleLbl="node1" presStyleIdx="0" presStyleCnt="1" custScaleX="150376">
        <dgm:presLayoutVars>
          <dgm:bulletEnabled val="1"/>
        </dgm:presLayoutVars>
      </dgm:prSet>
      <dgm:spPr/>
      <dgm:t>
        <a:bodyPr/>
        <a:lstStyle/>
        <a:p>
          <a:endParaRPr lang="ru-RU"/>
        </a:p>
      </dgm:t>
    </dgm:pt>
  </dgm:ptLst>
  <dgm:cxnLst>
    <dgm:cxn modelId="{B451A1DA-27F7-4349-8FC2-BCB19219CF50}" type="presOf" srcId="{1F50CDE5-A392-4297-8001-A391907B4795}" destId="{B645E707-ABA9-413B-B09E-30706098552C}" srcOrd="0" destOrd="0" presId="urn:microsoft.com/office/officeart/2005/8/layout/vList3"/>
    <dgm:cxn modelId="{077D8ED4-95CB-49CE-8E22-806E6B80934C}" type="presOf" srcId="{9886B79B-40EB-481E-92CC-501458AB2241}" destId="{5BB01D90-F27A-4D46-9E11-280FE7403049}" srcOrd="0" destOrd="0" presId="urn:microsoft.com/office/officeart/2005/8/layout/vList3"/>
    <dgm:cxn modelId="{B18233AD-4AAA-4312-BE54-0C3341FBA83D}" srcId="{9886B79B-40EB-481E-92CC-501458AB2241}" destId="{1F50CDE5-A392-4297-8001-A391907B4795}" srcOrd="0" destOrd="0" parTransId="{A4544066-2982-4CE0-B7C8-F02BDFD52D1A}" sibTransId="{E2EE13E7-7D9D-4752-B3DE-E46443E4AD30}"/>
    <dgm:cxn modelId="{E40F7B63-5A06-4A66-B733-4F9B2ACA1A2B}" type="presParOf" srcId="{5BB01D90-F27A-4D46-9E11-280FE7403049}" destId="{35FFE145-0423-49FD-AE5C-046E05CFB1A3}" srcOrd="0" destOrd="0" presId="urn:microsoft.com/office/officeart/2005/8/layout/vList3"/>
    <dgm:cxn modelId="{413F73E5-9B59-40A9-8666-75DB4797A50F}" type="presParOf" srcId="{35FFE145-0423-49FD-AE5C-046E05CFB1A3}" destId="{513BFF68-8C20-438B-98C1-85E3B98C3AF2}" srcOrd="0" destOrd="0" presId="urn:microsoft.com/office/officeart/2005/8/layout/vList3"/>
    <dgm:cxn modelId="{4C18D661-6FA7-434F-8C2E-C52F2C122C40}" type="presParOf" srcId="{35FFE145-0423-49FD-AE5C-046E05CFB1A3}" destId="{B645E707-ABA9-413B-B09E-30706098552C}" srcOrd="1" destOrd="0" presId="urn:microsoft.com/office/officeart/2005/8/layout/vList3"/>
  </dgm:cxnLst>
  <dgm:bg/>
  <dgm:whole/>
</dgm:dataModel>
</file>

<file path=ppt/diagrams/data11.xml><?xml version="1.0" encoding="utf-8"?>
<dgm:dataModel xmlns:dgm="http://schemas.openxmlformats.org/drawingml/2006/diagram" xmlns:a="http://schemas.openxmlformats.org/drawingml/2006/main">
  <dgm:ptLst>
    <dgm:pt modelId="{9886B79B-40EB-481E-92CC-501458AB224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1F50CDE5-A392-4297-8001-A391907B4795}">
      <dgm:prSet custT="1"/>
      <dgm:spPr/>
      <dgm:t>
        <a:bodyPr/>
        <a:lstStyle/>
        <a:p>
          <a:pPr rtl="0"/>
          <a:r>
            <a:rPr lang="ru-RU" sz="1600" b="1" dirty="0" smtClean="0">
              <a:latin typeface="Liberation Serif" pitchFamily="18" charset="0"/>
              <a:ea typeface="Liberation Serif" pitchFamily="18" charset="0"/>
              <a:cs typeface="Liberation Serif" pitchFamily="18" charset="0"/>
            </a:rPr>
            <a:t>Муниципальная программа «Социально-экономическое развитие Шалинского муниципального округа до 2030 года»</a:t>
          </a:r>
          <a:endParaRPr lang="ru-RU" sz="1600" dirty="0">
            <a:latin typeface="Liberation Serif" pitchFamily="18" charset="0"/>
            <a:ea typeface="Liberation Serif" pitchFamily="18" charset="0"/>
            <a:cs typeface="Liberation Serif" pitchFamily="18" charset="0"/>
          </a:endParaRPr>
        </a:p>
      </dgm:t>
    </dgm:pt>
    <dgm:pt modelId="{A4544066-2982-4CE0-B7C8-F02BDFD52D1A}" type="parTrans" cxnId="{B18233AD-4AAA-4312-BE54-0C3341FBA83D}">
      <dgm:prSet/>
      <dgm:spPr/>
      <dgm:t>
        <a:bodyPr/>
        <a:lstStyle/>
        <a:p>
          <a:endParaRPr lang="ru-RU"/>
        </a:p>
      </dgm:t>
    </dgm:pt>
    <dgm:pt modelId="{E2EE13E7-7D9D-4752-B3DE-E46443E4AD30}" type="sibTrans" cxnId="{B18233AD-4AAA-4312-BE54-0C3341FBA83D}">
      <dgm:prSet/>
      <dgm:spPr/>
      <dgm:t>
        <a:bodyPr/>
        <a:lstStyle/>
        <a:p>
          <a:endParaRPr lang="ru-RU"/>
        </a:p>
      </dgm:t>
    </dgm:pt>
    <dgm:pt modelId="{5BB01D90-F27A-4D46-9E11-280FE7403049}" type="pres">
      <dgm:prSet presAssocID="{9886B79B-40EB-481E-92CC-501458AB2241}" presName="linearFlow" presStyleCnt="0">
        <dgm:presLayoutVars>
          <dgm:dir/>
          <dgm:resizeHandles val="exact"/>
        </dgm:presLayoutVars>
      </dgm:prSet>
      <dgm:spPr/>
      <dgm:t>
        <a:bodyPr/>
        <a:lstStyle/>
        <a:p>
          <a:endParaRPr lang="ru-RU"/>
        </a:p>
      </dgm:t>
    </dgm:pt>
    <dgm:pt modelId="{35FFE145-0423-49FD-AE5C-046E05CFB1A3}" type="pres">
      <dgm:prSet presAssocID="{1F50CDE5-A392-4297-8001-A391907B4795}" presName="composite" presStyleCnt="0"/>
      <dgm:spPr/>
    </dgm:pt>
    <dgm:pt modelId="{513BFF68-8C20-438B-98C1-85E3B98C3AF2}" type="pres">
      <dgm:prSet presAssocID="{1F50CDE5-A392-4297-8001-A391907B4795}" presName="imgShp" presStyleLbl="fgImgPlace1" presStyleIdx="0" presStyleCnt="1" custLinFactX="-100000" custLinFactNeighborX="-196226" custLinFactNeighborY="-19072"/>
      <dgm:spPr>
        <a:blipFill rotWithShape="0">
          <a:blip xmlns:r="http://schemas.openxmlformats.org/officeDocument/2006/relationships" r:embed="rId1"/>
          <a:stretch>
            <a:fillRect/>
          </a:stretch>
        </a:blipFill>
      </dgm:spPr>
    </dgm:pt>
    <dgm:pt modelId="{B645E707-ABA9-413B-B09E-30706098552C}" type="pres">
      <dgm:prSet presAssocID="{1F50CDE5-A392-4297-8001-A391907B4795}" presName="txShp" presStyleLbl="node1" presStyleIdx="0" presStyleCnt="1" custScaleX="150376">
        <dgm:presLayoutVars>
          <dgm:bulletEnabled val="1"/>
        </dgm:presLayoutVars>
      </dgm:prSet>
      <dgm:spPr/>
      <dgm:t>
        <a:bodyPr/>
        <a:lstStyle/>
        <a:p>
          <a:endParaRPr lang="ru-RU"/>
        </a:p>
      </dgm:t>
    </dgm:pt>
  </dgm:ptLst>
  <dgm:cxnLst>
    <dgm:cxn modelId="{8F3E1AFD-2C0B-4E7F-B0BF-5B13E4E0AC69}" type="presOf" srcId="{1F50CDE5-A392-4297-8001-A391907B4795}" destId="{B645E707-ABA9-413B-B09E-30706098552C}" srcOrd="0" destOrd="0" presId="urn:microsoft.com/office/officeart/2005/8/layout/vList3"/>
    <dgm:cxn modelId="{B18233AD-4AAA-4312-BE54-0C3341FBA83D}" srcId="{9886B79B-40EB-481E-92CC-501458AB2241}" destId="{1F50CDE5-A392-4297-8001-A391907B4795}" srcOrd="0" destOrd="0" parTransId="{A4544066-2982-4CE0-B7C8-F02BDFD52D1A}" sibTransId="{E2EE13E7-7D9D-4752-B3DE-E46443E4AD30}"/>
    <dgm:cxn modelId="{B99489DC-5858-4FC0-8A39-42D0747FE862}" type="presOf" srcId="{9886B79B-40EB-481E-92CC-501458AB2241}" destId="{5BB01D90-F27A-4D46-9E11-280FE7403049}" srcOrd="0" destOrd="0" presId="urn:microsoft.com/office/officeart/2005/8/layout/vList3"/>
    <dgm:cxn modelId="{4ABCB5DE-8620-4CB2-950D-F59981472923}" type="presParOf" srcId="{5BB01D90-F27A-4D46-9E11-280FE7403049}" destId="{35FFE145-0423-49FD-AE5C-046E05CFB1A3}" srcOrd="0" destOrd="0" presId="urn:microsoft.com/office/officeart/2005/8/layout/vList3"/>
    <dgm:cxn modelId="{AD5550B7-AFF1-485F-B954-394D6391C454}" type="presParOf" srcId="{35FFE145-0423-49FD-AE5C-046E05CFB1A3}" destId="{513BFF68-8C20-438B-98C1-85E3B98C3AF2}" srcOrd="0" destOrd="0" presId="urn:microsoft.com/office/officeart/2005/8/layout/vList3"/>
    <dgm:cxn modelId="{E2CACED3-54D0-4A62-A924-8911A925C734}" type="presParOf" srcId="{35FFE145-0423-49FD-AE5C-046E05CFB1A3}" destId="{B645E707-ABA9-413B-B09E-30706098552C}" srcOrd="1" destOrd="0" presId="urn:microsoft.com/office/officeart/2005/8/layout/vList3"/>
  </dgm:cxnLst>
  <dgm:bg/>
  <dgm:whole/>
</dgm:dataModel>
</file>

<file path=ppt/diagrams/data12.xml><?xml version="1.0" encoding="utf-8"?>
<dgm:dataModel xmlns:dgm="http://schemas.openxmlformats.org/drawingml/2006/diagram" xmlns:a="http://schemas.openxmlformats.org/drawingml/2006/main">
  <dgm:ptLst>
    <dgm:pt modelId="{289C4675-53AF-4C72-B2E0-311EF25BED6D}"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u-RU"/>
        </a:p>
      </dgm:t>
    </dgm:pt>
    <dgm:pt modelId="{CC207E2C-47DA-40DE-8B01-88D2633E714E}">
      <dgm:prSet/>
      <dgm:spPr>
        <a:solidFill>
          <a:srgbClr val="45B3B9"/>
        </a:solidFill>
      </dgm:spPr>
      <dgm:t>
        <a:bodyPr/>
        <a:lstStyle/>
        <a:p>
          <a:pPr rtl="0"/>
          <a:endParaRPr lang="ru-RU" dirty="0"/>
        </a:p>
      </dgm:t>
    </dgm:pt>
    <dgm:pt modelId="{35DB2FD9-6AE6-402A-8975-E96D609013FD}" type="parTrans" cxnId="{FE6A9075-1C95-4215-8688-CE30D7E803DA}">
      <dgm:prSet/>
      <dgm:spPr/>
      <dgm:t>
        <a:bodyPr/>
        <a:lstStyle/>
        <a:p>
          <a:endParaRPr lang="ru-RU"/>
        </a:p>
      </dgm:t>
    </dgm:pt>
    <dgm:pt modelId="{E5B5BFAD-9DA6-419D-8F7E-5E7B06F95C15}" type="sibTrans" cxnId="{FE6A9075-1C95-4215-8688-CE30D7E803DA}">
      <dgm:prSet/>
      <dgm:spPr/>
      <dgm:t>
        <a:bodyPr/>
        <a:lstStyle/>
        <a:p>
          <a:endParaRPr lang="ru-RU"/>
        </a:p>
      </dgm:t>
    </dgm:pt>
    <dgm:pt modelId="{AC474219-0CD1-45F9-8A75-6A026E03DB04}">
      <dgm:prSet/>
      <dgm:spPr/>
      <dgm:t>
        <a:bodyPr/>
        <a:lstStyle/>
        <a:p>
          <a:r>
            <a:rPr lang="ru-RU" b="1" i="1" dirty="0" smtClean="0"/>
            <a:t>подпрограмма «Экология и природные ресурсы Шалинского муниципального округа до 2030 года»</a:t>
          </a:r>
          <a:endParaRPr lang="ru-RU" b="1" i="1" dirty="0"/>
        </a:p>
      </dgm:t>
    </dgm:pt>
    <dgm:pt modelId="{273C6C21-99DF-495F-8963-2623220613B7}" type="parTrans" cxnId="{E9A1EA91-9CE9-48F0-99D7-D55A7B09C832}">
      <dgm:prSet/>
      <dgm:spPr/>
      <dgm:t>
        <a:bodyPr/>
        <a:lstStyle/>
        <a:p>
          <a:endParaRPr lang="ru-RU"/>
        </a:p>
      </dgm:t>
    </dgm:pt>
    <dgm:pt modelId="{5E3883FC-6ADF-42ED-814C-BCC0177D0FA5}" type="sibTrans" cxnId="{E9A1EA91-9CE9-48F0-99D7-D55A7B09C832}">
      <dgm:prSet/>
      <dgm:spPr/>
      <dgm:t>
        <a:bodyPr/>
        <a:lstStyle/>
        <a:p>
          <a:endParaRPr lang="ru-RU"/>
        </a:p>
      </dgm:t>
    </dgm:pt>
    <dgm:pt modelId="{1C0C467B-2C08-4F40-A0E3-71230AEF6C1D}" type="pres">
      <dgm:prSet presAssocID="{289C4675-53AF-4C72-B2E0-311EF25BED6D}" presName="linearFlow" presStyleCnt="0">
        <dgm:presLayoutVars>
          <dgm:dir/>
          <dgm:animLvl val="lvl"/>
          <dgm:resizeHandles val="exact"/>
        </dgm:presLayoutVars>
      </dgm:prSet>
      <dgm:spPr/>
      <dgm:t>
        <a:bodyPr/>
        <a:lstStyle/>
        <a:p>
          <a:endParaRPr lang="ru-RU"/>
        </a:p>
      </dgm:t>
    </dgm:pt>
    <dgm:pt modelId="{837C77AB-7DA8-4095-A14C-888E89665731}" type="pres">
      <dgm:prSet presAssocID="{CC207E2C-47DA-40DE-8B01-88D2633E714E}" presName="composite" presStyleCnt="0"/>
      <dgm:spPr/>
    </dgm:pt>
    <dgm:pt modelId="{D9C2C1C4-0433-41C0-9BAE-5DA54968B5B0}" type="pres">
      <dgm:prSet presAssocID="{CC207E2C-47DA-40DE-8B01-88D2633E714E}" presName="parentText" presStyleLbl="alignNode1" presStyleIdx="0" presStyleCnt="1" custScaleX="201120" custScaleY="170100" custLinFactNeighborX="5173" custLinFactNeighborY="-225">
        <dgm:presLayoutVars>
          <dgm:chMax val="1"/>
          <dgm:bulletEnabled val="1"/>
        </dgm:presLayoutVars>
      </dgm:prSet>
      <dgm:spPr/>
      <dgm:t>
        <a:bodyPr/>
        <a:lstStyle/>
        <a:p>
          <a:endParaRPr lang="ru-RU"/>
        </a:p>
      </dgm:t>
    </dgm:pt>
    <dgm:pt modelId="{F860F3BB-2D12-42F3-899C-D9F4C312A4A6}" type="pres">
      <dgm:prSet presAssocID="{CC207E2C-47DA-40DE-8B01-88D2633E714E}" presName="descendantText" presStyleLbl="alignAcc1" presStyleIdx="0" presStyleCnt="1" custScaleX="88086" custScaleY="207834" custLinFactNeighborX="-484" custLinFactNeighborY="-224">
        <dgm:presLayoutVars>
          <dgm:bulletEnabled val="1"/>
        </dgm:presLayoutVars>
      </dgm:prSet>
      <dgm:spPr/>
      <dgm:t>
        <a:bodyPr/>
        <a:lstStyle/>
        <a:p>
          <a:endParaRPr lang="ru-RU"/>
        </a:p>
      </dgm:t>
    </dgm:pt>
  </dgm:ptLst>
  <dgm:cxnLst>
    <dgm:cxn modelId="{0D8ECAF9-60CF-419B-8FEF-9A467E308E75}" type="presOf" srcId="{CC207E2C-47DA-40DE-8B01-88D2633E714E}" destId="{D9C2C1C4-0433-41C0-9BAE-5DA54968B5B0}" srcOrd="0" destOrd="0" presId="urn:microsoft.com/office/officeart/2005/8/layout/chevron2"/>
    <dgm:cxn modelId="{E9A1EA91-9CE9-48F0-99D7-D55A7B09C832}" srcId="{CC207E2C-47DA-40DE-8B01-88D2633E714E}" destId="{AC474219-0CD1-45F9-8A75-6A026E03DB04}" srcOrd="0" destOrd="0" parTransId="{273C6C21-99DF-495F-8963-2623220613B7}" sibTransId="{5E3883FC-6ADF-42ED-814C-BCC0177D0FA5}"/>
    <dgm:cxn modelId="{24A1F23B-08AB-4929-8B49-F34F357F1CA6}" type="presOf" srcId="{AC474219-0CD1-45F9-8A75-6A026E03DB04}" destId="{F860F3BB-2D12-42F3-899C-D9F4C312A4A6}" srcOrd="0" destOrd="0" presId="urn:microsoft.com/office/officeart/2005/8/layout/chevron2"/>
    <dgm:cxn modelId="{F0FA7ACE-4F6B-4EDB-A90F-1FA3BCBFF410}" type="presOf" srcId="{289C4675-53AF-4C72-B2E0-311EF25BED6D}" destId="{1C0C467B-2C08-4F40-A0E3-71230AEF6C1D}" srcOrd="0" destOrd="0" presId="urn:microsoft.com/office/officeart/2005/8/layout/chevron2"/>
    <dgm:cxn modelId="{FE6A9075-1C95-4215-8688-CE30D7E803DA}" srcId="{289C4675-53AF-4C72-B2E0-311EF25BED6D}" destId="{CC207E2C-47DA-40DE-8B01-88D2633E714E}" srcOrd="0" destOrd="0" parTransId="{35DB2FD9-6AE6-402A-8975-E96D609013FD}" sibTransId="{E5B5BFAD-9DA6-419D-8F7E-5E7B06F95C15}"/>
    <dgm:cxn modelId="{A4AB40D2-D1E9-4117-968A-0781E64C88AF}" type="presParOf" srcId="{1C0C467B-2C08-4F40-A0E3-71230AEF6C1D}" destId="{837C77AB-7DA8-4095-A14C-888E89665731}" srcOrd="0" destOrd="0" presId="urn:microsoft.com/office/officeart/2005/8/layout/chevron2"/>
    <dgm:cxn modelId="{F4784CCB-3AE1-4D8C-868B-78098DB04518}" type="presParOf" srcId="{837C77AB-7DA8-4095-A14C-888E89665731}" destId="{D9C2C1C4-0433-41C0-9BAE-5DA54968B5B0}" srcOrd="0" destOrd="0" presId="urn:microsoft.com/office/officeart/2005/8/layout/chevron2"/>
    <dgm:cxn modelId="{47AB01CC-8A96-4CC9-9C61-5C76DD9E195A}" type="presParOf" srcId="{837C77AB-7DA8-4095-A14C-888E89665731}" destId="{F860F3BB-2D12-42F3-899C-D9F4C312A4A6}" srcOrd="1" destOrd="0" presId="urn:microsoft.com/office/officeart/2005/8/layout/chevron2"/>
  </dgm:cxnLst>
  <dgm:bg/>
  <dgm:whole/>
</dgm:dataModel>
</file>

<file path=ppt/diagrams/data13.xml><?xml version="1.0" encoding="utf-8"?>
<dgm:dataModel xmlns:dgm="http://schemas.openxmlformats.org/drawingml/2006/diagram" xmlns:a="http://schemas.openxmlformats.org/drawingml/2006/main">
  <dgm:ptLst>
    <dgm:pt modelId="{9886B79B-40EB-481E-92CC-501458AB224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1F50CDE5-A392-4297-8001-A391907B4795}">
      <dgm:prSet custT="1"/>
      <dgm:spPr/>
      <dgm:t>
        <a:bodyPr/>
        <a:lstStyle/>
        <a:p>
          <a:pPr rtl="0"/>
          <a:r>
            <a:rPr lang="ru-RU" sz="1600" b="1" dirty="0" smtClean="0">
              <a:latin typeface="Liberation Serif" pitchFamily="18" charset="0"/>
              <a:ea typeface="Liberation Serif" pitchFamily="18" charset="0"/>
              <a:cs typeface="Liberation Serif" pitchFamily="18" charset="0"/>
            </a:rPr>
            <a:t>Муниципальная программа «Социально-экономическое развитие Шалинского муниципального округа до 2030 года»</a:t>
          </a:r>
          <a:endParaRPr lang="ru-RU" sz="1600" dirty="0">
            <a:latin typeface="Liberation Serif" pitchFamily="18" charset="0"/>
            <a:ea typeface="Liberation Serif" pitchFamily="18" charset="0"/>
            <a:cs typeface="Liberation Serif" pitchFamily="18" charset="0"/>
          </a:endParaRPr>
        </a:p>
      </dgm:t>
    </dgm:pt>
    <dgm:pt modelId="{A4544066-2982-4CE0-B7C8-F02BDFD52D1A}" type="parTrans" cxnId="{B18233AD-4AAA-4312-BE54-0C3341FBA83D}">
      <dgm:prSet/>
      <dgm:spPr/>
      <dgm:t>
        <a:bodyPr/>
        <a:lstStyle/>
        <a:p>
          <a:endParaRPr lang="ru-RU"/>
        </a:p>
      </dgm:t>
    </dgm:pt>
    <dgm:pt modelId="{E2EE13E7-7D9D-4752-B3DE-E46443E4AD30}" type="sibTrans" cxnId="{B18233AD-4AAA-4312-BE54-0C3341FBA83D}">
      <dgm:prSet/>
      <dgm:spPr/>
      <dgm:t>
        <a:bodyPr/>
        <a:lstStyle/>
        <a:p>
          <a:endParaRPr lang="ru-RU"/>
        </a:p>
      </dgm:t>
    </dgm:pt>
    <dgm:pt modelId="{5BB01D90-F27A-4D46-9E11-280FE7403049}" type="pres">
      <dgm:prSet presAssocID="{9886B79B-40EB-481E-92CC-501458AB2241}" presName="linearFlow" presStyleCnt="0">
        <dgm:presLayoutVars>
          <dgm:dir/>
          <dgm:resizeHandles val="exact"/>
        </dgm:presLayoutVars>
      </dgm:prSet>
      <dgm:spPr/>
      <dgm:t>
        <a:bodyPr/>
        <a:lstStyle/>
        <a:p>
          <a:endParaRPr lang="ru-RU"/>
        </a:p>
      </dgm:t>
    </dgm:pt>
    <dgm:pt modelId="{35FFE145-0423-49FD-AE5C-046E05CFB1A3}" type="pres">
      <dgm:prSet presAssocID="{1F50CDE5-A392-4297-8001-A391907B4795}" presName="composite" presStyleCnt="0"/>
      <dgm:spPr/>
    </dgm:pt>
    <dgm:pt modelId="{513BFF68-8C20-438B-98C1-85E3B98C3AF2}" type="pres">
      <dgm:prSet presAssocID="{1F50CDE5-A392-4297-8001-A391907B4795}" presName="imgShp" presStyleLbl="fgImgPlace1" presStyleIdx="0" presStyleCnt="1" custLinFactX="-100000" custLinFactNeighborX="-196226" custLinFactNeighborY="-19072"/>
      <dgm:spPr>
        <a:blipFill rotWithShape="0">
          <a:blip xmlns:r="http://schemas.openxmlformats.org/officeDocument/2006/relationships" r:embed="rId1"/>
          <a:stretch>
            <a:fillRect/>
          </a:stretch>
        </a:blipFill>
      </dgm:spPr>
    </dgm:pt>
    <dgm:pt modelId="{B645E707-ABA9-413B-B09E-30706098552C}" type="pres">
      <dgm:prSet presAssocID="{1F50CDE5-A392-4297-8001-A391907B4795}" presName="txShp" presStyleLbl="node1" presStyleIdx="0" presStyleCnt="1" custScaleX="150376">
        <dgm:presLayoutVars>
          <dgm:bulletEnabled val="1"/>
        </dgm:presLayoutVars>
      </dgm:prSet>
      <dgm:spPr/>
      <dgm:t>
        <a:bodyPr/>
        <a:lstStyle/>
        <a:p>
          <a:endParaRPr lang="ru-RU"/>
        </a:p>
      </dgm:t>
    </dgm:pt>
  </dgm:ptLst>
  <dgm:cxnLst>
    <dgm:cxn modelId="{F517F304-3D27-4864-B64E-CD322A028E12}" type="presOf" srcId="{1F50CDE5-A392-4297-8001-A391907B4795}" destId="{B645E707-ABA9-413B-B09E-30706098552C}" srcOrd="0" destOrd="0" presId="urn:microsoft.com/office/officeart/2005/8/layout/vList3"/>
    <dgm:cxn modelId="{A5F3A10F-5CE2-459A-999A-27834675470D}" type="presOf" srcId="{9886B79B-40EB-481E-92CC-501458AB2241}" destId="{5BB01D90-F27A-4D46-9E11-280FE7403049}" srcOrd="0" destOrd="0" presId="urn:microsoft.com/office/officeart/2005/8/layout/vList3"/>
    <dgm:cxn modelId="{B18233AD-4AAA-4312-BE54-0C3341FBA83D}" srcId="{9886B79B-40EB-481E-92CC-501458AB2241}" destId="{1F50CDE5-A392-4297-8001-A391907B4795}" srcOrd="0" destOrd="0" parTransId="{A4544066-2982-4CE0-B7C8-F02BDFD52D1A}" sibTransId="{E2EE13E7-7D9D-4752-B3DE-E46443E4AD30}"/>
    <dgm:cxn modelId="{D52B9F36-0F79-4918-A680-5248183C150A}" type="presParOf" srcId="{5BB01D90-F27A-4D46-9E11-280FE7403049}" destId="{35FFE145-0423-49FD-AE5C-046E05CFB1A3}" srcOrd="0" destOrd="0" presId="urn:microsoft.com/office/officeart/2005/8/layout/vList3"/>
    <dgm:cxn modelId="{99A9BEB7-D2B3-4587-85DA-15E01B4A0D4D}" type="presParOf" srcId="{35FFE145-0423-49FD-AE5C-046E05CFB1A3}" destId="{513BFF68-8C20-438B-98C1-85E3B98C3AF2}" srcOrd="0" destOrd="0" presId="urn:microsoft.com/office/officeart/2005/8/layout/vList3"/>
    <dgm:cxn modelId="{19D29B5D-D89F-4197-BFAD-834906610E94}" type="presParOf" srcId="{35FFE145-0423-49FD-AE5C-046E05CFB1A3}" destId="{B645E707-ABA9-413B-B09E-30706098552C}" srcOrd="1" destOrd="0" presId="urn:microsoft.com/office/officeart/2005/8/layout/vList3"/>
  </dgm:cxnLst>
  <dgm:bg/>
  <dgm:whole/>
</dgm:dataModel>
</file>

<file path=ppt/diagrams/data14.xml><?xml version="1.0" encoding="utf-8"?>
<dgm:dataModel xmlns:dgm="http://schemas.openxmlformats.org/drawingml/2006/diagram" xmlns:a="http://schemas.openxmlformats.org/drawingml/2006/main">
  <dgm:ptLst>
    <dgm:pt modelId="{289C4675-53AF-4C72-B2E0-311EF25BED6D}"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ru-RU"/>
        </a:p>
      </dgm:t>
    </dgm:pt>
    <dgm:pt modelId="{CC207E2C-47DA-40DE-8B01-88D2633E714E}">
      <dgm:prSet/>
      <dgm:spPr>
        <a:solidFill>
          <a:srgbClr val="45B3B9"/>
        </a:solidFill>
      </dgm:spPr>
      <dgm:t>
        <a:bodyPr/>
        <a:lstStyle/>
        <a:p>
          <a:pPr rtl="0"/>
          <a:endParaRPr lang="ru-RU" dirty="0"/>
        </a:p>
      </dgm:t>
    </dgm:pt>
    <dgm:pt modelId="{35DB2FD9-6AE6-402A-8975-E96D609013FD}" type="parTrans" cxnId="{FE6A9075-1C95-4215-8688-CE30D7E803DA}">
      <dgm:prSet/>
      <dgm:spPr/>
      <dgm:t>
        <a:bodyPr/>
        <a:lstStyle/>
        <a:p>
          <a:endParaRPr lang="ru-RU"/>
        </a:p>
      </dgm:t>
    </dgm:pt>
    <dgm:pt modelId="{E5B5BFAD-9DA6-419D-8F7E-5E7B06F95C15}" type="sibTrans" cxnId="{FE6A9075-1C95-4215-8688-CE30D7E803DA}">
      <dgm:prSet/>
      <dgm:spPr/>
      <dgm:t>
        <a:bodyPr/>
        <a:lstStyle/>
        <a:p>
          <a:endParaRPr lang="ru-RU"/>
        </a:p>
      </dgm:t>
    </dgm:pt>
    <dgm:pt modelId="{AC474219-0CD1-45F9-8A75-6A026E03DB04}">
      <dgm:prSet/>
      <dgm:spPr/>
      <dgm:t>
        <a:bodyPr/>
        <a:lstStyle/>
        <a:p>
          <a:r>
            <a:rPr lang="ru-RU" b="1" i="1" dirty="0" smtClean="0"/>
            <a:t>Подпрограмма «Развитие транспорта, дорожного хозяйства, связи и информационных технологий Шалинского муниципального округа до 2030 года» </a:t>
          </a:r>
          <a:endParaRPr lang="ru-RU" b="1" i="1" dirty="0"/>
        </a:p>
      </dgm:t>
    </dgm:pt>
    <dgm:pt modelId="{273C6C21-99DF-495F-8963-2623220613B7}" type="parTrans" cxnId="{E9A1EA91-9CE9-48F0-99D7-D55A7B09C832}">
      <dgm:prSet/>
      <dgm:spPr/>
      <dgm:t>
        <a:bodyPr/>
        <a:lstStyle/>
        <a:p>
          <a:endParaRPr lang="ru-RU"/>
        </a:p>
      </dgm:t>
    </dgm:pt>
    <dgm:pt modelId="{5E3883FC-6ADF-42ED-814C-BCC0177D0FA5}" type="sibTrans" cxnId="{E9A1EA91-9CE9-48F0-99D7-D55A7B09C832}">
      <dgm:prSet/>
      <dgm:spPr/>
      <dgm:t>
        <a:bodyPr/>
        <a:lstStyle/>
        <a:p>
          <a:endParaRPr lang="ru-RU"/>
        </a:p>
      </dgm:t>
    </dgm:pt>
    <dgm:pt modelId="{1C0C467B-2C08-4F40-A0E3-71230AEF6C1D}" type="pres">
      <dgm:prSet presAssocID="{289C4675-53AF-4C72-B2E0-311EF25BED6D}" presName="linearFlow" presStyleCnt="0">
        <dgm:presLayoutVars>
          <dgm:dir/>
          <dgm:animLvl val="lvl"/>
          <dgm:resizeHandles val="exact"/>
        </dgm:presLayoutVars>
      </dgm:prSet>
      <dgm:spPr/>
      <dgm:t>
        <a:bodyPr/>
        <a:lstStyle/>
        <a:p>
          <a:endParaRPr lang="ru-RU"/>
        </a:p>
      </dgm:t>
    </dgm:pt>
    <dgm:pt modelId="{837C77AB-7DA8-4095-A14C-888E89665731}" type="pres">
      <dgm:prSet presAssocID="{CC207E2C-47DA-40DE-8B01-88D2633E714E}" presName="composite" presStyleCnt="0"/>
      <dgm:spPr/>
    </dgm:pt>
    <dgm:pt modelId="{D9C2C1C4-0433-41C0-9BAE-5DA54968B5B0}" type="pres">
      <dgm:prSet presAssocID="{CC207E2C-47DA-40DE-8B01-88D2633E714E}" presName="parentText" presStyleLbl="alignNode1" presStyleIdx="0" presStyleCnt="1" custScaleX="201120" custScaleY="170100" custLinFactNeighborX="5173" custLinFactNeighborY="-225">
        <dgm:presLayoutVars>
          <dgm:chMax val="1"/>
          <dgm:bulletEnabled val="1"/>
        </dgm:presLayoutVars>
      </dgm:prSet>
      <dgm:spPr/>
      <dgm:t>
        <a:bodyPr/>
        <a:lstStyle/>
        <a:p>
          <a:endParaRPr lang="ru-RU"/>
        </a:p>
      </dgm:t>
    </dgm:pt>
    <dgm:pt modelId="{F860F3BB-2D12-42F3-899C-D9F4C312A4A6}" type="pres">
      <dgm:prSet presAssocID="{CC207E2C-47DA-40DE-8B01-88D2633E714E}" presName="descendantText" presStyleLbl="alignAcc1" presStyleIdx="0" presStyleCnt="1" custScaleX="88086" custScaleY="207834" custLinFactNeighborX="-484" custLinFactNeighborY="-224">
        <dgm:presLayoutVars>
          <dgm:bulletEnabled val="1"/>
        </dgm:presLayoutVars>
      </dgm:prSet>
      <dgm:spPr/>
      <dgm:t>
        <a:bodyPr/>
        <a:lstStyle/>
        <a:p>
          <a:endParaRPr lang="ru-RU"/>
        </a:p>
      </dgm:t>
    </dgm:pt>
  </dgm:ptLst>
  <dgm:cxnLst>
    <dgm:cxn modelId="{CA3BD0F8-E37E-47C3-AE02-3BB71B2730C8}" type="presOf" srcId="{AC474219-0CD1-45F9-8A75-6A026E03DB04}" destId="{F860F3BB-2D12-42F3-899C-D9F4C312A4A6}" srcOrd="0" destOrd="0" presId="urn:microsoft.com/office/officeart/2005/8/layout/chevron2"/>
    <dgm:cxn modelId="{E9A1EA91-9CE9-48F0-99D7-D55A7B09C832}" srcId="{CC207E2C-47DA-40DE-8B01-88D2633E714E}" destId="{AC474219-0CD1-45F9-8A75-6A026E03DB04}" srcOrd="0" destOrd="0" parTransId="{273C6C21-99DF-495F-8963-2623220613B7}" sibTransId="{5E3883FC-6ADF-42ED-814C-BCC0177D0FA5}"/>
    <dgm:cxn modelId="{21AC6394-0282-424D-A6E9-85B62A9C27F8}" type="presOf" srcId="{CC207E2C-47DA-40DE-8B01-88D2633E714E}" destId="{D9C2C1C4-0433-41C0-9BAE-5DA54968B5B0}" srcOrd="0" destOrd="0" presId="urn:microsoft.com/office/officeart/2005/8/layout/chevron2"/>
    <dgm:cxn modelId="{FE6A9075-1C95-4215-8688-CE30D7E803DA}" srcId="{289C4675-53AF-4C72-B2E0-311EF25BED6D}" destId="{CC207E2C-47DA-40DE-8B01-88D2633E714E}" srcOrd="0" destOrd="0" parTransId="{35DB2FD9-6AE6-402A-8975-E96D609013FD}" sibTransId="{E5B5BFAD-9DA6-419D-8F7E-5E7B06F95C15}"/>
    <dgm:cxn modelId="{25B713C1-DBB2-4E68-86BB-D3BC7929F309}" type="presOf" srcId="{289C4675-53AF-4C72-B2E0-311EF25BED6D}" destId="{1C0C467B-2C08-4F40-A0E3-71230AEF6C1D}" srcOrd="0" destOrd="0" presId="urn:microsoft.com/office/officeart/2005/8/layout/chevron2"/>
    <dgm:cxn modelId="{D11CA796-A440-469D-9ED0-CB3068982C1E}" type="presParOf" srcId="{1C0C467B-2C08-4F40-A0E3-71230AEF6C1D}" destId="{837C77AB-7DA8-4095-A14C-888E89665731}" srcOrd="0" destOrd="0" presId="urn:microsoft.com/office/officeart/2005/8/layout/chevron2"/>
    <dgm:cxn modelId="{FAE87652-00A8-47D3-8281-4871300720DA}" type="presParOf" srcId="{837C77AB-7DA8-4095-A14C-888E89665731}" destId="{D9C2C1C4-0433-41C0-9BAE-5DA54968B5B0}" srcOrd="0" destOrd="0" presId="urn:microsoft.com/office/officeart/2005/8/layout/chevron2"/>
    <dgm:cxn modelId="{24C7CB8B-EB2A-40B7-BBD1-1A86CA698B74}" type="presParOf" srcId="{837C77AB-7DA8-4095-A14C-888E89665731}" destId="{F860F3BB-2D12-42F3-899C-D9F4C312A4A6}" srcOrd="1" destOrd="0" presId="urn:microsoft.com/office/officeart/2005/8/layout/chevron2"/>
  </dgm:cxnLst>
  <dgm:bg/>
  <dgm:whole/>
</dgm:dataModel>
</file>

<file path=ppt/diagrams/data15.xml><?xml version="1.0" encoding="utf-8"?>
<dgm:dataModel xmlns:dgm="http://schemas.openxmlformats.org/drawingml/2006/diagram" xmlns:a="http://schemas.openxmlformats.org/drawingml/2006/main">
  <dgm:ptLst>
    <dgm:pt modelId="{9886B79B-40EB-481E-92CC-501458AB224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1F50CDE5-A392-4297-8001-A391907B4795}">
      <dgm:prSet custT="1"/>
      <dgm:spPr/>
      <dgm:t>
        <a:bodyPr/>
        <a:lstStyle/>
        <a:p>
          <a:pPr rtl="0"/>
          <a:r>
            <a:rPr lang="ru-RU" sz="1600" b="1" dirty="0" smtClean="0">
              <a:latin typeface="Liberation Serif" pitchFamily="18" charset="0"/>
              <a:ea typeface="Liberation Serif" pitchFamily="18" charset="0"/>
              <a:cs typeface="Liberation Serif" pitchFamily="18" charset="0"/>
            </a:rPr>
            <a:t>Муниципальная программа </a:t>
          </a:r>
          <a:r>
            <a:rPr lang="ru-RU" sz="1600" dirty="0" smtClean="0">
              <a:latin typeface="Liberation Serif" pitchFamily="18" charset="0"/>
              <a:ea typeface="Liberation Serif" pitchFamily="18" charset="0"/>
              <a:cs typeface="Liberation Serif" pitchFamily="18" charset="0"/>
            </a:rPr>
            <a:t>«</a:t>
          </a:r>
          <a:r>
            <a:rPr lang="ru-RU" sz="1600" b="1" dirty="0" smtClean="0">
              <a:latin typeface="Liberation Serif" pitchFamily="18" charset="0"/>
              <a:ea typeface="Liberation Serif" pitchFamily="18" charset="0"/>
              <a:cs typeface="Liberation Serif" pitchFamily="18" charset="0"/>
            </a:rPr>
            <a:t>Развитие муниципальной службы в Шалинском муниципальном округе до 2030 года</a:t>
          </a:r>
          <a:r>
            <a:rPr lang="ru-RU" sz="1600" dirty="0" smtClean="0">
              <a:latin typeface="Liberation Serif" pitchFamily="18" charset="0"/>
              <a:ea typeface="Liberation Serif" pitchFamily="18" charset="0"/>
              <a:cs typeface="Liberation Serif" pitchFamily="18" charset="0"/>
            </a:rPr>
            <a:t>»</a:t>
          </a:r>
          <a:endParaRPr lang="ru-RU" sz="1600" dirty="0">
            <a:latin typeface="Liberation Serif" pitchFamily="18" charset="0"/>
            <a:ea typeface="Liberation Serif" pitchFamily="18" charset="0"/>
            <a:cs typeface="Liberation Serif" pitchFamily="18" charset="0"/>
          </a:endParaRPr>
        </a:p>
      </dgm:t>
    </dgm:pt>
    <dgm:pt modelId="{A4544066-2982-4CE0-B7C8-F02BDFD52D1A}" type="parTrans" cxnId="{B18233AD-4AAA-4312-BE54-0C3341FBA83D}">
      <dgm:prSet/>
      <dgm:spPr/>
      <dgm:t>
        <a:bodyPr/>
        <a:lstStyle/>
        <a:p>
          <a:endParaRPr lang="ru-RU"/>
        </a:p>
      </dgm:t>
    </dgm:pt>
    <dgm:pt modelId="{E2EE13E7-7D9D-4752-B3DE-E46443E4AD30}" type="sibTrans" cxnId="{B18233AD-4AAA-4312-BE54-0C3341FBA83D}">
      <dgm:prSet/>
      <dgm:spPr/>
      <dgm:t>
        <a:bodyPr/>
        <a:lstStyle/>
        <a:p>
          <a:endParaRPr lang="ru-RU"/>
        </a:p>
      </dgm:t>
    </dgm:pt>
    <dgm:pt modelId="{5BB01D90-F27A-4D46-9E11-280FE7403049}" type="pres">
      <dgm:prSet presAssocID="{9886B79B-40EB-481E-92CC-501458AB2241}" presName="linearFlow" presStyleCnt="0">
        <dgm:presLayoutVars>
          <dgm:dir/>
          <dgm:resizeHandles val="exact"/>
        </dgm:presLayoutVars>
      </dgm:prSet>
      <dgm:spPr/>
      <dgm:t>
        <a:bodyPr/>
        <a:lstStyle/>
        <a:p>
          <a:endParaRPr lang="ru-RU"/>
        </a:p>
      </dgm:t>
    </dgm:pt>
    <dgm:pt modelId="{35FFE145-0423-49FD-AE5C-046E05CFB1A3}" type="pres">
      <dgm:prSet presAssocID="{1F50CDE5-A392-4297-8001-A391907B4795}" presName="composite" presStyleCnt="0"/>
      <dgm:spPr/>
    </dgm:pt>
    <dgm:pt modelId="{513BFF68-8C20-438B-98C1-85E3B98C3AF2}" type="pres">
      <dgm:prSet presAssocID="{1F50CDE5-A392-4297-8001-A391907B4795}" presName="imgShp" presStyleLbl="fgImgPlace1" presStyleIdx="0" presStyleCnt="1" custLinFactX="-100000" custLinFactNeighborX="-196226" custLinFactNeighborY="-19072"/>
      <dgm:spPr>
        <a:blipFill rotWithShape="0">
          <a:blip xmlns:r="http://schemas.openxmlformats.org/officeDocument/2006/relationships" r:embed="rId1"/>
          <a:stretch>
            <a:fillRect/>
          </a:stretch>
        </a:blipFill>
      </dgm:spPr>
    </dgm:pt>
    <dgm:pt modelId="{B645E707-ABA9-413B-B09E-30706098552C}" type="pres">
      <dgm:prSet presAssocID="{1F50CDE5-A392-4297-8001-A391907B4795}" presName="txShp" presStyleLbl="node1" presStyleIdx="0" presStyleCnt="1" custScaleX="150376">
        <dgm:presLayoutVars>
          <dgm:bulletEnabled val="1"/>
        </dgm:presLayoutVars>
      </dgm:prSet>
      <dgm:spPr/>
      <dgm:t>
        <a:bodyPr/>
        <a:lstStyle/>
        <a:p>
          <a:endParaRPr lang="ru-RU"/>
        </a:p>
      </dgm:t>
    </dgm:pt>
  </dgm:ptLst>
  <dgm:cxnLst>
    <dgm:cxn modelId="{039BD82A-3068-4C64-9C12-D604CF9B3190}" type="presOf" srcId="{1F50CDE5-A392-4297-8001-A391907B4795}" destId="{B645E707-ABA9-413B-B09E-30706098552C}" srcOrd="0" destOrd="0" presId="urn:microsoft.com/office/officeart/2005/8/layout/vList3"/>
    <dgm:cxn modelId="{B18233AD-4AAA-4312-BE54-0C3341FBA83D}" srcId="{9886B79B-40EB-481E-92CC-501458AB2241}" destId="{1F50CDE5-A392-4297-8001-A391907B4795}" srcOrd="0" destOrd="0" parTransId="{A4544066-2982-4CE0-B7C8-F02BDFD52D1A}" sibTransId="{E2EE13E7-7D9D-4752-B3DE-E46443E4AD30}"/>
    <dgm:cxn modelId="{24D2AC09-9DD5-4AA8-82A9-4E029CD8755E}" type="presOf" srcId="{9886B79B-40EB-481E-92CC-501458AB2241}" destId="{5BB01D90-F27A-4D46-9E11-280FE7403049}" srcOrd="0" destOrd="0" presId="urn:microsoft.com/office/officeart/2005/8/layout/vList3"/>
    <dgm:cxn modelId="{E198EE0D-AAD2-40E4-8DD0-E2D307D8EF77}" type="presParOf" srcId="{5BB01D90-F27A-4D46-9E11-280FE7403049}" destId="{35FFE145-0423-49FD-AE5C-046E05CFB1A3}" srcOrd="0" destOrd="0" presId="urn:microsoft.com/office/officeart/2005/8/layout/vList3"/>
    <dgm:cxn modelId="{171A9632-6177-4216-90D4-D15525F85757}" type="presParOf" srcId="{35FFE145-0423-49FD-AE5C-046E05CFB1A3}" destId="{513BFF68-8C20-438B-98C1-85E3B98C3AF2}" srcOrd="0" destOrd="0" presId="urn:microsoft.com/office/officeart/2005/8/layout/vList3"/>
    <dgm:cxn modelId="{9CBC0E8B-6291-48BD-B2A5-34071C1B029F}" type="presParOf" srcId="{35FFE145-0423-49FD-AE5C-046E05CFB1A3}" destId="{B645E707-ABA9-413B-B09E-30706098552C}" srcOrd="1" destOrd="0" presId="urn:microsoft.com/office/officeart/2005/8/layout/vList3"/>
  </dgm:cxnLst>
  <dgm:bg/>
  <dgm:whole/>
</dgm:dataModel>
</file>

<file path=ppt/diagrams/data16.xml><?xml version="1.0" encoding="utf-8"?>
<dgm:dataModel xmlns:dgm="http://schemas.openxmlformats.org/drawingml/2006/diagram" xmlns:a="http://schemas.openxmlformats.org/drawingml/2006/main">
  <dgm:ptLst>
    <dgm:pt modelId="{9886B79B-40EB-481E-92CC-501458AB224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1F50CDE5-A392-4297-8001-A391907B4795}">
      <dgm:prSet custT="1"/>
      <dgm:spPr/>
      <dgm:t>
        <a:bodyPr/>
        <a:lstStyle/>
        <a:p>
          <a:pPr rtl="0">
            <a:lnSpc>
              <a:spcPct val="100000"/>
            </a:lnSpc>
            <a:spcAft>
              <a:spcPts val="0"/>
            </a:spcAft>
          </a:pPr>
          <a:r>
            <a:rPr lang="ru-RU" sz="1600" b="1" dirty="0" smtClean="0">
              <a:latin typeface="Liberation Serif" pitchFamily="18" charset="0"/>
              <a:ea typeface="Liberation Serif" pitchFamily="18" charset="0"/>
              <a:cs typeface="Liberation Serif" pitchFamily="18" charset="0"/>
            </a:rPr>
            <a:t>Муниципальная программа </a:t>
          </a:r>
          <a:r>
            <a:rPr lang="ru-RU" sz="1600" dirty="0" smtClean="0">
              <a:latin typeface="Liberation Serif" pitchFamily="18" charset="0"/>
              <a:ea typeface="Liberation Serif" pitchFamily="18" charset="0"/>
              <a:cs typeface="Liberation Serif" pitchFamily="18" charset="0"/>
            </a:rPr>
            <a:t>«</a:t>
          </a:r>
          <a:r>
            <a:rPr lang="ru-RU" sz="1600" b="1" dirty="0" smtClean="0">
              <a:latin typeface="Liberation Serif" pitchFamily="18" charset="0"/>
              <a:ea typeface="Liberation Serif" pitchFamily="18" charset="0"/>
              <a:cs typeface="Liberation Serif" pitchFamily="18" charset="0"/>
            </a:rPr>
            <a:t>Формирование законопослушного     </a:t>
          </a:r>
        </a:p>
        <a:p>
          <a:pPr rtl="0">
            <a:lnSpc>
              <a:spcPct val="100000"/>
            </a:lnSpc>
            <a:spcAft>
              <a:spcPts val="0"/>
            </a:spcAft>
          </a:pPr>
          <a:r>
            <a:rPr lang="ru-RU" sz="1600" b="1" dirty="0" smtClean="0">
              <a:latin typeface="Liberation Serif" pitchFamily="18" charset="0"/>
              <a:ea typeface="Liberation Serif" pitchFamily="18" charset="0"/>
              <a:cs typeface="Liberation Serif" pitchFamily="18" charset="0"/>
            </a:rPr>
            <a:t>    поведения участников дорожного движения в Шалинском муниципальном округе до 2030 года</a:t>
          </a:r>
          <a:r>
            <a:rPr lang="ru-RU" sz="1600" dirty="0" smtClean="0">
              <a:latin typeface="Liberation Serif" pitchFamily="18" charset="0"/>
              <a:ea typeface="Liberation Serif" pitchFamily="18" charset="0"/>
              <a:cs typeface="Liberation Serif" pitchFamily="18" charset="0"/>
            </a:rPr>
            <a:t>»</a:t>
          </a:r>
          <a:endParaRPr lang="ru-RU" sz="1600" dirty="0">
            <a:latin typeface="Liberation Serif" pitchFamily="18" charset="0"/>
            <a:ea typeface="Liberation Serif" pitchFamily="18" charset="0"/>
            <a:cs typeface="Liberation Serif" pitchFamily="18" charset="0"/>
          </a:endParaRPr>
        </a:p>
      </dgm:t>
    </dgm:pt>
    <dgm:pt modelId="{A4544066-2982-4CE0-B7C8-F02BDFD52D1A}" type="parTrans" cxnId="{B18233AD-4AAA-4312-BE54-0C3341FBA83D}">
      <dgm:prSet/>
      <dgm:spPr/>
      <dgm:t>
        <a:bodyPr/>
        <a:lstStyle/>
        <a:p>
          <a:endParaRPr lang="ru-RU"/>
        </a:p>
      </dgm:t>
    </dgm:pt>
    <dgm:pt modelId="{E2EE13E7-7D9D-4752-B3DE-E46443E4AD30}" type="sibTrans" cxnId="{B18233AD-4AAA-4312-BE54-0C3341FBA83D}">
      <dgm:prSet/>
      <dgm:spPr/>
      <dgm:t>
        <a:bodyPr/>
        <a:lstStyle/>
        <a:p>
          <a:endParaRPr lang="ru-RU"/>
        </a:p>
      </dgm:t>
    </dgm:pt>
    <dgm:pt modelId="{5BB01D90-F27A-4D46-9E11-280FE7403049}" type="pres">
      <dgm:prSet presAssocID="{9886B79B-40EB-481E-92CC-501458AB2241}" presName="linearFlow" presStyleCnt="0">
        <dgm:presLayoutVars>
          <dgm:dir/>
          <dgm:resizeHandles val="exact"/>
        </dgm:presLayoutVars>
      </dgm:prSet>
      <dgm:spPr/>
      <dgm:t>
        <a:bodyPr/>
        <a:lstStyle/>
        <a:p>
          <a:endParaRPr lang="ru-RU"/>
        </a:p>
      </dgm:t>
    </dgm:pt>
    <dgm:pt modelId="{35FFE145-0423-49FD-AE5C-046E05CFB1A3}" type="pres">
      <dgm:prSet presAssocID="{1F50CDE5-A392-4297-8001-A391907B4795}" presName="composite" presStyleCnt="0"/>
      <dgm:spPr/>
    </dgm:pt>
    <dgm:pt modelId="{513BFF68-8C20-438B-98C1-85E3B98C3AF2}" type="pres">
      <dgm:prSet presAssocID="{1F50CDE5-A392-4297-8001-A391907B4795}" presName="imgShp" presStyleLbl="fgImgPlace1" presStyleIdx="0" presStyleCnt="1" custLinFactNeighborX="-97279" custLinFactNeighborY="-49"/>
      <dgm:spPr>
        <a:blipFill rotWithShape="0">
          <a:blip xmlns:r="http://schemas.openxmlformats.org/officeDocument/2006/relationships" r:embed="rId1"/>
          <a:stretch>
            <a:fillRect/>
          </a:stretch>
        </a:blipFill>
      </dgm:spPr>
    </dgm:pt>
    <dgm:pt modelId="{B645E707-ABA9-413B-B09E-30706098552C}" type="pres">
      <dgm:prSet presAssocID="{1F50CDE5-A392-4297-8001-A391907B4795}" presName="txShp" presStyleLbl="node1" presStyleIdx="0" presStyleCnt="1" custScaleX="150376">
        <dgm:presLayoutVars>
          <dgm:bulletEnabled val="1"/>
        </dgm:presLayoutVars>
      </dgm:prSet>
      <dgm:spPr/>
      <dgm:t>
        <a:bodyPr/>
        <a:lstStyle/>
        <a:p>
          <a:endParaRPr lang="ru-RU"/>
        </a:p>
      </dgm:t>
    </dgm:pt>
  </dgm:ptLst>
  <dgm:cxnLst>
    <dgm:cxn modelId="{B18233AD-4AAA-4312-BE54-0C3341FBA83D}" srcId="{9886B79B-40EB-481E-92CC-501458AB2241}" destId="{1F50CDE5-A392-4297-8001-A391907B4795}" srcOrd="0" destOrd="0" parTransId="{A4544066-2982-4CE0-B7C8-F02BDFD52D1A}" sibTransId="{E2EE13E7-7D9D-4752-B3DE-E46443E4AD30}"/>
    <dgm:cxn modelId="{E7D438A7-6F8B-453D-8528-669566687C93}" type="presOf" srcId="{1F50CDE5-A392-4297-8001-A391907B4795}" destId="{B645E707-ABA9-413B-B09E-30706098552C}" srcOrd="0" destOrd="0" presId="urn:microsoft.com/office/officeart/2005/8/layout/vList3"/>
    <dgm:cxn modelId="{D18A48C6-2708-444A-B57A-3F22F1943134}" type="presOf" srcId="{9886B79B-40EB-481E-92CC-501458AB2241}" destId="{5BB01D90-F27A-4D46-9E11-280FE7403049}" srcOrd="0" destOrd="0" presId="urn:microsoft.com/office/officeart/2005/8/layout/vList3"/>
    <dgm:cxn modelId="{A8360865-ED3E-4AF7-9CFF-CC785586661B}" type="presParOf" srcId="{5BB01D90-F27A-4D46-9E11-280FE7403049}" destId="{35FFE145-0423-49FD-AE5C-046E05CFB1A3}" srcOrd="0" destOrd="0" presId="urn:microsoft.com/office/officeart/2005/8/layout/vList3"/>
    <dgm:cxn modelId="{B6E7A572-7DFE-40C3-B587-03580561DD96}" type="presParOf" srcId="{35FFE145-0423-49FD-AE5C-046E05CFB1A3}" destId="{513BFF68-8C20-438B-98C1-85E3B98C3AF2}" srcOrd="0" destOrd="0" presId="urn:microsoft.com/office/officeart/2005/8/layout/vList3"/>
    <dgm:cxn modelId="{459F3793-41C3-4545-B9EE-48999D5E9371}" type="presParOf" srcId="{35FFE145-0423-49FD-AE5C-046E05CFB1A3}" destId="{B645E707-ABA9-413B-B09E-30706098552C}" srcOrd="1" destOrd="0" presId="urn:microsoft.com/office/officeart/2005/8/layout/vList3"/>
  </dgm:cxnLst>
  <dgm:bg/>
  <dgm:whole/>
</dgm:dataModel>
</file>

<file path=ppt/diagrams/data17.xml><?xml version="1.0" encoding="utf-8"?>
<dgm:dataModel xmlns:dgm="http://schemas.openxmlformats.org/drawingml/2006/diagram" xmlns:a="http://schemas.openxmlformats.org/drawingml/2006/main">
  <dgm:ptLst>
    <dgm:pt modelId="{9886B79B-40EB-481E-92CC-501458AB224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1F50CDE5-A392-4297-8001-A391907B4795}">
      <dgm:prSet custT="1"/>
      <dgm:spPr/>
      <dgm:t>
        <a:bodyPr/>
        <a:lstStyle/>
        <a:p>
          <a:pPr rtl="0"/>
          <a:r>
            <a:rPr lang="ru-RU" sz="1600" b="1" dirty="0" smtClean="0">
              <a:latin typeface="Liberation Serif" pitchFamily="18" charset="0"/>
              <a:ea typeface="Liberation Serif" pitchFamily="18" charset="0"/>
              <a:cs typeface="Liberation Serif" pitchFamily="18" charset="0"/>
            </a:rPr>
            <a:t>Муниципальная программа «Развитие культуры в  Шалинском муниципальном округе до 2030 года»</a:t>
          </a:r>
          <a:endParaRPr lang="ru-RU" sz="1600" dirty="0">
            <a:latin typeface="Liberation Serif" pitchFamily="18" charset="0"/>
            <a:ea typeface="Liberation Serif" pitchFamily="18" charset="0"/>
            <a:cs typeface="Liberation Serif" pitchFamily="18" charset="0"/>
          </a:endParaRPr>
        </a:p>
      </dgm:t>
    </dgm:pt>
    <dgm:pt modelId="{A4544066-2982-4CE0-B7C8-F02BDFD52D1A}" type="parTrans" cxnId="{B18233AD-4AAA-4312-BE54-0C3341FBA83D}">
      <dgm:prSet/>
      <dgm:spPr/>
      <dgm:t>
        <a:bodyPr/>
        <a:lstStyle/>
        <a:p>
          <a:endParaRPr lang="ru-RU"/>
        </a:p>
      </dgm:t>
    </dgm:pt>
    <dgm:pt modelId="{E2EE13E7-7D9D-4752-B3DE-E46443E4AD30}" type="sibTrans" cxnId="{B18233AD-4AAA-4312-BE54-0C3341FBA83D}">
      <dgm:prSet/>
      <dgm:spPr/>
      <dgm:t>
        <a:bodyPr/>
        <a:lstStyle/>
        <a:p>
          <a:endParaRPr lang="ru-RU"/>
        </a:p>
      </dgm:t>
    </dgm:pt>
    <dgm:pt modelId="{5BB01D90-F27A-4D46-9E11-280FE7403049}" type="pres">
      <dgm:prSet presAssocID="{9886B79B-40EB-481E-92CC-501458AB2241}" presName="linearFlow" presStyleCnt="0">
        <dgm:presLayoutVars>
          <dgm:dir/>
          <dgm:resizeHandles val="exact"/>
        </dgm:presLayoutVars>
      </dgm:prSet>
      <dgm:spPr/>
      <dgm:t>
        <a:bodyPr/>
        <a:lstStyle/>
        <a:p>
          <a:endParaRPr lang="ru-RU"/>
        </a:p>
      </dgm:t>
    </dgm:pt>
    <dgm:pt modelId="{35FFE145-0423-49FD-AE5C-046E05CFB1A3}" type="pres">
      <dgm:prSet presAssocID="{1F50CDE5-A392-4297-8001-A391907B4795}" presName="composite" presStyleCnt="0"/>
      <dgm:spPr/>
    </dgm:pt>
    <dgm:pt modelId="{513BFF68-8C20-438B-98C1-85E3B98C3AF2}" type="pres">
      <dgm:prSet presAssocID="{1F50CDE5-A392-4297-8001-A391907B4795}" presName="imgShp" presStyleLbl="fgImgPlace1" presStyleIdx="0" presStyleCnt="1" custLinFactX="-100000" custLinFactNeighborX="-196226" custLinFactNeighborY="-19072"/>
      <dgm:spPr>
        <a:blipFill rotWithShape="0">
          <a:blip xmlns:r="http://schemas.openxmlformats.org/officeDocument/2006/relationships" r:embed="rId1"/>
          <a:stretch>
            <a:fillRect/>
          </a:stretch>
        </a:blipFill>
      </dgm:spPr>
    </dgm:pt>
    <dgm:pt modelId="{B645E707-ABA9-413B-B09E-30706098552C}" type="pres">
      <dgm:prSet presAssocID="{1F50CDE5-A392-4297-8001-A391907B4795}" presName="txShp" presStyleLbl="node1" presStyleIdx="0" presStyleCnt="1" custScaleX="150376">
        <dgm:presLayoutVars>
          <dgm:bulletEnabled val="1"/>
        </dgm:presLayoutVars>
      </dgm:prSet>
      <dgm:spPr/>
      <dgm:t>
        <a:bodyPr/>
        <a:lstStyle/>
        <a:p>
          <a:endParaRPr lang="ru-RU"/>
        </a:p>
      </dgm:t>
    </dgm:pt>
  </dgm:ptLst>
  <dgm:cxnLst>
    <dgm:cxn modelId="{C3191F3A-4891-4CA4-BAB3-490A822E3D6D}" type="presOf" srcId="{1F50CDE5-A392-4297-8001-A391907B4795}" destId="{B645E707-ABA9-413B-B09E-30706098552C}" srcOrd="0" destOrd="0" presId="urn:microsoft.com/office/officeart/2005/8/layout/vList3"/>
    <dgm:cxn modelId="{A29C15FF-1DEA-44B3-B997-3FF3B42BFE37}" type="presOf" srcId="{9886B79B-40EB-481E-92CC-501458AB2241}" destId="{5BB01D90-F27A-4D46-9E11-280FE7403049}" srcOrd="0" destOrd="0" presId="urn:microsoft.com/office/officeart/2005/8/layout/vList3"/>
    <dgm:cxn modelId="{B18233AD-4AAA-4312-BE54-0C3341FBA83D}" srcId="{9886B79B-40EB-481E-92CC-501458AB2241}" destId="{1F50CDE5-A392-4297-8001-A391907B4795}" srcOrd="0" destOrd="0" parTransId="{A4544066-2982-4CE0-B7C8-F02BDFD52D1A}" sibTransId="{E2EE13E7-7D9D-4752-B3DE-E46443E4AD30}"/>
    <dgm:cxn modelId="{C93DAC24-9DB0-4D3A-893E-FAA7EAB729A9}" type="presParOf" srcId="{5BB01D90-F27A-4D46-9E11-280FE7403049}" destId="{35FFE145-0423-49FD-AE5C-046E05CFB1A3}" srcOrd="0" destOrd="0" presId="urn:microsoft.com/office/officeart/2005/8/layout/vList3"/>
    <dgm:cxn modelId="{69256B2E-A6E9-462C-9421-773300CF8455}" type="presParOf" srcId="{35FFE145-0423-49FD-AE5C-046E05CFB1A3}" destId="{513BFF68-8C20-438B-98C1-85E3B98C3AF2}" srcOrd="0" destOrd="0" presId="urn:microsoft.com/office/officeart/2005/8/layout/vList3"/>
    <dgm:cxn modelId="{D18AE661-2106-4869-8E59-DC66D56F2C40}" type="presParOf" srcId="{35FFE145-0423-49FD-AE5C-046E05CFB1A3}" destId="{B645E707-ABA9-413B-B09E-30706098552C}" srcOrd="1" destOrd="0" presId="urn:microsoft.com/office/officeart/2005/8/layout/vList3"/>
  </dgm:cxnLst>
  <dgm:bg/>
  <dgm:whole/>
</dgm:dataModel>
</file>

<file path=ppt/diagrams/data18.xml><?xml version="1.0" encoding="utf-8"?>
<dgm:dataModel xmlns:dgm="http://schemas.openxmlformats.org/drawingml/2006/diagram" xmlns:a="http://schemas.openxmlformats.org/drawingml/2006/main">
  <dgm:ptLst>
    <dgm:pt modelId="{F156BE11-57EF-4BF6-BC62-6E4CF120364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799BF0C6-A22B-46C7-872D-185F4C837445}">
      <dgm:prSet phldrT="[Текст]"/>
      <dgm:spPr/>
      <dgm:t>
        <a:bodyPr/>
        <a:lstStyle/>
        <a:p>
          <a:r>
            <a:rPr lang="ru-RU" dirty="0" smtClean="0"/>
            <a:t>1</a:t>
          </a:r>
          <a:endParaRPr lang="ru-RU" dirty="0"/>
        </a:p>
      </dgm:t>
    </dgm:pt>
    <dgm:pt modelId="{61DDD3EE-5457-40FB-8CDA-C68F44FFD44E}" type="parTrans" cxnId="{B9258D95-8BE2-4803-AA57-41C2A9E18FE7}">
      <dgm:prSet/>
      <dgm:spPr/>
      <dgm:t>
        <a:bodyPr/>
        <a:lstStyle/>
        <a:p>
          <a:endParaRPr lang="ru-RU"/>
        </a:p>
      </dgm:t>
    </dgm:pt>
    <dgm:pt modelId="{35D4AD78-796C-471C-9271-6C70D7D4BAB9}" type="sibTrans" cxnId="{B9258D95-8BE2-4803-AA57-41C2A9E18FE7}">
      <dgm:prSet/>
      <dgm:spPr/>
      <dgm:t>
        <a:bodyPr/>
        <a:lstStyle/>
        <a:p>
          <a:endParaRPr lang="ru-RU"/>
        </a:p>
      </dgm:t>
    </dgm:pt>
    <dgm:pt modelId="{12BA14C3-EA0D-4A44-8314-0C4BC5FF36A8}">
      <dgm:prSet phldrT="[Текст]"/>
      <dgm:spPr/>
      <dgm:t>
        <a:bodyPr/>
        <a:lstStyle/>
        <a:p>
          <a:r>
            <a:rPr lang="ru-RU" dirty="0" smtClean="0"/>
            <a:t>2</a:t>
          </a:r>
          <a:endParaRPr lang="ru-RU" dirty="0"/>
        </a:p>
      </dgm:t>
    </dgm:pt>
    <dgm:pt modelId="{F12D954B-1D4E-4EB8-9F9A-8FF194D81CFA}" type="parTrans" cxnId="{AB9C9B57-B73B-43E3-8300-8A3268C3CAE9}">
      <dgm:prSet/>
      <dgm:spPr/>
      <dgm:t>
        <a:bodyPr/>
        <a:lstStyle/>
        <a:p>
          <a:endParaRPr lang="ru-RU"/>
        </a:p>
      </dgm:t>
    </dgm:pt>
    <dgm:pt modelId="{B06398DD-E4BB-444D-8DA2-E3B5FD137BE1}" type="sibTrans" cxnId="{AB9C9B57-B73B-43E3-8300-8A3268C3CAE9}">
      <dgm:prSet/>
      <dgm:spPr/>
      <dgm:t>
        <a:bodyPr/>
        <a:lstStyle/>
        <a:p>
          <a:endParaRPr lang="ru-RU"/>
        </a:p>
      </dgm:t>
    </dgm:pt>
    <dgm:pt modelId="{27F79D6A-2D71-4A35-B061-4E1A6E268BA8}">
      <dgm:prSet phldrT="[Текст]"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«Обеспечение реализации муниципальной программы «Развитие культуры в Шалинском муниципальном округе до 2030 года»»</a:t>
          </a:r>
          <a:endParaRPr lang="ru-RU" sz="1200" b="1" dirty="0">
            <a:latin typeface="Liberation Serif" pitchFamily="18" charset="0"/>
            <a:ea typeface="Liberation Serif" pitchFamily="18" charset="0"/>
            <a:cs typeface="Liberation Serif" pitchFamily="18" charset="0"/>
          </a:endParaRPr>
        </a:p>
      </dgm:t>
    </dgm:pt>
    <dgm:pt modelId="{33EF7E8D-3C78-4132-ACE2-FB2CA68F7ACA}" type="parTrans" cxnId="{A68F0C33-DDB1-4BE1-80CE-FF0119B94093}">
      <dgm:prSet/>
      <dgm:spPr/>
      <dgm:t>
        <a:bodyPr/>
        <a:lstStyle/>
        <a:p>
          <a:endParaRPr lang="ru-RU"/>
        </a:p>
      </dgm:t>
    </dgm:pt>
    <dgm:pt modelId="{A79B5996-7FFB-4211-9DFB-7D69C08755E9}" type="sibTrans" cxnId="{A68F0C33-DDB1-4BE1-80CE-FF0119B94093}">
      <dgm:prSet/>
      <dgm:spPr/>
      <dgm:t>
        <a:bodyPr/>
        <a:lstStyle/>
        <a:p>
          <a:endParaRPr lang="ru-RU"/>
        </a:p>
      </dgm:t>
    </dgm:pt>
    <dgm:pt modelId="{B1EBA316-B001-4508-9929-EF13A900457C}">
      <dgm:prSet phldrT="[Текст]"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105 865 760,00руб.</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ED12A23F-6BD6-4FF8-8B73-CDC45C90F961}" type="parTrans" cxnId="{65F96BF7-D7BA-490D-997F-F90E4845388D}">
      <dgm:prSet/>
      <dgm:spPr/>
      <dgm:t>
        <a:bodyPr/>
        <a:lstStyle/>
        <a:p>
          <a:endParaRPr lang="ru-RU"/>
        </a:p>
      </dgm:t>
    </dgm:pt>
    <dgm:pt modelId="{E63E5FE2-0335-455F-8415-9FDFD219BD57}" type="sibTrans" cxnId="{65F96BF7-D7BA-490D-997F-F90E4845388D}">
      <dgm:prSet/>
      <dgm:spPr/>
      <dgm:t>
        <a:bodyPr/>
        <a:lstStyle/>
        <a:p>
          <a:endParaRPr lang="ru-RU"/>
        </a:p>
      </dgm:t>
    </dgm:pt>
    <dgm:pt modelId="{F499D732-AE58-4A4F-83E4-C30BC4A4939E}">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План – 2 157 899,00 руб.</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E17CEAFB-E4CD-450B-8400-946D5EDDCC12}" type="parTrans" cxnId="{90EFD834-3011-4CB7-A42A-8A7A269A563D}">
      <dgm:prSet/>
      <dgm:spPr/>
      <dgm:t>
        <a:bodyPr/>
        <a:lstStyle/>
        <a:p>
          <a:endParaRPr lang="ru-RU"/>
        </a:p>
      </dgm:t>
    </dgm:pt>
    <dgm:pt modelId="{F8587C2B-12F0-4077-BC9F-DA0A8A28623F}" type="sibTrans" cxnId="{90EFD834-3011-4CB7-A42A-8A7A269A563D}">
      <dgm:prSet/>
      <dgm:spPr/>
      <dgm:t>
        <a:bodyPr/>
        <a:lstStyle/>
        <a:p>
          <a:endParaRPr lang="ru-RU"/>
        </a:p>
      </dgm:t>
    </dgm:pt>
    <dgm:pt modelId="{927675B6-539F-444F-A874-0A9024E9E676}">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2 157 899,00 руб.</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3A180DCF-3605-4914-9280-7FD4EACFD837}" type="parTrans" cxnId="{C5A79B9E-D76D-456F-8244-CF1E2D9E7A58}">
      <dgm:prSet/>
      <dgm:spPr/>
      <dgm:t>
        <a:bodyPr/>
        <a:lstStyle/>
        <a:p>
          <a:endParaRPr lang="ru-RU"/>
        </a:p>
      </dgm:t>
    </dgm:pt>
    <dgm:pt modelId="{2B91B58D-1CC7-40E9-9D9E-953BADC8D6A4}" type="sibTrans" cxnId="{C5A79B9E-D76D-456F-8244-CF1E2D9E7A58}">
      <dgm:prSet/>
      <dgm:spPr/>
      <dgm:t>
        <a:bodyPr/>
        <a:lstStyle/>
        <a:p>
          <a:endParaRPr lang="ru-RU"/>
        </a:p>
      </dgm:t>
    </dgm:pt>
    <dgm:pt modelId="{73C969FC-5A05-440D-8999-471D14BD9B66}">
      <dgm:prSet phldrT="[Текст]"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«Развитие культуры и искусства в  Шалинском муниципальном округе до 2030 года»</a:t>
          </a:r>
          <a:endParaRPr lang="ru-RU" sz="1200" b="1" dirty="0">
            <a:latin typeface="Liberation Serif" pitchFamily="18" charset="0"/>
            <a:ea typeface="Liberation Serif" pitchFamily="18" charset="0"/>
            <a:cs typeface="Liberation Serif" pitchFamily="18" charset="0"/>
          </a:endParaRPr>
        </a:p>
      </dgm:t>
    </dgm:pt>
    <dgm:pt modelId="{09E67346-5845-4535-B297-2FB3ED5D71D5}" type="sibTrans" cxnId="{92470ADB-6636-4508-A18A-BC12D28E1B61}">
      <dgm:prSet/>
      <dgm:spPr/>
      <dgm:t>
        <a:bodyPr/>
        <a:lstStyle/>
        <a:p>
          <a:endParaRPr lang="ru-RU"/>
        </a:p>
      </dgm:t>
    </dgm:pt>
    <dgm:pt modelId="{C1144BD6-B232-4949-BCDF-DE6895F5C894}" type="parTrans" cxnId="{92470ADB-6636-4508-A18A-BC12D28E1B61}">
      <dgm:prSet/>
      <dgm:spPr/>
      <dgm:t>
        <a:bodyPr/>
        <a:lstStyle/>
        <a:p>
          <a:endParaRPr lang="ru-RU"/>
        </a:p>
      </dgm:t>
    </dgm:pt>
    <dgm:pt modelId="{5C199BA9-918A-4D53-9482-BB6A4812A2CA}">
      <dgm:prSet phldrT="[Текст]" custT="1"/>
      <dgm:spPr/>
      <dgm:t>
        <a:bodyPr/>
        <a:lstStyle/>
        <a:p>
          <a:pPr algn="l"/>
          <a:endParaRPr lang="ru-RU" sz="1200" b="1" dirty="0">
            <a:latin typeface="Liberation Serif" pitchFamily="18" charset="0"/>
            <a:ea typeface="Liberation Serif" pitchFamily="18" charset="0"/>
            <a:cs typeface="Liberation Serif" pitchFamily="18" charset="0"/>
          </a:endParaRPr>
        </a:p>
      </dgm:t>
    </dgm:pt>
    <dgm:pt modelId="{E515847D-78E3-4DCB-AD95-322F80AB9EBE}" type="parTrans" cxnId="{7EE5359A-88ED-478B-A3AA-2089E9AAE1C7}">
      <dgm:prSet/>
      <dgm:spPr/>
      <dgm:t>
        <a:bodyPr/>
        <a:lstStyle/>
        <a:p>
          <a:endParaRPr lang="ru-RU"/>
        </a:p>
      </dgm:t>
    </dgm:pt>
    <dgm:pt modelId="{4DA465C6-8425-42DC-9BF3-3058D4F3955F}" type="sibTrans" cxnId="{7EE5359A-88ED-478B-A3AA-2089E9AAE1C7}">
      <dgm:prSet/>
      <dgm:spPr/>
      <dgm:t>
        <a:bodyPr/>
        <a:lstStyle/>
        <a:p>
          <a:endParaRPr lang="ru-RU"/>
        </a:p>
      </dgm:t>
    </dgm:pt>
    <dgm:pt modelId="{78DFBFAA-B1E8-4388-9BA3-05FCACA7DBDA}">
      <dgm:prSet phldrT="[Текст]"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План  -  105 865 860,00 руб.</a:t>
          </a:r>
          <a:endParaRPr lang="ru-RU" sz="1200" b="1" dirty="0">
            <a:latin typeface="Liberation Serif" pitchFamily="18" charset="0"/>
            <a:ea typeface="Liberation Serif" pitchFamily="18" charset="0"/>
            <a:cs typeface="Liberation Serif" pitchFamily="18" charset="0"/>
          </a:endParaRPr>
        </a:p>
      </dgm:t>
    </dgm:pt>
    <dgm:pt modelId="{262D35C5-9567-41E0-8371-D8E6D90A0332}" type="sibTrans" cxnId="{2109A400-41D0-46F5-92B3-AC5EB830F5E7}">
      <dgm:prSet/>
      <dgm:spPr/>
      <dgm:t>
        <a:bodyPr/>
        <a:lstStyle/>
        <a:p>
          <a:endParaRPr lang="ru-RU"/>
        </a:p>
      </dgm:t>
    </dgm:pt>
    <dgm:pt modelId="{95C52FA8-FE86-41C4-840A-184EF3F3333F}" type="parTrans" cxnId="{2109A400-41D0-46F5-92B3-AC5EB830F5E7}">
      <dgm:prSet/>
      <dgm:spPr/>
      <dgm:t>
        <a:bodyPr/>
        <a:lstStyle/>
        <a:p>
          <a:endParaRPr lang="ru-RU"/>
        </a:p>
      </dgm:t>
    </dgm:pt>
    <dgm:pt modelId="{3E206A20-7C58-4266-A006-763C40F3F750}">
      <dgm:prSet phldrT="[Текст]"/>
      <dgm:spPr/>
      <dgm:t>
        <a:bodyPr/>
        <a:lstStyle/>
        <a:p>
          <a:r>
            <a:rPr lang="ru-RU" dirty="0" smtClean="0"/>
            <a:t>3</a:t>
          </a:r>
          <a:endParaRPr lang="ru-RU" dirty="0"/>
        </a:p>
      </dgm:t>
    </dgm:pt>
    <dgm:pt modelId="{B06C8B62-0ACC-4A07-9FF3-25583B4307A6}" type="parTrans" cxnId="{D3D8DC16-6639-4CA0-8F26-01FE67EDBF6F}">
      <dgm:prSet/>
      <dgm:spPr/>
      <dgm:t>
        <a:bodyPr/>
        <a:lstStyle/>
        <a:p>
          <a:endParaRPr lang="ru-RU"/>
        </a:p>
      </dgm:t>
    </dgm:pt>
    <dgm:pt modelId="{4E387F04-DC28-425F-9CAE-CC67D94E45D3}" type="sibTrans" cxnId="{D3D8DC16-6639-4CA0-8F26-01FE67EDBF6F}">
      <dgm:prSet/>
      <dgm:spPr/>
      <dgm:t>
        <a:bodyPr/>
        <a:lstStyle/>
        <a:p>
          <a:endParaRPr lang="ru-RU"/>
        </a:p>
      </dgm:t>
    </dgm:pt>
    <dgm:pt modelId="{B850CC24-6B7C-4A50-8CBD-2DE322B5CB5E}">
      <dgm:prSet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«Развитие образования в сфере культуры и искусства в Шалинском муниципальном округе до 2030 года»</a:t>
          </a:r>
          <a:endParaRPr lang="ru-RU" sz="1200" b="1" dirty="0">
            <a:latin typeface="Liberation Serif" pitchFamily="18" charset="0"/>
            <a:ea typeface="Liberation Serif" pitchFamily="18" charset="0"/>
            <a:cs typeface="Liberation Serif" pitchFamily="18" charset="0"/>
          </a:endParaRPr>
        </a:p>
      </dgm:t>
    </dgm:pt>
    <dgm:pt modelId="{94F25503-C8E1-407D-B1AB-81DCF2BEA409}" type="parTrans" cxnId="{D11F0498-5B00-40A5-BAFD-6A53A2FF983B}">
      <dgm:prSet/>
      <dgm:spPr/>
    </dgm:pt>
    <dgm:pt modelId="{ABB52460-D8BA-440E-B9A3-17EFBC362BB5}" type="sibTrans" cxnId="{D11F0498-5B00-40A5-BAFD-6A53A2FF983B}">
      <dgm:prSet/>
      <dgm:spPr/>
    </dgm:pt>
    <dgm:pt modelId="{787F6832-B956-404A-9B52-C4DE1540D3F7}">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План  -  9 509 152,00 руб.</a:t>
          </a:r>
          <a:endParaRPr lang="ru-RU" sz="1200" b="1" dirty="0">
            <a:latin typeface="Liberation Serif" pitchFamily="18" charset="0"/>
            <a:ea typeface="Liberation Serif" pitchFamily="18" charset="0"/>
            <a:cs typeface="Liberation Serif" pitchFamily="18" charset="0"/>
          </a:endParaRPr>
        </a:p>
      </dgm:t>
    </dgm:pt>
    <dgm:pt modelId="{B1F16621-C413-4C99-90D0-2452EC629A54}" type="parTrans" cxnId="{CA82F0A0-0E9A-4240-8693-078CFA7FF75B}">
      <dgm:prSet/>
      <dgm:spPr/>
    </dgm:pt>
    <dgm:pt modelId="{FAE073BB-D6B4-44C0-BC9E-061987C43D53}" type="sibTrans" cxnId="{CA82F0A0-0E9A-4240-8693-078CFA7FF75B}">
      <dgm:prSet/>
      <dgm:spPr/>
    </dgm:pt>
    <dgm:pt modelId="{AF99F387-9FF6-4814-B437-565252B9F53C}">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- 9 509 152,00 руб.</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F42D7811-9898-4D12-9EB6-E0C1570D0A55}" type="parTrans" cxnId="{0E61DB4F-41D3-4151-A2E7-D5D7EA7BDE8E}">
      <dgm:prSet/>
      <dgm:spPr/>
      <dgm:t>
        <a:bodyPr/>
        <a:lstStyle/>
        <a:p>
          <a:endParaRPr lang="ru-RU"/>
        </a:p>
      </dgm:t>
    </dgm:pt>
    <dgm:pt modelId="{A1FC2300-7C5A-41B6-8A94-80AF2D4FB715}" type="sibTrans" cxnId="{0E61DB4F-41D3-4151-A2E7-D5D7EA7BDE8E}">
      <dgm:prSet/>
      <dgm:spPr/>
      <dgm:t>
        <a:bodyPr/>
        <a:lstStyle/>
        <a:p>
          <a:endParaRPr lang="ru-RU"/>
        </a:p>
      </dgm:t>
    </dgm:pt>
    <dgm:pt modelId="{16C6D9E1-A038-4EE1-B037-B0CE1158D859}" type="pres">
      <dgm:prSet presAssocID="{F156BE11-57EF-4BF6-BC62-6E4CF1203642}" presName="linearFlow" presStyleCnt="0">
        <dgm:presLayoutVars>
          <dgm:dir/>
          <dgm:animLvl val="lvl"/>
          <dgm:resizeHandles val="exact"/>
        </dgm:presLayoutVars>
      </dgm:prSet>
      <dgm:spPr/>
      <dgm:t>
        <a:bodyPr/>
        <a:lstStyle/>
        <a:p>
          <a:endParaRPr lang="ru-RU"/>
        </a:p>
      </dgm:t>
    </dgm:pt>
    <dgm:pt modelId="{07CCD3E0-E343-4685-A064-67699EDCEA34}" type="pres">
      <dgm:prSet presAssocID="{799BF0C6-A22B-46C7-872D-185F4C837445}" presName="composite" presStyleCnt="0"/>
      <dgm:spPr/>
    </dgm:pt>
    <dgm:pt modelId="{5D1CCD4E-635D-45CD-B6CE-B84BE75E48D4}" type="pres">
      <dgm:prSet presAssocID="{799BF0C6-A22B-46C7-872D-185F4C837445}" presName="parentText" presStyleLbl="alignNode1" presStyleIdx="0" presStyleCnt="3">
        <dgm:presLayoutVars>
          <dgm:chMax val="1"/>
          <dgm:bulletEnabled val="1"/>
        </dgm:presLayoutVars>
      </dgm:prSet>
      <dgm:spPr/>
      <dgm:t>
        <a:bodyPr/>
        <a:lstStyle/>
        <a:p>
          <a:endParaRPr lang="ru-RU"/>
        </a:p>
      </dgm:t>
    </dgm:pt>
    <dgm:pt modelId="{EC7E6BC2-4A07-4594-AF9F-F0F7F44E757A}" type="pres">
      <dgm:prSet presAssocID="{799BF0C6-A22B-46C7-872D-185F4C837445}" presName="descendantText" presStyleLbl="alignAcc1" presStyleIdx="0" presStyleCnt="3" custScaleY="150641" custLinFactNeighborX="-109" custLinFactNeighborY="807">
        <dgm:presLayoutVars>
          <dgm:bulletEnabled val="1"/>
        </dgm:presLayoutVars>
      </dgm:prSet>
      <dgm:spPr/>
      <dgm:t>
        <a:bodyPr/>
        <a:lstStyle/>
        <a:p>
          <a:endParaRPr lang="ru-RU"/>
        </a:p>
      </dgm:t>
    </dgm:pt>
    <dgm:pt modelId="{BC7402D7-B6D8-43FC-97B5-7E7DF8E0FBB1}" type="pres">
      <dgm:prSet presAssocID="{35D4AD78-796C-471C-9271-6C70D7D4BAB9}" presName="sp" presStyleCnt="0"/>
      <dgm:spPr/>
    </dgm:pt>
    <dgm:pt modelId="{9D8B48E7-1D8D-4D01-9F44-D3F8F209B058}" type="pres">
      <dgm:prSet presAssocID="{12BA14C3-EA0D-4A44-8314-0C4BC5FF36A8}" presName="composite" presStyleCnt="0"/>
      <dgm:spPr/>
    </dgm:pt>
    <dgm:pt modelId="{5BC657F8-22C0-43AF-925D-A932C2A250F8}" type="pres">
      <dgm:prSet presAssocID="{12BA14C3-EA0D-4A44-8314-0C4BC5FF36A8}" presName="parentText" presStyleLbl="alignNode1" presStyleIdx="1" presStyleCnt="3">
        <dgm:presLayoutVars>
          <dgm:chMax val="1"/>
          <dgm:bulletEnabled val="1"/>
        </dgm:presLayoutVars>
      </dgm:prSet>
      <dgm:spPr/>
      <dgm:t>
        <a:bodyPr/>
        <a:lstStyle/>
        <a:p>
          <a:endParaRPr lang="ru-RU"/>
        </a:p>
      </dgm:t>
    </dgm:pt>
    <dgm:pt modelId="{490380E9-8207-4643-A13E-179554CD6251}" type="pres">
      <dgm:prSet presAssocID="{12BA14C3-EA0D-4A44-8314-0C4BC5FF36A8}" presName="descendantText" presStyleLbl="alignAcc1" presStyleIdx="1" presStyleCnt="3" custScaleY="131717">
        <dgm:presLayoutVars>
          <dgm:bulletEnabled val="1"/>
        </dgm:presLayoutVars>
      </dgm:prSet>
      <dgm:spPr/>
      <dgm:t>
        <a:bodyPr/>
        <a:lstStyle/>
        <a:p>
          <a:endParaRPr lang="ru-RU"/>
        </a:p>
      </dgm:t>
    </dgm:pt>
    <dgm:pt modelId="{78E37BCB-6E05-42B0-8CD2-D9DDCA9CA366}" type="pres">
      <dgm:prSet presAssocID="{B06398DD-E4BB-444D-8DA2-E3B5FD137BE1}" presName="sp" presStyleCnt="0"/>
      <dgm:spPr/>
    </dgm:pt>
    <dgm:pt modelId="{062CC65F-4074-4042-A549-A90CE0CB48BB}" type="pres">
      <dgm:prSet presAssocID="{3E206A20-7C58-4266-A006-763C40F3F750}" presName="composite" presStyleCnt="0"/>
      <dgm:spPr/>
    </dgm:pt>
    <dgm:pt modelId="{58E0EBE2-C366-4B41-96EF-242C4F595887}" type="pres">
      <dgm:prSet presAssocID="{3E206A20-7C58-4266-A006-763C40F3F750}" presName="parentText" presStyleLbl="alignNode1" presStyleIdx="2" presStyleCnt="3">
        <dgm:presLayoutVars>
          <dgm:chMax val="1"/>
          <dgm:bulletEnabled val="1"/>
        </dgm:presLayoutVars>
      </dgm:prSet>
      <dgm:spPr/>
      <dgm:t>
        <a:bodyPr/>
        <a:lstStyle/>
        <a:p>
          <a:endParaRPr lang="ru-RU"/>
        </a:p>
      </dgm:t>
    </dgm:pt>
    <dgm:pt modelId="{F25DF7BA-1A73-4DFA-8C6B-0187A15F95DA}" type="pres">
      <dgm:prSet presAssocID="{3E206A20-7C58-4266-A006-763C40F3F750}" presName="descendantText" presStyleLbl="alignAcc1" presStyleIdx="2" presStyleCnt="3" custLinFactNeighborX="-2051" custLinFactNeighborY="744">
        <dgm:presLayoutVars>
          <dgm:bulletEnabled val="1"/>
        </dgm:presLayoutVars>
      </dgm:prSet>
      <dgm:spPr/>
      <dgm:t>
        <a:bodyPr/>
        <a:lstStyle/>
        <a:p>
          <a:endParaRPr lang="ru-RU"/>
        </a:p>
      </dgm:t>
    </dgm:pt>
  </dgm:ptLst>
  <dgm:cxnLst>
    <dgm:cxn modelId="{8EC81C28-CDDE-4BC7-908D-57AD167BE8EF}" type="presOf" srcId="{927675B6-539F-444F-A874-0A9024E9E676}" destId="{490380E9-8207-4643-A13E-179554CD6251}" srcOrd="0" destOrd="2" presId="urn:microsoft.com/office/officeart/2005/8/layout/chevron2"/>
    <dgm:cxn modelId="{90EFD834-3011-4CB7-A42A-8A7A269A563D}" srcId="{12BA14C3-EA0D-4A44-8314-0C4BC5FF36A8}" destId="{F499D732-AE58-4A4F-83E4-C30BC4A4939E}" srcOrd="1" destOrd="0" parTransId="{E17CEAFB-E4CD-450B-8400-946D5EDDCC12}" sibTransId="{F8587C2B-12F0-4077-BC9F-DA0A8A28623F}"/>
    <dgm:cxn modelId="{AB9C9B57-B73B-43E3-8300-8A3268C3CAE9}" srcId="{F156BE11-57EF-4BF6-BC62-6E4CF1203642}" destId="{12BA14C3-EA0D-4A44-8314-0C4BC5FF36A8}" srcOrd="1" destOrd="0" parTransId="{F12D954B-1D4E-4EB8-9F9A-8FF194D81CFA}" sibTransId="{B06398DD-E4BB-444D-8DA2-E3B5FD137BE1}"/>
    <dgm:cxn modelId="{E96BF166-2E1D-4BAD-B0FC-F884E719A571}" type="presOf" srcId="{12BA14C3-EA0D-4A44-8314-0C4BC5FF36A8}" destId="{5BC657F8-22C0-43AF-925D-A932C2A250F8}" srcOrd="0" destOrd="0" presId="urn:microsoft.com/office/officeart/2005/8/layout/chevron2"/>
    <dgm:cxn modelId="{4772D53C-49AC-4DEF-8F59-441680EB3979}" type="presOf" srcId="{3E206A20-7C58-4266-A006-763C40F3F750}" destId="{58E0EBE2-C366-4B41-96EF-242C4F595887}" srcOrd="0" destOrd="0" presId="urn:microsoft.com/office/officeart/2005/8/layout/chevron2"/>
    <dgm:cxn modelId="{78DEB75D-914F-4CEF-B73A-330AA6C990C8}" type="presOf" srcId="{799BF0C6-A22B-46C7-872D-185F4C837445}" destId="{5D1CCD4E-635D-45CD-B6CE-B84BE75E48D4}" srcOrd="0" destOrd="0" presId="urn:microsoft.com/office/officeart/2005/8/layout/chevron2"/>
    <dgm:cxn modelId="{384D54FB-E2FE-4BFC-A7F0-31B3110EE60D}" type="presOf" srcId="{F156BE11-57EF-4BF6-BC62-6E4CF1203642}" destId="{16C6D9E1-A038-4EE1-B037-B0CE1158D859}" srcOrd="0" destOrd="0" presId="urn:microsoft.com/office/officeart/2005/8/layout/chevron2"/>
    <dgm:cxn modelId="{CA82F0A0-0E9A-4240-8693-078CFA7FF75B}" srcId="{3E206A20-7C58-4266-A006-763C40F3F750}" destId="{787F6832-B956-404A-9B52-C4DE1540D3F7}" srcOrd="1" destOrd="0" parTransId="{B1F16621-C413-4C99-90D0-2452EC629A54}" sibTransId="{FAE073BB-D6B4-44C0-BC9E-061987C43D53}"/>
    <dgm:cxn modelId="{D3D8DC16-6639-4CA0-8F26-01FE67EDBF6F}" srcId="{F156BE11-57EF-4BF6-BC62-6E4CF1203642}" destId="{3E206A20-7C58-4266-A006-763C40F3F750}" srcOrd="2" destOrd="0" parTransId="{B06C8B62-0ACC-4A07-9FF3-25583B4307A6}" sibTransId="{4E387F04-DC28-425F-9CAE-CC67D94E45D3}"/>
    <dgm:cxn modelId="{7EE5359A-88ED-478B-A3AA-2089E9AAE1C7}" srcId="{799BF0C6-A22B-46C7-872D-185F4C837445}" destId="{5C199BA9-918A-4D53-9482-BB6A4812A2CA}" srcOrd="0" destOrd="0" parTransId="{E515847D-78E3-4DCB-AD95-322F80AB9EBE}" sibTransId="{4DA465C6-8425-42DC-9BF3-3058D4F3955F}"/>
    <dgm:cxn modelId="{0E61DB4F-41D3-4151-A2E7-D5D7EA7BDE8E}" srcId="{3E206A20-7C58-4266-A006-763C40F3F750}" destId="{AF99F387-9FF6-4814-B437-565252B9F53C}" srcOrd="2" destOrd="0" parTransId="{F42D7811-9898-4D12-9EB6-E0C1570D0A55}" sibTransId="{A1FC2300-7C5A-41B6-8A94-80AF2D4FB715}"/>
    <dgm:cxn modelId="{B9258D95-8BE2-4803-AA57-41C2A9E18FE7}" srcId="{F156BE11-57EF-4BF6-BC62-6E4CF1203642}" destId="{799BF0C6-A22B-46C7-872D-185F4C837445}" srcOrd="0" destOrd="0" parTransId="{61DDD3EE-5457-40FB-8CDA-C68F44FFD44E}" sibTransId="{35D4AD78-796C-471C-9271-6C70D7D4BAB9}"/>
    <dgm:cxn modelId="{63F918C1-CA5A-4F46-80B1-9DEA03111F78}" type="presOf" srcId="{5C199BA9-918A-4D53-9482-BB6A4812A2CA}" destId="{EC7E6BC2-4A07-4594-AF9F-F0F7F44E757A}" srcOrd="0" destOrd="0" presId="urn:microsoft.com/office/officeart/2005/8/layout/chevron2"/>
    <dgm:cxn modelId="{88B39754-47F5-4C92-B956-A2B163AFC625}" type="presOf" srcId="{78DFBFAA-B1E8-4388-9BA3-05FCACA7DBDA}" destId="{EC7E6BC2-4A07-4594-AF9F-F0F7F44E757A}" srcOrd="0" destOrd="2" presId="urn:microsoft.com/office/officeart/2005/8/layout/chevron2"/>
    <dgm:cxn modelId="{9F3EB76F-841B-435B-A983-4A82C4382599}" type="presOf" srcId="{AF99F387-9FF6-4814-B437-565252B9F53C}" destId="{F25DF7BA-1A73-4DFA-8C6B-0187A15F95DA}" srcOrd="0" destOrd="2" presId="urn:microsoft.com/office/officeart/2005/8/layout/chevron2"/>
    <dgm:cxn modelId="{E17CB841-F71A-4133-B20F-0806917761D6}" type="presOf" srcId="{27F79D6A-2D71-4A35-B061-4E1A6E268BA8}" destId="{490380E9-8207-4643-A13E-179554CD6251}" srcOrd="0" destOrd="0" presId="urn:microsoft.com/office/officeart/2005/8/layout/chevron2"/>
    <dgm:cxn modelId="{7504C31E-44BA-4E18-B106-444BE278C5D2}" type="presOf" srcId="{73C969FC-5A05-440D-8999-471D14BD9B66}" destId="{EC7E6BC2-4A07-4594-AF9F-F0F7F44E757A}" srcOrd="0" destOrd="1" presId="urn:microsoft.com/office/officeart/2005/8/layout/chevron2"/>
    <dgm:cxn modelId="{A68F0C33-DDB1-4BE1-80CE-FF0119B94093}" srcId="{12BA14C3-EA0D-4A44-8314-0C4BC5FF36A8}" destId="{27F79D6A-2D71-4A35-B061-4E1A6E268BA8}" srcOrd="0" destOrd="0" parTransId="{33EF7E8D-3C78-4132-ACE2-FB2CA68F7ACA}" sibTransId="{A79B5996-7FFB-4211-9DFB-7D69C08755E9}"/>
    <dgm:cxn modelId="{1167A2DD-7AE8-4E2B-A23B-0484890D3CFD}" type="presOf" srcId="{B1EBA316-B001-4508-9929-EF13A900457C}" destId="{EC7E6BC2-4A07-4594-AF9F-F0F7F44E757A}" srcOrd="0" destOrd="3" presId="urn:microsoft.com/office/officeart/2005/8/layout/chevron2"/>
    <dgm:cxn modelId="{A8935BB9-F9F9-4E68-ACBE-358CD8E07C99}" type="presOf" srcId="{B850CC24-6B7C-4A50-8CBD-2DE322B5CB5E}" destId="{F25DF7BA-1A73-4DFA-8C6B-0187A15F95DA}" srcOrd="0" destOrd="0" presId="urn:microsoft.com/office/officeart/2005/8/layout/chevron2"/>
    <dgm:cxn modelId="{2109A400-41D0-46F5-92B3-AC5EB830F5E7}" srcId="{799BF0C6-A22B-46C7-872D-185F4C837445}" destId="{78DFBFAA-B1E8-4388-9BA3-05FCACA7DBDA}" srcOrd="2" destOrd="0" parTransId="{95C52FA8-FE86-41C4-840A-184EF3F3333F}" sibTransId="{262D35C5-9567-41E0-8371-D8E6D90A0332}"/>
    <dgm:cxn modelId="{D11F0498-5B00-40A5-BAFD-6A53A2FF983B}" srcId="{3E206A20-7C58-4266-A006-763C40F3F750}" destId="{B850CC24-6B7C-4A50-8CBD-2DE322B5CB5E}" srcOrd="0" destOrd="0" parTransId="{94F25503-C8E1-407D-B1AB-81DCF2BEA409}" sibTransId="{ABB52460-D8BA-440E-B9A3-17EFBC362BB5}"/>
    <dgm:cxn modelId="{65F96BF7-D7BA-490D-997F-F90E4845388D}" srcId="{799BF0C6-A22B-46C7-872D-185F4C837445}" destId="{B1EBA316-B001-4508-9929-EF13A900457C}" srcOrd="3" destOrd="0" parTransId="{ED12A23F-6BD6-4FF8-8B73-CDC45C90F961}" sibTransId="{E63E5FE2-0335-455F-8415-9FDFD219BD57}"/>
    <dgm:cxn modelId="{C5A79B9E-D76D-456F-8244-CF1E2D9E7A58}" srcId="{12BA14C3-EA0D-4A44-8314-0C4BC5FF36A8}" destId="{927675B6-539F-444F-A874-0A9024E9E676}" srcOrd="2" destOrd="0" parTransId="{3A180DCF-3605-4914-9280-7FD4EACFD837}" sibTransId="{2B91B58D-1CC7-40E9-9D9E-953BADC8D6A4}"/>
    <dgm:cxn modelId="{811E0439-8C3F-4E77-8FAD-4B3318085D18}" type="presOf" srcId="{787F6832-B956-404A-9B52-C4DE1540D3F7}" destId="{F25DF7BA-1A73-4DFA-8C6B-0187A15F95DA}" srcOrd="0" destOrd="1" presId="urn:microsoft.com/office/officeart/2005/8/layout/chevron2"/>
    <dgm:cxn modelId="{92470ADB-6636-4508-A18A-BC12D28E1B61}" srcId="{799BF0C6-A22B-46C7-872D-185F4C837445}" destId="{73C969FC-5A05-440D-8999-471D14BD9B66}" srcOrd="1" destOrd="0" parTransId="{C1144BD6-B232-4949-BCDF-DE6895F5C894}" sibTransId="{09E67346-5845-4535-B297-2FB3ED5D71D5}"/>
    <dgm:cxn modelId="{E71F1889-0A77-4DEA-AEBA-44AD65751F1C}" type="presOf" srcId="{F499D732-AE58-4A4F-83E4-C30BC4A4939E}" destId="{490380E9-8207-4643-A13E-179554CD6251}" srcOrd="0" destOrd="1" presId="urn:microsoft.com/office/officeart/2005/8/layout/chevron2"/>
    <dgm:cxn modelId="{A9BFE951-CC3A-4956-A2C5-C9B5BB2620E2}" type="presParOf" srcId="{16C6D9E1-A038-4EE1-B037-B0CE1158D859}" destId="{07CCD3E0-E343-4685-A064-67699EDCEA34}" srcOrd="0" destOrd="0" presId="urn:microsoft.com/office/officeart/2005/8/layout/chevron2"/>
    <dgm:cxn modelId="{68F2AAE3-09F7-4AAB-873D-73B2970A8997}" type="presParOf" srcId="{07CCD3E0-E343-4685-A064-67699EDCEA34}" destId="{5D1CCD4E-635D-45CD-B6CE-B84BE75E48D4}" srcOrd="0" destOrd="0" presId="urn:microsoft.com/office/officeart/2005/8/layout/chevron2"/>
    <dgm:cxn modelId="{994F0EC6-785C-44A3-BE87-E849FC8EFA8B}" type="presParOf" srcId="{07CCD3E0-E343-4685-A064-67699EDCEA34}" destId="{EC7E6BC2-4A07-4594-AF9F-F0F7F44E757A}" srcOrd="1" destOrd="0" presId="urn:microsoft.com/office/officeart/2005/8/layout/chevron2"/>
    <dgm:cxn modelId="{78210EB2-A8B4-4957-AAC2-42794E7E27DA}" type="presParOf" srcId="{16C6D9E1-A038-4EE1-B037-B0CE1158D859}" destId="{BC7402D7-B6D8-43FC-97B5-7E7DF8E0FBB1}" srcOrd="1" destOrd="0" presId="urn:microsoft.com/office/officeart/2005/8/layout/chevron2"/>
    <dgm:cxn modelId="{AEF9C8F7-7053-446B-9646-A4B266C3D05E}" type="presParOf" srcId="{16C6D9E1-A038-4EE1-B037-B0CE1158D859}" destId="{9D8B48E7-1D8D-4D01-9F44-D3F8F209B058}" srcOrd="2" destOrd="0" presId="urn:microsoft.com/office/officeart/2005/8/layout/chevron2"/>
    <dgm:cxn modelId="{0E7F1C3B-210C-44F2-9261-26B2120F72A5}" type="presParOf" srcId="{9D8B48E7-1D8D-4D01-9F44-D3F8F209B058}" destId="{5BC657F8-22C0-43AF-925D-A932C2A250F8}" srcOrd="0" destOrd="0" presId="urn:microsoft.com/office/officeart/2005/8/layout/chevron2"/>
    <dgm:cxn modelId="{082B071C-50A3-4E6D-8F89-0A12DA69A942}" type="presParOf" srcId="{9D8B48E7-1D8D-4D01-9F44-D3F8F209B058}" destId="{490380E9-8207-4643-A13E-179554CD6251}" srcOrd="1" destOrd="0" presId="urn:microsoft.com/office/officeart/2005/8/layout/chevron2"/>
    <dgm:cxn modelId="{B04A8B21-644D-429B-B09C-153C7D63F14C}" type="presParOf" srcId="{16C6D9E1-A038-4EE1-B037-B0CE1158D859}" destId="{78E37BCB-6E05-42B0-8CD2-D9DDCA9CA366}" srcOrd="3" destOrd="0" presId="urn:microsoft.com/office/officeart/2005/8/layout/chevron2"/>
    <dgm:cxn modelId="{CE3A5940-9144-48AE-9B23-66204C81B0C7}" type="presParOf" srcId="{16C6D9E1-A038-4EE1-B037-B0CE1158D859}" destId="{062CC65F-4074-4042-A549-A90CE0CB48BB}" srcOrd="4" destOrd="0" presId="urn:microsoft.com/office/officeart/2005/8/layout/chevron2"/>
    <dgm:cxn modelId="{8154E5B3-9DC7-4191-B785-5ABA8D4A10DE}" type="presParOf" srcId="{062CC65F-4074-4042-A549-A90CE0CB48BB}" destId="{58E0EBE2-C366-4B41-96EF-242C4F595887}" srcOrd="0" destOrd="0" presId="urn:microsoft.com/office/officeart/2005/8/layout/chevron2"/>
    <dgm:cxn modelId="{A7B5D632-A11A-460A-B6FD-EFFAC0CF5093}" type="presParOf" srcId="{062CC65F-4074-4042-A549-A90CE0CB48BB}" destId="{F25DF7BA-1A73-4DFA-8C6B-0187A15F95DA}" srcOrd="1" destOrd="0" presId="urn:microsoft.com/office/officeart/2005/8/layout/chevron2"/>
  </dgm:cxnLst>
  <dgm:bg/>
  <dgm:whole/>
</dgm:dataModel>
</file>

<file path=ppt/diagrams/data19.xml><?xml version="1.0" encoding="utf-8"?>
<dgm:dataModel xmlns:dgm="http://schemas.openxmlformats.org/drawingml/2006/diagram" xmlns:a="http://schemas.openxmlformats.org/drawingml/2006/main">
  <dgm:ptLst>
    <dgm:pt modelId="{9886B79B-40EB-481E-92CC-501458AB224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1F50CDE5-A392-4297-8001-A391907B4795}">
      <dgm:prSet custT="1"/>
      <dgm:spPr/>
      <dgm:t>
        <a:bodyPr/>
        <a:lstStyle/>
        <a:p>
          <a:pPr rtl="0">
            <a:lnSpc>
              <a:spcPct val="100000"/>
            </a:lnSpc>
            <a:spcAft>
              <a:spcPts val="0"/>
            </a:spcAft>
          </a:pPr>
          <a:r>
            <a:rPr lang="ru-RU" sz="1600" b="1" dirty="0" smtClean="0">
              <a:latin typeface="Liberation Serif" pitchFamily="18" charset="0"/>
              <a:ea typeface="Liberation Serif" pitchFamily="18" charset="0"/>
              <a:cs typeface="Liberation Serif" pitchFamily="18" charset="0"/>
            </a:rPr>
            <a:t>Муниципальная программа «Формирование комфортной городской среды на территории</a:t>
          </a:r>
        </a:p>
        <a:p>
          <a:pPr rtl="0">
            <a:lnSpc>
              <a:spcPct val="100000"/>
            </a:lnSpc>
            <a:spcAft>
              <a:spcPts val="0"/>
            </a:spcAft>
          </a:pPr>
          <a:r>
            <a:rPr lang="ru-RU" sz="1600" b="1" dirty="0" smtClean="0">
              <a:latin typeface="Liberation Serif" pitchFamily="18" charset="0"/>
              <a:ea typeface="Liberation Serif" pitchFamily="18" charset="0"/>
              <a:cs typeface="Liberation Serif" pitchFamily="18" charset="0"/>
            </a:rPr>
            <a:t> Шалинского муниципального округа до 2030 года»</a:t>
          </a:r>
          <a:endParaRPr lang="ru-RU" sz="1600" dirty="0">
            <a:latin typeface="Liberation Serif" pitchFamily="18" charset="0"/>
            <a:ea typeface="Liberation Serif" pitchFamily="18" charset="0"/>
            <a:cs typeface="Liberation Serif" pitchFamily="18" charset="0"/>
          </a:endParaRPr>
        </a:p>
      </dgm:t>
    </dgm:pt>
    <dgm:pt modelId="{A4544066-2982-4CE0-B7C8-F02BDFD52D1A}" type="parTrans" cxnId="{B18233AD-4AAA-4312-BE54-0C3341FBA83D}">
      <dgm:prSet/>
      <dgm:spPr/>
      <dgm:t>
        <a:bodyPr/>
        <a:lstStyle/>
        <a:p>
          <a:endParaRPr lang="ru-RU"/>
        </a:p>
      </dgm:t>
    </dgm:pt>
    <dgm:pt modelId="{E2EE13E7-7D9D-4752-B3DE-E46443E4AD30}" type="sibTrans" cxnId="{B18233AD-4AAA-4312-BE54-0C3341FBA83D}">
      <dgm:prSet/>
      <dgm:spPr/>
      <dgm:t>
        <a:bodyPr/>
        <a:lstStyle/>
        <a:p>
          <a:endParaRPr lang="ru-RU"/>
        </a:p>
      </dgm:t>
    </dgm:pt>
    <dgm:pt modelId="{5BB01D90-F27A-4D46-9E11-280FE7403049}" type="pres">
      <dgm:prSet presAssocID="{9886B79B-40EB-481E-92CC-501458AB2241}" presName="linearFlow" presStyleCnt="0">
        <dgm:presLayoutVars>
          <dgm:dir/>
          <dgm:resizeHandles val="exact"/>
        </dgm:presLayoutVars>
      </dgm:prSet>
      <dgm:spPr/>
      <dgm:t>
        <a:bodyPr/>
        <a:lstStyle/>
        <a:p>
          <a:endParaRPr lang="ru-RU"/>
        </a:p>
      </dgm:t>
    </dgm:pt>
    <dgm:pt modelId="{35FFE145-0423-49FD-AE5C-046E05CFB1A3}" type="pres">
      <dgm:prSet presAssocID="{1F50CDE5-A392-4297-8001-A391907B4795}" presName="composite" presStyleCnt="0"/>
      <dgm:spPr/>
    </dgm:pt>
    <dgm:pt modelId="{513BFF68-8C20-438B-98C1-85E3B98C3AF2}" type="pres">
      <dgm:prSet presAssocID="{1F50CDE5-A392-4297-8001-A391907B4795}" presName="imgShp" presStyleLbl="fgImgPlace1" presStyleIdx="0" presStyleCnt="1" custLinFactX="-100000" custLinFactNeighborX="-196226" custLinFactNeighborY="-19072"/>
      <dgm:spPr>
        <a:blipFill rotWithShape="0">
          <a:blip xmlns:r="http://schemas.openxmlformats.org/officeDocument/2006/relationships" r:embed="rId1"/>
          <a:stretch>
            <a:fillRect/>
          </a:stretch>
        </a:blipFill>
      </dgm:spPr>
    </dgm:pt>
    <dgm:pt modelId="{B645E707-ABA9-413B-B09E-30706098552C}" type="pres">
      <dgm:prSet presAssocID="{1F50CDE5-A392-4297-8001-A391907B4795}" presName="txShp" presStyleLbl="node1" presStyleIdx="0" presStyleCnt="1" custScaleX="150376">
        <dgm:presLayoutVars>
          <dgm:bulletEnabled val="1"/>
        </dgm:presLayoutVars>
      </dgm:prSet>
      <dgm:spPr/>
      <dgm:t>
        <a:bodyPr/>
        <a:lstStyle/>
        <a:p>
          <a:endParaRPr lang="ru-RU"/>
        </a:p>
      </dgm:t>
    </dgm:pt>
  </dgm:ptLst>
  <dgm:cxnLst>
    <dgm:cxn modelId="{B18233AD-4AAA-4312-BE54-0C3341FBA83D}" srcId="{9886B79B-40EB-481E-92CC-501458AB2241}" destId="{1F50CDE5-A392-4297-8001-A391907B4795}" srcOrd="0" destOrd="0" parTransId="{A4544066-2982-4CE0-B7C8-F02BDFD52D1A}" sibTransId="{E2EE13E7-7D9D-4752-B3DE-E46443E4AD30}"/>
    <dgm:cxn modelId="{471DFB27-4859-48F1-B3F0-BB52AF36AD43}" type="presOf" srcId="{1F50CDE5-A392-4297-8001-A391907B4795}" destId="{B645E707-ABA9-413B-B09E-30706098552C}" srcOrd="0" destOrd="0" presId="urn:microsoft.com/office/officeart/2005/8/layout/vList3"/>
    <dgm:cxn modelId="{6FF073C2-2DDB-4CA1-B24D-2BB583ADEA5C}" type="presOf" srcId="{9886B79B-40EB-481E-92CC-501458AB2241}" destId="{5BB01D90-F27A-4D46-9E11-280FE7403049}" srcOrd="0" destOrd="0" presId="urn:microsoft.com/office/officeart/2005/8/layout/vList3"/>
    <dgm:cxn modelId="{087FDD61-8DEF-4C0F-9272-2FB8463574E0}" type="presParOf" srcId="{5BB01D90-F27A-4D46-9E11-280FE7403049}" destId="{35FFE145-0423-49FD-AE5C-046E05CFB1A3}" srcOrd="0" destOrd="0" presId="urn:microsoft.com/office/officeart/2005/8/layout/vList3"/>
    <dgm:cxn modelId="{33ADFB81-5C59-4A25-B4C3-CC28C1064566}" type="presParOf" srcId="{35FFE145-0423-49FD-AE5C-046E05CFB1A3}" destId="{513BFF68-8C20-438B-98C1-85E3B98C3AF2}" srcOrd="0" destOrd="0" presId="urn:microsoft.com/office/officeart/2005/8/layout/vList3"/>
    <dgm:cxn modelId="{1320D6AE-24C3-4428-9D70-2A241307A51A}" type="presParOf" srcId="{35FFE145-0423-49FD-AE5C-046E05CFB1A3}" destId="{B645E707-ABA9-413B-B09E-30706098552C}" srcOrd="1" destOrd="0" presId="urn:microsoft.com/office/officeart/2005/8/layout/vList3"/>
  </dgm:cxnLst>
  <dgm:bg/>
  <dgm:whole/>
</dgm:dataModel>
</file>

<file path=ppt/diagrams/data20.xml><?xml version="1.0" encoding="utf-8"?>
<dgm:dataModel xmlns:dgm="http://schemas.openxmlformats.org/drawingml/2006/diagram" xmlns:a="http://schemas.openxmlformats.org/drawingml/2006/main">
  <dgm:ptLst>
    <dgm:pt modelId="{B3382BD6-B5E5-47C8-B67B-C40B1D607AA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ru-RU"/>
        </a:p>
      </dgm:t>
    </dgm:pt>
    <dgm:pt modelId="{4EEF5D11-5EF8-4DE2-803C-3C4FC9043643}">
      <dgm:prSet/>
      <dgm:spPr>
        <a:solidFill>
          <a:schemeClr val="tx2">
            <a:lumMod val="60000"/>
            <a:lumOff val="40000"/>
          </a:schemeClr>
        </a:solidFill>
      </dgm:spPr>
      <dgm:t>
        <a:bodyPr/>
        <a:lstStyle/>
        <a:p>
          <a:pPr algn="ctr" rtl="0"/>
          <a:r>
            <a:rPr lang="ru-RU" b="1" i="0" baseline="0" dirty="0" smtClean="0"/>
            <a:t>Было</a:t>
          </a:r>
          <a:endParaRPr lang="ru-RU" b="1" i="0" baseline="0" dirty="0"/>
        </a:p>
      </dgm:t>
    </dgm:pt>
    <dgm:pt modelId="{D3A9DF68-9A6F-4525-B15F-75290180D924}" type="parTrans" cxnId="{E93EDDF2-4360-45C8-A3B8-2F10F28EB70C}">
      <dgm:prSet/>
      <dgm:spPr/>
      <dgm:t>
        <a:bodyPr/>
        <a:lstStyle/>
        <a:p>
          <a:endParaRPr lang="ru-RU"/>
        </a:p>
      </dgm:t>
    </dgm:pt>
    <dgm:pt modelId="{4E097E17-C487-4F10-8D5B-AB4FE9D0280F}" type="sibTrans" cxnId="{E93EDDF2-4360-45C8-A3B8-2F10F28EB70C}">
      <dgm:prSet/>
      <dgm:spPr/>
      <dgm:t>
        <a:bodyPr/>
        <a:lstStyle/>
        <a:p>
          <a:endParaRPr lang="ru-RU"/>
        </a:p>
      </dgm:t>
    </dgm:pt>
    <dgm:pt modelId="{9F638A8F-3E76-43A1-B2CC-E7CB351F5B56}" type="pres">
      <dgm:prSet presAssocID="{B3382BD6-B5E5-47C8-B67B-C40B1D607AA5}" presName="linear" presStyleCnt="0">
        <dgm:presLayoutVars>
          <dgm:animLvl val="lvl"/>
          <dgm:resizeHandles val="exact"/>
        </dgm:presLayoutVars>
      </dgm:prSet>
      <dgm:spPr/>
      <dgm:t>
        <a:bodyPr/>
        <a:lstStyle/>
        <a:p>
          <a:endParaRPr lang="ru-RU"/>
        </a:p>
      </dgm:t>
    </dgm:pt>
    <dgm:pt modelId="{3B2C1B38-C5BC-438A-9454-FEFFA96B1291}" type="pres">
      <dgm:prSet presAssocID="{4EEF5D11-5EF8-4DE2-803C-3C4FC9043643}" presName="parentText" presStyleLbl="node1" presStyleIdx="0" presStyleCnt="1" custLinFactNeighborX="-3125" custLinFactNeighborY="-2950">
        <dgm:presLayoutVars>
          <dgm:chMax val="0"/>
          <dgm:bulletEnabled val="1"/>
        </dgm:presLayoutVars>
      </dgm:prSet>
      <dgm:spPr/>
      <dgm:t>
        <a:bodyPr/>
        <a:lstStyle/>
        <a:p>
          <a:endParaRPr lang="ru-RU"/>
        </a:p>
      </dgm:t>
    </dgm:pt>
  </dgm:ptLst>
  <dgm:cxnLst>
    <dgm:cxn modelId="{313DED19-07A2-45A7-BF15-C3106A64A318}" type="presOf" srcId="{4EEF5D11-5EF8-4DE2-803C-3C4FC9043643}" destId="{3B2C1B38-C5BC-438A-9454-FEFFA96B1291}" srcOrd="0" destOrd="0" presId="urn:microsoft.com/office/officeart/2005/8/layout/vList2"/>
    <dgm:cxn modelId="{B3E9981F-9604-41C7-AAC6-E825D38A0C3B}" type="presOf" srcId="{B3382BD6-B5E5-47C8-B67B-C40B1D607AA5}" destId="{9F638A8F-3E76-43A1-B2CC-E7CB351F5B56}" srcOrd="0" destOrd="0" presId="urn:microsoft.com/office/officeart/2005/8/layout/vList2"/>
    <dgm:cxn modelId="{E93EDDF2-4360-45C8-A3B8-2F10F28EB70C}" srcId="{B3382BD6-B5E5-47C8-B67B-C40B1D607AA5}" destId="{4EEF5D11-5EF8-4DE2-803C-3C4FC9043643}" srcOrd="0" destOrd="0" parTransId="{D3A9DF68-9A6F-4525-B15F-75290180D924}" sibTransId="{4E097E17-C487-4F10-8D5B-AB4FE9D0280F}"/>
    <dgm:cxn modelId="{388B70A0-D724-4936-B4C5-96D29F217716}" type="presParOf" srcId="{9F638A8F-3E76-43A1-B2CC-E7CB351F5B56}" destId="{3B2C1B38-C5BC-438A-9454-FEFFA96B1291}" srcOrd="0" destOrd="0" presId="urn:microsoft.com/office/officeart/2005/8/layout/vList2"/>
  </dgm:cxnLst>
  <dgm:bg/>
  <dgm:whole/>
</dgm:dataModel>
</file>

<file path=ppt/diagrams/data21.xml><?xml version="1.0" encoding="utf-8"?>
<dgm:dataModel xmlns:dgm="http://schemas.openxmlformats.org/drawingml/2006/diagram" xmlns:a="http://schemas.openxmlformats.org/drawingml/2006/main">
  <dgm:ptLst>
    <dgm:pt modelId="{9886B79B-40EB-481E-92CC-501458AB224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1F50CDE5-A392-4297-8001-A391907B4795}">
      <dgm:prSet custT="1"/>
      <dgm:spPr/>
      <dgm:t>
        <a:bodyPr/>
        <a:lstStyle/>
        <a:p>
          <a:pPr rtl="0">
            <a:lnSpc>
              <a:spcPct val="100000"/>
            </a:lnSpc>
            <a:spcAft>
              <a:spcPts val="0"/>
            </a:spcAft>
          </a:pPr>
          <a:r>
            <a:rPr lang="ru-RU" sz="1600" b="1" dirty="0" smtClean="0">
              <a:latin typeface="Liberation Serif" pitchFamily="18" charset="0"/>
              <a:ea typeface="Liberation Serif" pitchFamily="18" charset="0"/>
              <a:cs typeface="Liberation Serif" pitchFamily="18" charset="0"/>
            </a:rPr>
            <a:t>Муниципальная программа «Формирование комфортной городской среды на территории</a:t>
          </a:r>
        </a:p>
        <a:p>
          <a:pPr rtl="0">
            <a:lnSpc>
              <a:spcPct val="100000"/>
            </a:lnSpc>
            <a:spcAft>
              <a:spcPts val="0"/>
            </a:spcAft>
          </a:pPr>
          <a:r>
            <a:rPr lang="ru-RU" sz="1600" b="1" dirty="0" smtClean="0">
              <a:latin typeface="Liberation Serif" pitchFamily="18" charset="0"/>
              <a:ea typeface="Liberation Serif" pitchFamily="18" charset="0"/>
              <a:cs typeface="Liberation Serif" pitchFamily="18" charset="0"/>
            </a:rPr>
            <a:t> Шалинского муниципального округа до 2030 года»</a:t>
          </a:r>
          <a:endParaRPr lang="ru-RU" sz="1600" dirty="0">
            <a:latin typeface="Liberation Serif" pitchFamily="18" charset="0"/>
            <a:ea typeface="Liberation Serif" pitchFamily="18" charset="0"/>
            <a:cs typeface="Liberation Serif" pitchFamily="18" charset="0"/>
          </a:endParaRPr>
        </a:p>
      </dgm:t>
    </dgm:pt>
    <dgm:pt modelId="{A4544066-2982-4CE0-B7C8-F02BDFD52D1A}" type="parTrans" cxnId="{B18233AD-4AAA-4312-BE54-0C3341FBA83D}">
      <dgm:prSet/>
      <dgm:spPr/>
      <dgm:t>
        <a:bodyPr/>
        <a:lstStyle/>
        <a:p>
          <a:endParaRPr lang="ru-RU"/>
        </a:p>
      </dgm:t>
    </dgm:pt>
    <dgm:pt modelId="{E2EE13E7-7D9D-4752-B3DE-E46443E4AD30}" type="sibTrans" cxnId="{B18233AD-4AAA-4312-BE54-0C3341FBA83D}">
      <dgm:prSet/>
      <dgm:spPr/>
      <dgm:t>
        <a:bodyPr/>
        <a:lstStyle/>
        <a:p>
          <a:endParaRPr lang="ru-RU"/>
        </a:p>
      </dgm:t>
    </dgm:pt>
    <dgm:pt modelId="{5BB01D90-F27A-4D46-9E11-280FE7403049}" type="pres">
      <dgm:prSet presAssocID="{9886B79B-40EB-481E-92CC-501458AB2241}" presName="linearFlow" presStyleCnt="0">
        <dgm:presLayoutVars>
          <dgm:dir/>
          <dgm:resizeHandles val="exact"/>
        </dgm:presLayoutVars>
      </dgm:prSet>
      <dgm:spPr/>
      <dgm:t>
        <a:bodyPr/>
        <a:lstStyle/>
        <a:p>
          <a:endParaRPr lang="ru-RU"/>
        </a:p>
      </dgm:t>
    </dgm:pt>
    <dgm:pt modelId="{35FFE145-0423-49FD-AE5C-046E05CFB1A3}" type="pres">
      <dgm:prSet presAssocID="{1F50CDE5-A392-4297-8001-A391907B4795}" presName="composite" presStyleCnt="0"/>
      <dgm:spPr/>
    </dgm:pt>
    <dgm:pt modelId="{513BFF68-8C20-438B-98C1-85E3B98C3AF2}" type="pres">
      <dgm:prSet presAssocID="{1F50CDE5-A392-4297-8001-A391907B4795}" presName="imgShp" presStyleLbl="fgImgPlace1" presStyleIdx="0" presStyleCnt="1" custLinFactX="-100000" custLinFactNeighborX="-196226" custLinFactNeighborY="-19072"/>
      <dgm:spPr>
        <a:blipFill rotWithShape="0">
          <a:blip xmlns:r="http://schemas.openxmlformats.org/officeDocument/2006/relationships" r:embed="rId1"/>
          <a:stretch>
            <a:fillRect/>
          </a:stretch>
        </a:blipFill>
      </dgm:spPr>
    </dgm:pt>
    <dgm:pt modelId="{B645E707-ABA9-413B-B09E-30706098552C}" type="pres">
      <dgm:prSet presAssocID="{1F50CDE5-A392-4297-8001-A391907B4795}" presName="txShp" presStyleLbl="node1" presStyleIdx="0" presStyleCnt="1" custScaleX="150376">
        <dgm:presLayoutVars>
          <dgm:bulletEnabled val="1"/>
        </dgm:presLayoutVars>
      </dgm:prSet>
      <dgm:spPr/>
      <dgm:t>
        <a:bodyPr/>
        <a:lstStyle/>
        <a:p>
          <a:endParaRPr lang="ru-RU"/>
        </a:p>
      </dgm:t>
    </dgm:pt>
  </dgm:ptLst>
  <dgm:cxnLst>
    <dgm:cxn modelId="{B18233AD-4AAA-4312-BE54-0C3341FBA83D}" srcId="{9886B79B-40EB-481E-92CC-501458AB2241}" destId="{1F50CDE5-A392-4297-8001-A391907B4795}" srcOrd="0" destOrd="0" parTransId="{A4544066-2982-4CE0-B7C8-F02BDFD52D1A}" sibTransId="{E2EE13E7-7D9D-4752-B3DE-E46443E4AD30}"/>
    <dgm:cxn modelId="{38ABD089-05F5-428C-85F5-13A25E9E18FE}" type="presOf" srcId="{9886B79B-40EB-481E-92CC-501458AB2241}" destId="{5BB01D90-F27A-4D46-9E11-280FE7403049}" srcOrd="0" destOrd="0" presId="urn:microsoft.com/office/officeart/2005/8/layout/vList3"/>
    <dgm:cxn modelId="{8A0E09BB-A629-4A44-B1B9-5DC4490EB0A5}" type="presOf" srcId="{1F50CDE5-A392-4297-8001-A391907B4795}" destId="{B645E707-ABA9-413B-B09E-30706098552C}" srcOrd="0" destOrd="0" presId="urn:microsoft.com/office/officeart/2005/8/layout/vList3"/>
    <dgm:cxn modelId="{48F50922-2EDD-4301-B4F6-7657178D78B3}" type="presParOf" srcId="{5BB01D90-F27A-4D46-9E11-280FE7403049}" destId="{35FFE145-0423-49FD-AE5C-046E05CFB1A3}" srcOrd="0" destOrd="0" presId="urn:microsoft.com/office/officeart/2005/8/layout/vList3"/>
    <dgm:cxn modelId="{0D005166-ED6E-4B3B-A35C-7AF99877923E}" type="presParOf" srcId="{35FFE145-0423-49FD-AE5C-046E05CFB1A3}" destId="{513BFF68-8C20-438B-98C1-85E3B98C3AF2}" srcOrd="0" destOrd="0" presId="urn:microsoft.com/office/officeart/2005/8/layout/vList3"/>
    <dgm:cxn modelId="{9707F3F3-B1D9-4F0E-A58B-1465C1F27525}" type="presParOf" srcId="{35FFE145-0423-49FD-AE5C-046E05CFB1A3}" destId="{B645E707-ABA9-413B-B09E-30706098552C}" srcOrd="1" destOrd="0" presId="urn:microsoft.com/office/officeart/2005/8/layout/vList3"/>
  </dgm:cxnLst>
  <dgm:bg/>
  <dgm:whole/>
</dgm:dataModel>
</file>

<file path=ppt/diagrams/data22.xml><?xml version="1.0" encoding="utf-8"?>
<dgm:dataModel xmlns:dgm="http://schemas.openxmlformats.org/drawingml/2006/diagram" xmlns:a="http://schemas.openxmlformats.org/drawingml/2006/main">
  <dgm:ptLst>
    <dgm:pt modelId="{9886B79B-40EB-481E-92CC-501458AB2241}" type="doc">
      <dgm:prSet loTypeId="urn:microsoft.com/office/officeart/2005/8/layout/vList3" loCatId="list" qsTypeId="urn:microsoft.com/office/officeart/2005/8/quickstyle/simple1" qsCatId="simple" csTypeId="urn:microsoft.com/office/officeart/2005/8/colors/accent1_2" csCatId="accent1" phldr="1"/>
      <dgm:spPr/>
      <dgm:t>
        <a:bodyPr/>
        <a:lstStyle/>
        <a:p>
          <a:endParaRPr lang="ru-RU"/>
        </a:p>
      </dgm:t>
    </dgm:pt>
    <dgm:pt modelId="{1F50CDE5-A392-4297-8001-A391907B4795}">
      <dgm:prSet custT="1"/>
      <dgm:spPr/>
      <dgm:t>
        <a:bodyPr/>
        <a:lstStyle/>
        <a:p>
          <a:pPr rtl="0"/>
          <a:r>
            <a:rPr lang="ru-RU" sz="1600" b="1" dirty="0" smtClean="0">
              <a:latin typeface="Liberation Serif" pitchFamily="18" charset="0"/>
              <a:ea typeface="Liberation Serif" pitchFamily="18" charset="0"/>
              <a:cs typeface="Liberation Serif" pitchFamily="18" charset="0"/>
            </a:rPr>
            <a:t>Муниципальная программа «Развитие системы образования    Шалинского муниципального округа до 2030 года»</a:t>
          </a:r>
          <a:endParaRPr lang="ru-RU" sz="1600" dirty="0">
            <a:latin typeface="Liberation Serif" pitchFamily="18" charset="0"/>
            <a:ea typeface="Liberation Serif" pitchFamily="18" charset="0"/>
            <a:cs typeface="Liberation Serif" pitchFamily="18" charset="0"/>
          </a:endParaRPr>
        </a:p>
      </dgm:t>
    </dgm:pt>
    <dgm:pt modelId="{A4544066-2982-4CE0-B7C8-F02BDFD52D1A}" type="parTrans" cxnId="{B18233AD-4AAA-4312-BE54-0C3341FBA83D}">
      <dgm:prSet/>
      <dgm:spPr/>
      <dgm:t>
        <a:bodyPr/>
        <a:lstStyle/>
        <a:p>
          <a:endParaRPr lang="ru-RU"/>
        </a:p>
      </dgm:t>
    </dgm:pt>
    <dgm:pt modelId="{E2EE13E7-7D9D-4752-B3DE-E46443E4AD30}" type="sibTrans" cxnId="{B18233AD-4AAA-4312-BE54-0C3341FBA83D}">
      <dgm:prSet/>
      <dgm:spPr/>
      <dgm:t>
        <a:bodyPr/>
        <a:lstStyle/>
        <a:p>
          <a:endParaRPr lang="ru-RU"/>
        </a:p>
      </dgm:t>
    </dgm:pt>
    <dgm:pt modelId="{5BB01D90-F27A-4D46-9E11-280FE7403049}" type="pres">
      <dgm:prSet presAssocID="{9886B79B-40EB-481E-92CC-501458AB2241}" presName="linearFlow" presStyleCnt="0">
        <dgm:presLayoutVars>
          <dgm:dir/>
          <dgm:resizeHandles val="exact"/>
        </dgm:presLayoutVars>
      </dgm:prSet>
      <dgm:spPr/>
      <dgm:t>
        <a:bodyPr/>
        <a:lstStyle/>
        <a:p>
          <a:endParaRPr lang="ru-RU"/>
        </a:p>
      </dgm:t>
    </dgm:pt>
    <dgm:pt modelId="{35FFE145-0423-49FD-AE5C-046E05CFB1A3}" type="pres">
      <dgm:prSet presAssocID="{1F50CDE5-A392-4297-8001-A391907B4795}" presName="composite" presStyleCnt="0"/>
      <dgm:spPr/>
    </dgm:pt>
    <dgm:pt modelId="{513BFF68-8C20-438B-98C1-85E3B98C3AF2}" type="pres">
      <dgm:prSet presAssocID="{1F50CDE5-A392-4297-8001-A391907B4795}" presName="imgShp" presStyleLbl="fgImgPlace1" presStyleIdx="0" presStyleCnt="1" custLinFactX="-100000" custLinFactNeighborX="-196226" custLinFactNeighborY="-19072"/>
      <dgm:spPr>
        <a:blipFill rotWithShape="0">
          <a:blip xmlns:r="http://schemas.openxmlformats.org/officeDocument/2006/relationships" r:embed="rId1"/>
          <a:stretch>
            <a:fillRect/>
          </a:stretch>
        </a:blipFill>
      </dgm:spPr>
    </dgm:pt>
    <dgm:pt modelId="{B645E707-ABA9-413B-B09E-30706098552C}" type="pres">
      <dgm:prSet presAssocID="{1F50CDE5-A392-4297-8001-A391907B4795}" presName="txShp" presStyleLbl="node1" presStyleIdx="0" presStyleCnt="1" custScaleX="150376">
        <dgm:presLayoutVars>
          <dgm:bulletEnabled val="1"/>
        </dgm:presLayoutVars>
      </dgm:prSet>
      <dgm:spPr/>
      <dgm:t>
        <a:bodyPr/>
        <a:lstStyle/>
        <a:p>
          <a:endParaRPr lang="ru-RU"/>
        </a:p>
      </dgm:t>
    </dgm:pt>
  </dgm:ptLst>
  <dgm:cxnLst>
    <dgm:cxn modelId="{C1F2946E-5D5B-42A9-876C-FC96962F8CB1}" type="presOf" srcId="{1F50CDE5-A392-4297-8001-A391907B4795}" destId="{B645E707-ABA9-413B-B09E-30706098552C}" srcOrd="0" destOrd="0" presId="urn:microsoft.com/office/officeart/2005/8/layout/vList3"/>
    <dgm:cxn modelId="{B18233AD-4AAA-4312-BE54-0C3341FBA83D}" srcId="{9886B79B-40EB-481E-92CC-501458AB2241}" destId="{1F50CDE5-A392-4297-8001-A391907B4795}" srcOrd="0" destOrd="0" parTransId="{A4544066-2982-4CE0-B7C8-F02BDFD52D1A}" sibTransId="{E2EE13E7-7D9D-4752-B3DE-E46443E4AD30}"/>
    <dgm:cxn modelId="{6FBFE25C-5FC6-402B-BFA5-81FF2CFA1603}" type="presOf" srcId="{9886B79B-40EB-481E-92CC-501458AB2241}" destId="{5BB01D90-F27A-4D46-9E11-280FE7403049}" srcOrd="0" destOrd="0" presId="urn:microsoft.com/office/officeart/2005/8/layout/vList3"/>
    <dgm:cxn modelId="{F3EFFBC1-AE43-4DF9-8F11-C83AADF0E226}" type="presParOf" srcId="{5BB01D90-F27A-4D46-9E11-280FE7403049}" destId="{35FFE145-0423-49FD-AE5C-046E05CFB1A3}" srcOrd="0" destOrd="0" presId="urn:microsoft.com/office/officeart/2005/8/layout/vList3"/>
    <dgm:cxn modelId="{41DFED7E-29E1-42FF-B57C-56AA8809BEC2}" type="presParOf" srcId="{35FFE145-0423-49FD-AE5C-046E05CFB1A3}" destId="{513BFF68-8C20-438B-98C1-85E3B98C3AF2}" srcOrd="0" destOrd="0" presId="urn:microsoft.com/office/officeart/2005/8/layout/vList3"/>
    <dgm:cxn modelId="{68D91EB1-C192-4AC1-ADDD-BA12D6264DE3}" type="presParOf" srcId="{35FFE145-0423-49FD-AE5C-046E05CFB1A3}" destId="{B645E707-ABA9-413B-B09E-30706098552C}" srcOrd="1" destOrd="0" presId="urn:microsoft.com/office/officeart/2005/8/layout/vList3"/>
  </dgm:cxnLst>
  <dgm:bg/>
  <dgm:whole/>
</dgm:dataModel>
</file>

<file path=ppt/diagrams/data23.xml><?xml version="1.0" encoding="utf-8"?>
<dgm:dataModel xmlns:dgm="http://schemas.openxmlformats.org/drawingml/2006/diagram" xmlns:a="http://schemas.openxmlformats.org/drawingml/2006/main">
  <dgm:ptLst>
    <dgm:pt modelId="{F156BE11-57EF-4BF6-BC62-6E4CF1203642}" type="doc">
      <dgm:prSet loTypeId="urn:microsoft.com/office/officeart/2005/8/layout/chevron2" loCatId="list" qsTypeId="urn:microsoft.com/office/officeart/2005/8/quickstyle/simple1" qsCatId="simple" csTypeId="urn:microsoft.com/office/officeart/2005/8/colors/accent1_2" csCatId="accent1" phldr="1"/>
      <dgm:spPr/>
      <dgm:t>
        <a:bodyPr/>
        <a:lstStyle/>
        <a:p>
          <a:endParaRPr lang="ru-RU"/>
        </a:p>
      </dgm:t>
    </dgm:pt>
    <dgm:pt modelId="{799BF0C6-A22B-46C7-872D-185F4C837445}">
      <dgm:prSet phldrT="[Текст]"/>
      <dgm:spPr/>
      <dgm:t>
        <a:bodyPr/>
        <a:lstStyle/>
        <a:p>
          <a:r>
            <a:rPr lang="ru-RU" dirty="0" smtClean="0"/>
            <a:t>1</a:t>
          </a:r>
          <a:endParaRPr lang="ru-RU" dirty="0"/>
        </a:p>
      </dgm:t>
    </dgm:pt>
    <dgm:pt modelId="{61DDD3EE-5457-40FB-8CDA-C68F44FFD44E}" type="parTrans" cxnId="{B9258D95-8BE2-4803-AA57-41C2A9E18FE7}">
      <dgm:prSet/>
      <dgm:spPr/>
      <dgm:t>
        <a:bodyPr/>
        <a:lstStyle/>
        <a:p>
          <a:endParaRPr lang="ru-RU"/>
        </a:p>
      </dgm:t>
    </dgm:pt>
    <dgm:pt modelId="{35D4AD78-796C-471C-9271-6C70D7D4BAB9}" type="sibTrans" cxnId="{B9258D95-8BE2-4803-AA57-41C2A9E18FE7}">
      <dgm:prSet/>
      <dgm:spPr/>
      <dgm:t>
        <a:bodyPr/>
        <a:lstStyle/>
        <a:p>
          <a:endParaRPr lang="ru-RU"/>
        </a:p>
      </dgm:t>
    </dgm:pt>
    <dgm:pt modelId="{12BA14C3-EA0D-4A44-8314-0C4BC5FF36A8}">
      <dgm:prSet phldrT="[Текст]"/>
      <dgm:spPr/>
      <dgm:t>
        <a:bodyPr/>
        <a:lstStyle/>
        <a:p>
          <a:r>
            <a:rPr lang="ru-RU" dirty="0" smtClean="0"/>
            <a:t>2</a:t>
          </a:r>
          <a:endParaRPr lang="ru-RU" dirty="0"/>
        </a:p>
      </dgm:t>
    </dgm:pt>
    <dgm:pt modelId="{F12D954B-1D4E-4EB8-9F9A-8FF194D81CFA}" type="parTrans" cxnId="{AB9C9B57-B73B-43E3-8300-8A3268C3CAE9}">
      <dgm:prSet/>
      <dgm:spPr/>
      <dgm:t>
        <a:bodyPr/>
        <a:lstStyle/>
        <a:p>
          <a:endParaRPr lang="ru-RU"/>
        </a:p>
      </dgm:t>
    </dgm:pt>
    <dgm:pt modelId="{B06398DD-E4BB-444D-8DA2-E3B5FD137BE1}" type="sibTrans" cxnId="{AB9C9B57-B73B-43E3-8300-8A3268C3CAE9}">
      <dgm:prSet/>
      <dgm:spPr/>
      <dgm:t>
        <a:bodyPr/>
        <a:lstStyle/>
        <a:p>
          <a:endParaRPr lang="ru-RU"/>
        </a:p>
      </dgm:t>
    </dgm:pt>
    <dgm:pt modelId="{27F79D6A-2D71-4A35-B061-4E1A6E268BA8}">
      <dgm:prSet phldrT="[Текст]" custT="1"/>
      <dgm:spPr/>
      <dgm:t>
        <a:bodyPr/>
        <a:lstStyle/>
        <a:p>
          <a:pPr marL="0" marR="0" indent="0" algn="l" defTabSz="914400" eaLnBrk="1" fontAlgn="auto" latinLnBrk="0" hangingPunct="1">
            <a:lnSpc>
              <a:spcPct val="100000"/>
            </a:lnSpc>
            <a:spcBef>
              <a:spcPts val="0"/>
            </a:spcBef>
            <a:spcAft>
              <a:spcPts val="0"/>
            </a:spcAft>
            <a:buClrTx/>
            <a:buSzTx/>
            <a:buFontTx/>
            <a:buNone/>
            <a:tabLst/>
            <a:defRPr/>
          </a:pPr>
          <a:r>
            <a:rPr lang="ru-RU" sz="1200" b="1" dirty="0" smtClean="0">
              <a:latin typeface="Liberation Serif" pitchFamily="18" charset="0"/>
              <a:ea typeface="Liberation Serif" pitchFamily="18" charset="0"/>
              <a:cs typeface="Liberation Serif" pitchFamily="18" charset="0"/>
            </a:rPr>
            <a:t>Подпрограмма «Развитие системы общего    образования в Шалинском муниципальном округе до 2030 года»</a:t>
          </a:r>
          <a:endParaRPr lang="ru-RU" sz="1200" b="1" dirty="0">
            <a:latin typeface="Liberation Serif" pitchFamily="18" charset="0"/>
            <a:ea typeface="Liberation Serif" pitchFamily="18" charset="0"/>
            <a:cs typeface="Liberation Serif" pitchFamily="18" charset="0"/>
          </a:endParaRPr>
        </a:p>
      </dgm:t>
    </dgm:pt>
    <dgm:pt modelId="{33EF7E8D-3C78-4132-ACE2-FB2CA68F7ACA}" type="parTrans" cxnId="{A68F0C33-DDB1-4BE1-80CE-FF0119B94093}">
      <dgm:prSet/>
      <dgm:spPr/>
      <dgm:t>
        <a:bodyPr/>
        <a:lstStyle/>
        <a:p>
          <a:endParaRPr lang="ru-RU"/>
        </a:p>
      </dgm:t>
    </dgm:pt>
    <dgm:pt modelId="{A79B5996-7FFB-4211-9DFB-7D69C08755E9}" type="sibTrans" cxnId="{A68F0C33-DDB1-4BE1-80CE-FF0119B94093}">
      <dgm:prSet/>
      <dgm:spPr/>
      <dgm:t>
        <a:bodyPr/>
        <a:lstStyle/>
        <a:p>
          <a:endParaRPr lang="ru-RU"/>
        </a:p>
      </dgm:t>
    </dgm:pt>
    <dgm:pt modelId="{0722761E-EA03-4244-A79C-0E1AD01F733A}">
      <dgm:prSet phldrT="[Текст]"/>
      <dgm:spPr/>
      <dgm:t>
        <a:bodyPr/>
        <a:lstStyle/>
        <a:p>
          <a:r>
            <a:rPr lang="ru-RU" dirty="0" smtClean="0"/>
            <a:t>3</a:t>
          </a:r>
          <a:endParaRPr lang="ru-RU" dirty="0"/>
        </a:p>
      </dgm:t>
    </dgm:pt>
    <dgm:pt modelId="{825935F1-9220-4A57-A8E7-EA262D2AC1CB}" type="parTrans" cxnId="{EBBAA49C-2E67-4DB0-8982-46AD6635F75D}">
      <dgm:prSet/>
      <dgm:spPr/>
      <dgm:t>
        <a:bodyPr/>
        <a:lstStyle/>
        <a:p>
          <a:endParaRPr lang="ru-RU"/>
        </a:p>
      </dgm:t>
    </dgm:pt>
    <dgm:pt modelId="{045AFA44-7B45-4FA0-8280-C501757594B7}" type="sibTrans" cxnId="{EBBAA49C-2E67-4DB0-8982-46AD6635F75D}">
      <dgm:prSet/>
      <dgm:spPr/>
      <dgm:t>
        <a:bodyPr/>
        <a:lstStyle/>
        <a:p>
          <a:endParaRPr lang="ru-RU"/>
        </a:p>
      </dgm:t>
    </dgm:pt>
    <dgm:pt modelId="{3FDA602E-16FF-4178-8153-17F42E8740D1}">
      <dgm:prSet phldrT="[Текст]"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«Развитие системы дополнительного образования, отдыха и оздоровления детей в Шалинском муниципальном округе до 2030 года»</a:t>
          </a:r>
          <a:endParaRPr lang="ru-RU" sz="1200" b="1" dirty="0">
            <a:latin typeface="Liberation Serif" pitchFamily="18" charset="0"/>
            <a:ea typeface="Liberation Serif" pitchFamily="18" charset="0"/>
            <a:cs typeface="Liberation Serif" pitchFamily="18" charset="0"/>
          </a:endParaRPr>
        </a:p>
      </dgm:t>
    </dgm:pt>
    <dgm:pt modelId="{361810FE-4B7E-4E38-8C3A-6EA185E89D3D}" type="parTrans" cxnId="{6A4CE323-BF60-4A49-BB41-3493C2A64CFC}">
      <dgm:prSet/>
      <dgm:spPr/>
      <dgm:t>
        <a:bodyPr/>
        <a:lstStyle/>
        <a:p>
          <a:endParaRPr lang="ru-RU"/>
        </a:p>
      </dgm:t>
    </dgm:pt>
    <dgm:pt modelId="{BE0C0A05-836C-48E1-AE94-0137FD4A1314}" type="sibTrans" cxnId="{6A4CE323-BF60-4A49-BB41-3493C2A64CFC}">
      <dgm:prSet/>
      <dgm:spPr/>
      <dgm:t>
        <a:bodyPr/>
        <a:lstStyle/>
        <a:p>
          <a:endParaRPr lang="ru-RU"/>
        </a:p>
      </dgm:t>
    </dgm:pt>
    <dgm:pt modelId="{B1EBA316-B001-4508-9929-EF13A900457C}">
      <dgm:prSet phldrT="[Текст]"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257 295 825,13 руб.</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ED12A23F-6BD6-4FF8-8B73-CDC45C90F961}" type="parTrans" cxnId="{65F96BF7-D7BA-490D-997F-F90E4845388D}">
      <dgm:prSet/>
      <dgm:spPr/>
      <dgm:t>
        <a:bodyPr/>
        <a:lstStyle/>
        <a:p>
          <a:endParaRPr lang="ru-RU"/>
        </a:p>
      </dgm:t>
    </dgm:pt>
    <dgm:pt modelId="{E63E5FE2-0335-455F-8415-9FDFD219BD57}" type="sibTrans" cxnId="{65F96BF7-D7BA-490D-997F-F90E4845388D}">
      <dgm:prSet/>
      <dgm:spPr/>
      <dgm:t>
        <a:bodyPr/>
        <a:lstStyle/>
        <a:p>
          <a:endParaRPr lang="ru-RU"/>
        </a:p>
      </dgm:t>
    </dgm:pt>
    <dgm:pt modelId="{927675B6-539F-444F-A874-0A9024E9E676}">
      <dgm:prSet custT="1"/>
      <dgm:spPr/>
      <dgm:t>
        <a:bodyPr/>
        <a:lstStyle/>
        <a:p>
          <a:pPr marL="114300" indent="0" algn="ctr" defTabSz="533400">
            <a:lnSpc>
              <a:spcPct val="90000"/>
            </a:lnSpc>
            <a:spcBef>
              <a:spcPct val="0"/>
            </a:spcBef>
            <a:spcAft>
              <a:spcPct val="15000"/>
            </a:spcAft>
            <a:buNone/>
          </a:pPr>
          <a:r>
            <a:rPr lang="ru-RU" sz="1200" b="1" dirty="0" smtClean="0">
              <a:solidFill>
                <a:srgbClr val="7030A0"/>
              </a:solidFill>
              <a:latin typeface="Liberation Serif" pitchFamily="18" charset="0"/>
              <a:ea typeface="Liberation Serif" pitchFamily="18" charset="0"/>
              <a:cs typeface="Liberation Serif" pitchFamily="18" charset="0"/>
            </a:rPr>
            <a:t>Исполнено – 547 784 558,19 руб.</a:t>
          </a:r>
          <a:endParaRPr lang="ru-RU" sz="1200" b="1" dirty="0">
            <a:solidFill>
              <a:srgbClr val="7030A0"/>
            </a:solidFill>
            <a:latin typeface="Liberation Serif" pitchFamily="18" charset="0"/>
            <a:ea typeface="Liberation Serif" pitchFamily="18" charset="0"/>
            <a:cs typeface="Liberation Serif" pitchFamily="18" charset="0"/>
          </a:endParaRPr>
        </a:p>
      </dgm:t>
    </dgm:pt>
    <dgm:pt modelId="{3A180DCF-3605-4914-9280-7FD4EACFD837}" type="parTrans" cxnId="{C5A79B9E-D76D-456F-8244-CF1E2D9E7A58}">
      <dgm:prSet/>
      <dgm:spPr/>
      <dgm:t>
        <a:bodyPr/>
        <a:lstStyle/>
        <a:p>
          <a:endParaRPr lang="ru-RU"/>
        </a:p>
      </dgm:t>
    </dgm:pt>
    <dgm:pt modelId="{2B91B58D-1CC7-40E9-9D9E-953BADC8D6A4}" type="sibTrans" cxnId="{C5A79B9E-D76D-456F-8244-CF1E2D9E7A58}">
      <dgm:prSet/>
      <dgm:spPr/>
      <dgm:t>
        <a:bodyPr/>
        <a:lstStyle/>
        <a:p>
          <a:endParaRPr lang="ru-RU"/>
        </a:p>
      </dgm:t>
    </dgm:pt>
    <dgm:pt modelId="{5C199BA9-918A-4D53-9482-BB6A4812A2CA}">
      <dgm:prSet phldrT="[Текст]"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«Развитие системы дошкольного образования в Шалинском муниципальном округе до 2030 года»</a:t>
          </a:r>
          <a:endParaRPr lang="ru-RU" sz="1200" b="1" dirty="0">
            <a:latin typeface="Liberation Serif" pitchFamily="18" charset="0"/>
            <a:ea typeface="Liberation Serif" pitchFamily="18" charset="0"/>
            <a:cs typeface="Liberation Serif" pitchFamily="18" charset="0"/>
          </a:endParaRPr>
        </a:p>
      </dgm:t>
    </dgm:pt>
    <dgm:pt modelId="{E515847D-78E3-4DCB-AD95-322F80AB9EBE}" type="parTrans" cxnId="{7EE5359A-88ED-478B-A3AA-2089E9AAE1C7}">
      <dgm:prSet/>
      <dgm:spPr/>
      <dgm:t>
        <a:bodyPr/>
        <a:lstStyle/>
        <a:p>
          <a:endParaRPr lang="ru-RU"/>
        </a:p>
      </dgm:t>
    </dgm:pt>
    <dgm:pt modelId="{4DA465C6-8425-42DC-9BF3-3058D4F3955F}" type="sibTrans" cxnId="{7EE5359A-88ED-478B-A3AA-2089E9AAE1C7}">
      <dgm:prSet/>
      <dgm:spPr/>
      <dgm:t>
        <a:bodyPr/>
        <a:lstStyle/>
        <a:p>
          <a:endParaRPr lang="ru-RU"/>
        </a:p>
      </dgm:t>
    </dgm:pt>
    <dgm:pt modelId="{CE000405-FF39-4778-B1D6-9AB81653DFA9}">
      <dgm:prSet phldrT="[Текст]"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План  - 40 748 314,53 руб.</a:t>
          </a:r>
          <a:endParaRPr lang="ru-RU" sz="1200" b="1" dirty="0">
            <a:latin typeface="Liberation Serif" pitchFamily="18" charset="0"/>
            <a:ea typeface="Liberation Serif" pitchFamily="18" charset="0"/>
            <a:cs typeface="Liberation Serif" pitchFamily="18" charset="0"/>
          </a:endParaRPr>
        </a:p>
      </dgm:t>
    </dgm:pt>
    <dgm:pt modelId="{628330F4-9EDA-454F-A358-7029EC32F979}" type="parTrans" cxnId="{EFFB4490-66AC-48DA-ACDD-3A8066D5D0A5}">
      <dgm:prSet/>
      <dgm:spPr/>
      <dgm:t>
        <a:bodyPr/>
        <a:lstStyle/>
        <a:p>
          <a:endParaRPr lang="ru-RU"/>
        </a:p>
      </dgm:t>
    </dgm:pt>
    <dgm:pt modelId="{3AD9F5DC-9DC8-4036-934D-550AE6A908A5}" type="sibTrans" cxnId="{EFFB4490-66AC-48DA-ACDD-3A8066D5D0A5}">
      <dgm:prSet/>
      <dgm:spPr/>
      <dgm:t>
        <a:bodyPr/>
        <a:lstStyle/>
        <a:p>
          <a:endParaRPr lang="ru-RU"/>
        </a:p>
      </dgm:t>
    </dgm:pt>
    <dgm:pt modelId="{10CB85C2-CCCF-43DB-8D41-4EE9586F0D5E}">
      <dgm:prSet phldrT="[Текст]"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План  - 257 295 825,13 руб.</a:t>
          </a:r>
          <a:endParaRPr lang="ru-RU" sz="1200" b="1" dirty="0">
            <a:latin typeface="Liberation Serif" pitchFamily="18" charset="0"/>
            <a:ea typeface="Liberation Serif" pitchFamily="18" charset="0"/>
            <a:cs typeface="Liberation Serif" pitchFamily="18" charset="0"/>
          </a:endParaRPr>
        </a:p>
      </dgm:t>
    </dgm:pt>
    <dgm:pt modelId="{972AA7DE-8774-458D-AC37-F862E44AA910}" type="parTrans" cxnId="{EBE32BD9-374A-4B2C-92AA-CB496C80ADC3}">
      <dgm:prSet/>
      <dgm:spPr/>
      <dgm:t>
        <a:bodyPr/>
        <a:lstStyle/>
        <a:p>
          <a:endParaRPr lang="ru-RU"/>
        </a:p>
      </dgm:t>
    </dgm:pt>
    <dgm:pt modelId="{8C65AC17-1960-4DFD-B6DE-B6F669FDF547}" type="sibTrans" cxnId="{EBE32BD9-374A-4B2C-92AA-CB496C80ADC3}">
      <dgm:prSet/>
      <dgm:spPr/>
      <dgm:t>
        <a:bodyPr/>
        <a:lstStyle/>
        <a:p>
          <a:endParaRPr lang="ru-RU"/>
        </a:p>
      </dgm:t>
    </dgm:pt>
    <dgm:pt modelId="{E3515FC2-21E5-44D3-A19C-91E145CDD185}">
      <dgm:prSet phldrT="[Текст]" custT="1"/>
      <dgm:spPr/>
      <dgm:t>
        <a:bodyPr/>
        <a:lstStyle/>
        <a:p>
          <a:pPr marL="114300" indent="0" algn="ctr" defTabSz="533400">
            <a:lnSpc>
              <a:spcPct val="90000"/>
            </a:lnSpc>
            <a:spcBef>
              <a:spcPct val="0"/>
            </a:spcBef>
            <a:spcAft>
              <a:spcPct val="15000"/>
            </a:spcAft>
            <a:buNone/>
          </a:pPr>
          <a:r>
            <a:rPr lang="ru-RU" sz="1200" b="1" dirty="0" smtClean="0">
              <a:solidFill>
                <a:srgbClr val="7030A0"/>
              </a:solidFill>
              <a:latin typeface="Liberation Serif" pitchFamily="18" charset="0"/>
              <a:ea typeface="Liberation Serif" pitchFamily="18" charset="0"/>
              <a:cs typeface="Liberation Serif" pitchFamily="18" charset="0"/>
            </a:rPr>
            <a:t>План  - 548 866 691,23 руб.</a:t>
          </a:r>
          <a:endParaRPr lang="ru-RU" sz="1200" b="1" dirty="0">
            <a:latin typeface="Liberation Serif" pitchFamily="18" charset="0"/>
            <a:ea typeface="Liberation Serif" pitchFamily="18" charset="0"/>
            <a:cs typeface="Liberation Serif" pitchFamily="18" charset="0"/>
          </a:endParaRPr>
        </a:p>
      </dgm:t>
    </dgm:pt>
    <dgm:pt modelId="{660AB85D-FC7C-40C6-9C62-5E02F286EDD3}" type="parTrans" cxnId="{C28ED783-0DB6-4687-8D35-3545D471BFCC}">
      <dgm:prSet/>
      <dgm:spPr/>
      <dgm:t>
        <a:bodyPr/>
        <a:lstStyle/>
        <a:p>
          <a:endParaRPr lang="ru-RU"/>
        </a:p>
      </dgm:t>
    </dgm:pt>
    <dgm:pt modelId="{A56DDAA0-EDAE-474C-A474-2AD2D277DCD6}" type="sibTrans" cxnId="{C28ED783-0DB6-4687-8D35-3545D471BFCC}">
      <dgm:prSet/>
      <dgm:spPr/>
      <dgm:t>
        <a:bodyPr/>
        <a:lstStyle/>
        <a:p>
          <a:endParaRPr lang="ru-RU"/>
        </a:p>
      </dgm:t>
    </dgm:pt>
    <dgm:pt modelId="{2768B077-8C52-409A-A88F-19EFB5F808CA}">
      <dgm:prSet phldrT="[Текст]"/>
      <dgm:spPr/>
      <dgm:t>
        <a:bodyPr/>
        <a:lstStyle/>
        <a:p>
          <a:r>
            <a:rPr lang="ru-RU" dirty="0" smtClean="0"/>
            <a:t>4</a:t>
          </a:r>
          <a:endParaRPr lang="ru-RU" dirty="0"/>
        </a:p>
      </dgm:t>
    </dgm:pt>
    <dgm:pt modelId="{AECADF03-D9B5-423D-BC5F-B99684376A05}" type="parTrans" cxnId="{FD2191BE-5F59-4717-9F8B-051F4CFC918E}">
      <dgm:prSet/>
      <dgm:spPr/>
      <dgm:t>
        <a:bodyPr/>
        <a:lstStyle/>
        <a:p>
          <a:endParaRPr lang="ru-RU"/>
        </a:p>
      </dgm:t>
    </dgm:pt>
    <dgm:pt modelId="{30FC3A8F-38A8-4077-AAE3-022433678B4F}" type="sibTrans" cxnId="{FD2191BE-5F59-4717-9F8B-051F4CFC918E}">
      <dgm:prSet/>
      <dgm:spPr/>
      <dgm:t>
        <a:bodyPr/>
        <a:lstStyle/>
        <a:p>
          <a:endParaRPr lang="ru-RU"/>
        </a:p>
      </dgm:t>
    </dgm:pt>
    <dgm:pt modelId="{09AAE0D2-5EA6-4A25-B8F5-CD7190F7609B}">
      <dgm:prSet custT="1"/>
      <dgm:spPr/>
      <dgm:t>
        <a:bodyPr/>
        <a:lstStyle/>
        <a:p>
          <a:pPr algn="l"/>
          <a:r>
            <a:rPr lang="ru-RU" sz="1200" b="1" dirty="0" smtClean="0">
              <a:latin typeface="Liberation Serif" pitchFamily="18" charset="0"/>
              <a:ea typeface="Liberation Serif" pitchFamily="18" charset="0"/>
              <a:cs typeface="Liberation Serif" pitchFamily="18" charset="0"/>
            </a:rPr>
            <a:t>Подпрограмма «Обеспечение реализации муниципальной программы «Развитие системы образования в Шалинском муниципальном округе до 2030 года»»</a:t>
          </a:r>
          <a:endParaRPr lang="ru-RU" sz="1200" b="1" dirty="0">
            <a:latin typeface="Liberation Serif" pitchFamily="18" charset="0"/>
            <a:ea typeface="Liberation Serif" pitchFamily="18" charset="0"/>
            <a:cs typeface="Liberation Serif" pitchFamily="18" charset="0"/>
          </a:endParaRPr>
        </a:p>
      </dgm:t>
    </dgm:pt>
    <dgm:pt modelId="{09AEA5D4-E390-4D09-BC5F-B073CF492B18}" type="parTrans" cxnId="{55203385-EE20-453E-84EC-967DB10CA111}">
      <dgm:prSet/>
      <dgm:spPr/>
      <dgm:t>
        <a:bodyPr/>
        <a:lstStyle/>
        <a:p>
          <a:endParaRPr lang="ru-RU"/>
        </a:p>
      </dgm:t>
    </dgm:pt>
    <dgm:pt modelId="{1E6F4441-704E-4D0A-B12A-B1E3A5FE5CC8}" type="sibTrans" cxnId="{55203385-EE20-453E-84EC-967DB10CA111}">
      <dgm:prSet/>
      <dgm:spPr/>
      <dgm:t>
        <a:bodyPr/>
        <a:lstStyle/>
        <a:p>
          <a:endParaRPr lang="ru-RU"/>
        </a:p>
      </dgm:t>
    </dgm:pt>
    <dgm:pt modelId="{7F2246A8-777D-4D7F-AD0D-4EEF2A15F990}">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План  - 13 687 121,62 руб.</a:t>
          </a:r>
          <a:endParaRPr lang="ru-RU" sz="1200" b="1" dirty="0">
            <a:latin typeface="Liberation Serif" pitchFamily="18" charset="0"/>
            <a:ea typeface="Liberation Serif" pitchFamily="18" charset="0"/>
            <a:cs typeface="Liberation Serif" pitchFamily="18" charset="0"/>
          </a:endParaRPr>
        </a:p>
      </dgm:t>
    </dgm:pt>
    <dgm:pt modelId="{0B32C60A-5C88-4DDF-8AFC-22374EE10ACD}" type="parTrans" cxnId="{14EB78A3-E3CE-45BD-9EBE-A695232657A9}">
      <dgm:prSet/>
      <dgm:spPr/>
      <dgm:t>
        <a:bodyPr/>
        <a:lstStyle/>
        <a:p>
          <a:endParaRPr lang="ru-RU"/>
        </a:p>
      </dgm:t>
    </dgm:pt>
    <dgm:pt modelId="{442BF7FE-C044-4BB5-9163-D51E47BF7E01}" type="sibTrans" cxnId="{14EB78A3-E3CE-45BD-9EBE-A695232657A9}">
      <dgm:prSet/>
      <dgm:spPr/>
      <dgm:t>
        <a:bodyPr/>
        <a:lstStyle/>
        <a:p>
          <a:endParaRPr lang="ru-RU"/>
        </a:p>
      </dgm:t>
    </dgm:pt>
    <dgm:pt modelId="{041ABFC9-87D7-40EE-8C2F-D64F7CC0F4D6}">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13 601 278,05 руб.</a:t>
          </a:r>
          <a:endParaRPr lang="ru-RU" sz="1200" b="1" dirty="0">
            <a:latin typeface="Liberation Serif" pitchFamily="18" charset="0"/>
            <a:ea typeface="Liberation Serif" pitchFamily="18" charset="0"/>
            <a:cs typeface="Liberation Serif" pitchFamily="18" charset="0"/>
          </a:endParaRPr>
        </a:p>
      </dgm:t>
    </dgm:pt>
    <dgm:pt modelId="{32A09FD5-08B3-4857-91B0-8CDB8DA28644}" type="parTrans" cxnId="{EEFAB0B4-5EC0-4F7F-8445-5EA480A33C04}">
      <dgm:prSet/>
      <dgm:spPr/>
      <dgm:t>
        <a:bodyPr/>
        <a:lstStyle/>
        <a:p>
          <a:endParaRPr lang="ru-RU"/>
        </a:p>
      </dgm:t>
    </dgm:pt>
    <dgm:pt modelId="{2E1D0949-E8E6-48B8-89B9-C920B5878799}" type="sibTrans" cxnId="{EEFAB0B4-5EC0-4F7F-8445-5EA480A33C04}">
      <dgm:prSet/>
      <dgm:spPr/>
      <dgm:t>
        <a:bodyPr/>
        <a:lstStyle/>
        <a:p>
          <a:endParaRPr lang="ru-RU"/>
        </a:p>
      </dgm:t>
    </dgm:pt>
    <dgm:pt modelId="{D1DFED82-E1B8-4856-9EEA-D9FB9E60DA39}">
      <dgm:prSet custT="1"/>
      <dgm:spPr/>
      <dgm:t>
        <a:bodyPr/>
        <a:lstStyle/>
        <a:p>
          <a:pPr algn="ctr"/>
          <a:r>
            <a:rPr lang="ru-RU" sz="1200" b="1" dirty="0" smtClean="0">
              <a:solidFill>
                <a:srgbClr val="7030A0"/>
              </a:solidFill>
              <a:latin typeface="Liberation Serif" pitchFamily="18" charset="0"/>
              <a:ea typeface="Liberation Serif" pitchFamily="18" charset="0"/>
              <a:cs typeface="Liberation Serif" pitchFamily="18" charset="0"/>
            </a:rPr>
            <a:t>Исполнено – 37 382 158,00 руб.</a:t>
          </a:r>
          <a:endParaRPr lang="ru-RU" sz="1200" b="1" dirty="0">
            <a:latin typeface="Liberation Serif" pitchFamily="18" charset="0"/>
            <a:ea typeface="Liberation Serif" pitchFamily="18" charset="0"/>
            <a:cs typeface="Liberation Serif" pitchFamily="18" charset="0"/>
          </a:endParaRPr>
        </a:p>
      </dgm:t>
    </dgm:pt>
    <dgm:pt modelId="{65F2F76F-5CB9-4828-92A4-B2E8D748B519}" type="sibTrans" cxnId="{0F196B1C-B4A9-40BE-AB44-085DF9044E04}">
      <dgm:prSet/>
      <dgm:spPr/>
      <dgm:t>
        <a:bodyPr/>
        <a:lstStyle/>
        <a:p>
          <a:endParaRPr lang="ru-RU"/>
        </a:p>
      </dgm:t>
    </dgm:pt>
    <dgm:pt modelId="{A99D42B0-98F4-40AC-89CD-7547F00EACF8}" type="parTrans" cxnId="{0F196B1C-B4A9-40BE-AB44-085DF9044E04}">
      <dgm:prSet/>
      <dgm:spPr/>
      <dgm:t>
        <a:bodyPr/>
        <a:lstStyle/>
        <a:p>
          <a:endParaRPr lang="ru-RU"/>
        </a:p>
      </dgm:t>
    </dgm:pt>
    <dgm:pt modelId="{16C6D9E1-A038-4EE1-B037-B0CE1158D859}" type="pres">
      <dgm:prSet presAssocID="{F156BE11-57EF-4BF6-BC62-6E4CF1203642}" presName="linearFlow" presStyleCnt="0">
        <dgm:presLayoutVars>
          <dgm:dir/>
          <dgm:animLvl val="lvl"/>
          <dgm:resizeHandles val="exact"/>
        </dgm:presLayoutVars>
      </dgm:prSet>
      <dgm:spPr/>
      <dgm:t>
        <a:bodyPr/>
        <a:lstStyle/>
        <a:p>
          <a:endParaRPr lang="ru-RU"/>
        </a:p>
      </dgm:t>
    </dgm:pt>
    <dgm:pt modelId="{07CCD3E0-E343-4685-A064-67699EDCEA34}" type="pres">
      <dgm:prSet presAssocID="{799BF0C6-A22B-46C7-872D-185F4C837445}" presName="composite" presStyleCnt="0"/>
      <dgm:spPr/>
    </dgm:pt>
    <dgm:pt modelId="{5D1CCD4E-635D-45CD-B6CE-B84BE75E48D4}" type="pres">
      <dgm:prSet presAssocID="{799BF0C6-A22B-46C7-872D-185F4C837445}" presName="parentText" presStyleLbl="alignNode1" presStyleIdx="0" presStyleCnt="4">
        <dgm:presLayoutVars>
          <dgm:chMax val="1"/>
          <dgm:bulletEnabled val="1"/>
        </dgm:presLayoutVars>
      </dgm:prSet>
      <dgm:spPr/>
      <dgm:t>
        <a:bodyPr/>
        <a:lstStyle/>
        <a:p>
          <a:endParaRPr lang="ru-RU"/>
        </a:p>
      </dgm:t>
    </dgm:pt>
    <dgm:pt modelId="{EC7E6BC2-4A07-4594-AF9F-F0F7F44E757A}" type="pres">
      <dgm:prSet presAssocID="{799BF0C6-A22B-46C7-872D-185F4C837445}" presName="descendantText" presStyleLbl="alignAcc1" presStyleIdx="0" presStyleCnt="4" custScaleY="150641">
        <dgm:presLayoutVars>
          <dgm:bulletEnabled val="1"/>
        </dgm:presLayoutVars>
      </dgm:prSet>
      <dgm:spPr/>
      <dgm:t>
        <a:bodyPr/>
        <a:lstStyle/>
        <a:p>
          <a:endParaRPr lang="ru-RU"/>
        </a:p>
      </dgm:t>
    </dgm:pt>
    <dgm:pt modelId="{BC7402D7-B6D8-43FC-97B5-7E7DF8E0FBB1}" type="pres">
      <dgm:prSet presAssocID="{35D4AD78-796C-471C-9271-6C70D7D4BAB9}" presName="sp" presStyleCnt="0"/>
      <dgm:spPr/>
    </dgm:pt>
    <dgm:pt modelId="{9D8B48E7-1D8D-4D01-9F44-D3F8F209B058}" type="pres">
      <dgm:prSet presAssocID="{12BA14C3-EA0D-4A44-8314-0C4BC5FF36A8}" presName="composite" presStyleCnt="0"/>
      <dgm:spPr/>
    </dgm:pt>
    <dgm:pt modelId="{5BC657F8-22C0-43AF-925D-A932C2A250F8}" type="pres">
      <dgm:prSet presAssocID="{12BA14C3-EA0D-4A44-8314-0C4BC5FF36A8}" presName="parentText" presStyleLbl="alignNode1" presStyleIdx="1" presStyleCnt="4">
        <dgm:presLayoutVars>
          <dgm:chMax val="1"/>
          <dgm:bulletEnabled val="1"/>
        </dgm:presLayoutVars>
      </dgm:prSet>
      <dgm:spPr/>
      <dgm:t>
        <a:bodyPr/>
        <a:lstStyle/>
        <a:p>
          <a:endParaRPr lang="ru-RU"/>
        </a:p>
      </dgm:t>
    </dgm:pt>
    <dgm:pt modelId="{490380E9-8207-4643-A13E-179554CD6251}" type="pres">
      <dgm:prSet presAssocID="{12BA14C3-EA0D-4A44-8314-0C4BC5FF36A8}" presName="descendantText" presStyleLbl="alignAcc1" presStyleIdx="1" presStyleCnt="4" custScaleY="131717">
        <dgm:presLayoutVars>
          <dgm:bulletEnabled val="1"/>
        </dgm:presLayoutVars>
      </dgm:prSet>
      <dgm:spPr/>
      <dgm:t>
        <a:bodyPr/>
        <a:lstStyle/>
        <a:p>
          <a:endParaRPr lang="ru-RU"/>
        </a:p>
      </dgm:t>
    </dgm:pt>
    <dgm:pt modelId="{81BDB701-E63A-4FBA-AB79-FFA4F8CEFC21}" type="pres">
      <dgm:prSet presAssocID="{B06398DD-E4BB-444D-8DA2-E3B5FD137BE1}" presName="sp" presStyleCnt="0"/>
      <dgm:spPr/>
    </dgm:pt>
    <dgm:pt modelId="{1B030AF8-44DE-48A9-9E9D-F1F1B09CE977}" type="pres">
      <dgm:prSet presAssocID="{0722761E-EA03-4244-A79C-0E1AD01F733A}" presName="composite" presStyleCnt="0"/>
      <dgm:spPr/>
    </dgm:pt>
    <dgm:pt modelId="{10E4ACE5-1570-45C7-809A-E373011844F2}" type="pres">
      <dgm:prSet presAssocID="{0722761E-EA03-4244-A79C-0E1AD01F733A}" presName="parentText" presStyleLbl="alignNode1" presStyleIdx="2" presStyleCnt="4">
        <dgm:presLayoutVars>
          <dgm:chMax val="1"/>
          <dgm:bulletEnabled val="1"/>
        </dgm:presLayoutVars>
      </dgm:prSet>
      <dgm:spPr/>
      <dgm:t>
        <a:bodyPr/>
        <a:lstStyle/>
        <a:p>
          <a:endParaRPr lang="ru-RU"/>
        </a:p>
      </dgm:t>
    </dgm:pt>
    <dgm:pt modelId="{9C81AF30-EF60-4CB8-B5FE-C20788B88A4D}" type="pres">
      <dgm:prSet presAssocID="{0722761E-EA03-4244-A79C-0E1AD01F733A}" presName="descendantText" presStyleLbl="alignAcc1" presStyleIdx="2" presStyleCnt="4" custScaleY="195329">
        <dgm:presLayoutVars>
          <dgm:bulletEnabled val="1"/>
        </dgm:presLayoutVars>
      </dgm:prSet>
      <dgm:spPr/>
      <dgm:t>
        <a:bodyPr/>
        <a:lstStyle/>
        <a:p>
          <a:endParaRPr lang="ru-RU"/>
        </a:p>
      </dgm:t>
    </dgm:pt>
    <dgm:pt modelId="{B3C56501-2FB8-42A1-B8D4-31D35AB73BB0}" type="pres">
      <dgm:prSet presAssocID="{045AFA44-7B45-4FA0-8280-C501757594B7}" presName="sp" presStyleCnt="0"/>
      <dgm:spPr/>
    </dgm:pt>
    <dgm:pt modelId="{5252AF66-3A56-435E-AFE1-C4FDE18635CB}" type="pres">
      <dgm:prSet presAssocID="{2768B077-8C52-409A-A88F-19EFB5F808CA}" presName="composite" presStyleCnt="0"/>
      <dgm:spPr/>
    </dgm:pt>
    <dgm:pt modelId="{680F336C-E2A1-41A9-A893-B35B5C8DDE7D}" type="pres">
      <dgm:prSet presAssocID="{2768B077-8C52-409A-A88F-19EFB5F808CA}" presName="parentText" presStyleLbl="alignNode1" presStyleIdx="3" presStyleCnt="4">
        <dgm:presLayoutVars>
          <dgm:chMax val="1"/>
          <dgm:bulletEnabled val="1"/>
        </dgm:presLayoutVars>
      </dgm:prSet>
      <dgm:spPr/>
      <dgm:t>
        <a:bodyPr/>
        <a:lstStyle/>
        <a:p>
          <a:endParaRPr lang="ru-RU"/>
        </a:p>
      </dgm:t>
    </dgm:pt>
    <dgm:pt modelId="{3BBF2DCA-C0F8-44DC-8251-30D2C1A43DD6}" type="pres">
      <dgm:prSet presAssocID="{2768B077-8C52-409A-A88F-19EFB5F808CA}" presName="descendantText" presStyleLbl="alignAcc1" presStyleIdx="3" presStyleCnt="4" custScaleY="156401" custLinFactNeighborX="-822" custLinFactNeighborY="29252">
        <dgm:presLayoutVars>
          <dgm:bulletEnabled val="1"/>
        </dgm:presLayoutVars>
      </dgm:prSet>
      <dgm:spPr/>
      <dgm:t>
        <a:bodyPr/>
        <a:lstStyle/>
        <a:p>
          <a:endParaRPr lang="ru-RU"/>
        </a:p>
      </dgm:t>
    </dgm:pt>
  </dgm:ptLst>
  <dgm:cxnLst>
    <dgm:cxn modelId="{AB9C9B57-B73B-43E3-8300-8A3268C3CAE9}" srcId="{F156BE11-57EF-4BF6-BC62-6E4CF1203642}" destId="{12BA14C3-EA0D-4A44-8314-0C4BC5FF36A8}" srcOrd="1" destOrd="0" parTransId="{F12D954B-1D4E-4EB8-9F9A-8FF194D81CFA}" sibTransId="{B06398DD-E4BB-444D-8DA2-E3B5FD137BE1}"/>
    <dgm:cxn modelId="{11D91017-A5E3-421D-A7F2-E10133480E78}" type="presOf" srcId="{12BA14C3-EA0D-4A44-8314-0C4BC5FF36A8}" destId="{5BC657F8-22C0-43AF-925D-A932C2A250F8}" srcOrd="0" destOrd="0" presId="urn:microsoft.com/office/officeart/2005/8/layout/chevron2"/>
    <dgm:cxn modelId="{88143747-352E-4AF9-B08B-62D58C9D9A11}" type="presOf" srcId="{F156BE11-57EF-4BF6-BC62-6E4CF1203642}" destId="{16C6D9E1-A038-4EE1-B037-B0CE1158D859}" srcOrd="0" destOrd="0" presId="urn:microsoft.com/office/officeart/2005/8/layout/chevron2"/>
    <dgm:cxn modelId="{0F196B1C-B4A9-40BE-AB44-085DF9044E04}" srcId="{0722761E-EA03-4244-A79C-0E1AD01F733A}" destId="{D1DFED82-E1B8-4856-9EEA-D9FB9E60DA39}" srcOrd="2" destOrd="0" parTransId="{A99D42B0-98F4-40AC-89CD-7547F00EACF8}" sibTransId="{65F2F76F-5CB9-4828-92A4-B2E8D748B519}"/>
    <dgm:cxn modelId="{6E9A1352-7AA2-4255-8511-4F24357D2EDA}" type="presOf" srcId="{799BF0C6-A22B-46C7-872D-185F4C837445}" destId="{5D1CCD4E-635D-45CD-B6CE-B84BE75E48D4}" srcOrd="0" destOrd="0" presId="urn:microsoft.com/office/officeart/2005/8/layout/chevron2"/>
    <dgm:cxn modelId="{CA1381A4-FEB7-429A-A772-AD5C488BB858}" type="presOf" srcId="{27F79D6A-2D71-4A35-B061-4E1A6E268BA8}" destId="{490380E9-8207-4643-A13E-179554CD6251}" srcOrd="0" destOrd="0" presId="urn:microsoft.com/office/officeart/2005/8/layout/chevron2"/>
    <dgm:cxn modelId="{FD2191BE-5F59-4717-9F8B-051F4CFC918E}" srcId="{F156BE11-57EF-4BF6-BC62-6E4CF1203642}" destId="{2768B077-8C52-409A-A88F-19EFB5F808CA}" srcOrd="3" destOrd="0" parTransId="{AECADF03-D9B5-423D-BC5F-B99684376A05}" sibTransId="{30FC3A8F-38A8-4077-AAE3-022433678B4F}"/>
    <dgm:cxn modelId="{7C790914-3FD8-48BC-B7C3-47395A89CE90}" type="presOf" srcId="{CE000405-FF39-4778-B1D6-9AB81653DFA9}" destId="{9C81AF30-EF60-4CB8-B5FE-C20788B88A4D}" srcOrd="0" destOrd="1" presId="urn:microsoft.com/office/officeart/2005/8/layout/chevron2"/>
    <dgm:cxn modelId="{C5A79B9E-D76D-456F-8244-CF1E2D9E7A58}" srcId="{12BA14C3-EA0D-4A44-8314-0C4BC5FF36A8}" destId="{927675B6-539F-444F-A874-0A9024E9E676}" srcOrd="2" destOrd="0" parTransId="{3A180DCF-3605-4914-9280-7FD4EACFD837}" sibTransId="{2B91B58D-1CC7-40E9-9D9E-953BADC8D6A4}"/>
    <dgm:cxn modelId="{9927093F-6B4B-4672-A06F-83AA8DE4B784}" type="presOf" srcId="{7F2246A8-777D-4D7F-AD0D-4EEF2A15F990}" destId="{3BBF2DCA-C0F8-44DC-8251-30D2C1A43DD6}" srcOrd="0" destOrd="1" presId="urn:microsoft.com/office/officeart/2005/8/layout/chevron2"/>
    <dgm:cxn modelId="{A844356B-ED47-4A1D-B78B-49F5B8829A1F}" type="presOf" srcId="{E3515FC2-21E5-44D3-A19C-91E145CDD185}" destId="{490380E9-8207-4643-A13E-179554CD6251}" srcOrd="0" destOrd="1" presId="urn:microsoft.com/office/officeart/2005/8/layout/chevron2"/>
    <dgm:cxn modelId="{65F96BF7-D7BA-490D-997F-F90E4845388D}" srcId="{799BF0C6-A22B-46C7-872D-185F4C837445}" destId="{B1EBA316-B001-4508-9929-EF13A900457C}" srcOrd="2" destOrd="0" parTransId="{ED12A23F-6BD6-4FF8-8B73-CDC45C90F961}" sibTransId="{E63E5FE2-0335-455F-8415-9FDFD219BD57}"/>
    <dgm:cxn modelId="{B9FCF5FB-D648-4082-AB8E-47AB92D5963E}" type="presOf" srcId="{2768B077-8C52-409A-A88F-19EFB5F808CA}" destId="{680F336C-E2A1-41A9-A893-B35B5C8DDE7D}" srcOrd="0" destOrd="0" presId="urn:microsoft.com/office/officeart/2005/8/layout/chevron2"/>
    <dgm:cxn modelId="{14EB78A3-E3CE-45BD-9EBE-A695232657A9}" srcId="{2768B077-8C52-409A-A88F-19EFB5F808CA}" destId="{7F2246A8-777D-4D7F-AD0D-4EEF2A15F990}" srcOrd="1" destOrd="0" parTransId="{0B32C60A-5C88-4DDF-8AFC-22374EE10ACD}" sibTransId="{442BF7FE-C044-4BB5-9163-D51E47BF7E01}"/>
    <dgm:cxn modelId="{5E4991A3-4139-41A2-91C8-F927495F334C}" type="presOf" srcId="{D1DFED82-E1B8-4856-9EEA-D9FB9E60DA39}" destId="{9C81AF30-EF60-4CB8-B5FE-C20788B88A4D}" srcOrd="0" destOrd="2" presId="urn:microsoft.com/office/officeart/2005/8/layout/chevron2"/>
    <dgm:cxn modelId="{103BF6DC-B97C-4BE7-A323-141D01CE7B93}" type="presOf" srcId="{B1EBA316-B001-4508-9929-EF13A900457C}" destId="{EC7E6BC2-4A07-4594-AF9F-F0F7F44E757A}" srcOrd="0" destOrd="2" presId="urn:microsoft.com/office/officeart/2005/8/layout/chevron2"/>
    <dgm:cxn modelId="{EBE32BD9-374A-4B2C-92AA-CB496C80ADC3}" srcId="{799BF0C6-A22B-46C7-872D-185F4C837445}" destId="{10CB85C2-CCCF-43DB-8D41-4EE9586F0D5E}" srcOrd="1" destOrd="0" parTransId="{972AA7DE-8774-458D-AC37-F862E44AA910}" sibTransId="{8C65AC17-1960-4DFD-B6DE-B6F669FDF547}"/>
    <dgm:cxn modelId="{EBBAA49C-2E67-4DB0-8982-46AD6635F75D}" srcId="{F156BE11-57EF-4BF6-BC62-6E4CF1203642}" destId="{0722761E-EA03-4244-A79C-0E1AD01F733A}" srcOrd="2" destOrd="0" parTransId="{825935F1-9220-4A57-A8E7-EA262D2AC1CB}" sibTransId="{045AFA44-7B45-4FA0-8280-C501757594B7}"/>
    <dgm:cxn modelId="{9F6C55C4-B16D-41B6-8C5E-C081D0400F11}" type="presOf" srcId="{927675B6-539F-444F-A874-0A9024E9E676}" destId="{490380E9-8207-4643-A13E-179554CD6251}" srcOrd="0" destOrd="2" presId="urn:microsoft.com/office/officeart/2005/8/layout/chevron2"/>
    <dgm:cxn modelId="{6A4CE323-BF60-4A49-BB41-3493C2A64CFC}" srcId="{0722761E-EA03-4244-A79C-0E1AD01F733A}" destId="{3FDA602E-16FF-4178-8153-17F42E8740D1}" srcOrd="0" destOrd="0" parTransId="{361810FE-4B7E-4E38-8C3A-6EA185E89D3D}" sibTransId="{BE0C0A05-836C-48E1-AE94-0137FD4A1314}"/>
    <dgm:cxn modelId="{0922E5BF-1498-4D92-8993-8F76E606DE0B}" type="presOf" srcId="{5C199BA9-918A-4D53-9482-BB6A4812A2CA}" destId="{EC7E6BC2-4A07-4594-AF9F-F0F7F44E757A}" srcOrd="0" destOrd="0" presId="urn:microsoft.com/office/officeart/2005/8/layout/chevron2"/>
    <dgm:cxn modelId="{246A7B02-D4DC-43EE-A1AE-B953980CB61F}" type="presOf" srcId="{09AAE0D2-5EA6-4A25-B8F5-CD7190F7609B}" destId="{3BBF2DCA-C0F8-44DC-8251-30D2C1A43DD6}" srcOrd="0" destOrd="0" presId="urn:microsoft.com/office/officeart/2005/8/layout/chevron2"/>
    <dgm:cxn modelId="{F0B6948C-9D65-4BB0-8E35-FDCDCD0216B0}" type="presOf" srcId="{0722761E-EA03-4244-A79C-0E1AD01F733A}" destId="{10E4ACE5-1570-45C7-809A-E373011844F2}" srcOrd="0" destOrd="0" presId="urn:microsoft.com/office/officeart/2005/8/layout/chevron2"/>
    <dgm:cxn modelId="{EEFAB0B4-5EC0-4F7F-8445-5EA480A33C04}" srcId="{2768B077-8C52-409A-A88F-19EFB5F808CA}" destId="{041ABFC9-87D7-40EE-8C2F-D64F7CC0F4D6}" srcOrd="2" destOrd="0" parTransId="{32A09FD5-08B3-4857-91B0-8CDB8DA28644}" sibTransId="{2E1D0949-E8E6-48B8-89B9-C920B5878799}"/>
    <dgm:cxn modelId="{E6995F71-E4D5-480C-A7F9-3018AB45485C}" type="presOf" srcId="{10CB85C2-CCCF-43DB-8D41-4EE9586F0D5E}" destId="{EC7E6BC2-4A07-4594-AF9F-F0F7F44E757A}" srcOrd="0" destOrd="1" presId="urn:microsoft.com/office/officeart/2005/8/layout/chevron2"/>
    <dgm:cxn modelId="{7EE5359A-88ED-478B-A3AA-2089E9AAE1C7}" srcId="{799BF0C6-A22B-46C7-872D-185F4C837445}" destId="{5C199BA9-918A-4D53-9482-BB6A4812A2CA}" srcOrd="0" destOrd="0" parTransId="{E515847D-78E3-4DCB-AD95-322F80AB9EBE}" sibTransId="{4DA465C6-8425-42DC-9BF3-3058D4F3955F}"/>
    <dgm:cxn modelId="{C28ED783-0DB6-4687-8D35-3545D471BFCC}" srcId="{12BA14C3-EA0D-4A44-8314-0C4BC5FF36A8}" destId="{E3515FC2-21E5-44D3-A19C-91E145CDD185}" srcOrd="1" destOrd="0" parTransId="{660AB85D-FC7C-40C6-9C62-5E02F286EDD3}" sibTransId="{A56DDAA0-EDAE-474C-A474-2AD2D277DCD6}"/>
    <dgm:cxn modelId="{A68F0C33-DDB1-4BE1-80CE-FF0119B94093}" srcId="{12BA14C3-EA0D-4A44-8314-0C4BC5FF36A8}" destId="{27F79D6A-2D71-4A35-B061-4E1A6E268BA8}" srcOrd="0" destOrd="0" parTransId="{33EF7E8D-3C78-4132-ACE2-FB2CA68F7ACA}" sibTransId="{A79B5996-7FFB-4211-9DFB-7D69C08755E9}"/>
    <dgm:cxn modelId="{B9258D95-8BE2-4803-AA57-41C2A9E18FE7}" srcId="{F156BE11-57EF-4BF6-BC62-6E4CF1203642}" destId="{799BF0C6-A22B-46C7-872D-185F4C837445}" srcOrd="0" destOrd="0" parTransId="{61DDD3EE-5457-40FB-8CDA-C68F44FFD44E}" sibTransId="{35D4AD78-796C-471C-9271-6C70D7D4BAB9}"/>
    <dgm:cxn modelId="{55203385-EE20-453E-84EC-967DB10CA111}" srcId="{2768B077-8C52-409A-A88F-19EFB5F808CA}" destId="{09AAE0D2-5EA6-4A25-B8F5-CD7190F7609B}" srcOrd="0" destOrd="0" parTransId="{09AEA5D4-E390-4D09-BC5F-B073CF492B18}" sibTransId="{1E6F4441-704E-4D0A-B12A-B1E3A5FE5CC8}"/>
    <dgm:cxn modelId="{D08B18B5-C13E-442C-80F5-F3FC09CFD449}" type="presOf" srcId="{041ABFC9-87D7-40EE-8C2F-D64F7CC0F4D6}" destId="{3BBF2DCA-C0F8-44DC-8251-30D2C1A43DD6}" srcOrd="0" destOrd="2" presId="urn:microsoft.com/office/officeart/2005/8/layout/chevron2"/>
    <dgm:cxn modelId="{EFFB4490-66AC-48DA-ACDD-3A8066D5D0A5}" srcId="{0722761E-EA03-4244-A79C-0E1AD01F733A}" destId="{CE000405-FF39-4778-B1D6-9AB81653DFA9}" srcOrd="1" destOrd="0" parTransId="{628330F4-9EDA-454F-A358-7029EC32F979}" sibTransId="{3AD9F5DC-9DC8-4036-934D-550AE6A908A5}"/>
    <dgm:cxn modelId="{4B70CCB1-9A7E-43DD-9C1B-B9E8C6302721}" type="presOf" srcId="{3FDA602E-16FF-4178-8153-17F42E8740D1}" destId="{9C81AF30-EF60-4CB8-B5FE-C20788B88A4D}" srcOrd="0" destOrd="0" presId="urn:microsoft.com/office/officeart/2005/8/layout/chevron2"/>
    <dgm:cxn modelId="{CA36B848-FA15-486D-8AAD-BA02CA54BE65}" type="presParOf" srcId="{16C6D9E1-A038-4EE1-B037-B0CE1158D859}" destId="{07CCD3E0-E343-4685-A064-67699EDCEA34}" srcOrd="0" destOrd="0" presId="urn:microsoft.com/office/officeart/2005/8/layout/chevron2"/>
    <dgm:cxn modelId="{E8C5A425-0ACC-4ED5-AEDE-457429D4995A}" type="presParOf" srcId="{07CCD3E0-E343-4685-A064-67699EDCEA34}" destId="{5D1CCD4E-635D-45CD-B6CE-B84BE75E48D4}" srcOrd="0" destOrd="0" presId="urn:microsoft.com/office/officeart/2005/8/layout/chevron2"/>
    <dgm:cxn modelId="{E0B30B16-2EE6-4A3D-918E-884CFB604D51}" type="presParOf" srcId="{07CCD3E0-E343-4685-A064-67699EDCEA34}" destId="{EC7E6BC2-4A07-4594-AF9F-F0F7F44E757A}" srcOrd="1" destOrd="0" presId="urn:microsoft.com/office/officeart/2005/8/layout/chevron2"/>
    <dgm:cxn modelId="{83512078-E2FE-4124-8DD6-6A2CF3592742}" type="presParOf" srcId="{16C6D9E1-A038-4EE1-B037-B0CE1158D859}" destId="{BC7402D7-B6D8-43FC-97B5-7E7DF8E0FBB1}" srcOrd="1" destOrd="0" presId="urn:microsoft.com/office/officeart/2005/8/layout/chevron2"/>
    <dgm:cxn modelId="{44873F19-7EF9-4E61-A17B-CFF26DA993BA}" type="presParOf" srcId="{16C6D9E1-A038-4EE1-B037-B0CE1158D859}" destId="{9D8B48E7-1D8D-4D01-9F44-D3F8F209B058}" srcOrd="2" destOrd="0" presId="urn:microsoft.com/office/officeart/2005/8/layout/chevron2"/>
    <dgm:cxn modelId="{20D25791-762D-4DE0-B74E-5A517D732EEE}" type="presParOf" srcId="{9D8B48E7-1D8D-4D01-9F44-D3F8F209B058}" destId="{5BC657F8-22C0-43AF-925D-A932C2A250F8}" srcOrd="0" destOrd="0" presId="urn:microsoft.com/office/officeart/2005/8/layout/chevron2"/>
    <dgm:cxn modelId="{750B8BDA-2BFA-4BB6-B4AB-5F3DC5C13D3E}" type="presParOf" srcId="{9D8B48E7-1D8D-4D01-9F44-D3F8F209B058}" destId="{490380E9-8207-4643-A13E-179554CD6251}" srcOrd="1" destOrd="0" presId="urn:microsoft.com/office/officeart/2005/8/layout/chevron2"/>
    <dgm:cxn modelId="{74707706-1771-40CE-B69A-5F0673247E57}" type="presParOf" srcId="{16C6D9E1-A038-4EE1-B037-B0CE1158D859}" destId="{81BDB701-E63A-4FBA-AB79-FFA4F8CEFC21}" srcOrd="3" destOrd="0" presId="urn:microsoft.com/office/officeart/2005/8/layout/chevron2"/>
    <dgm:cxn modelId="{C74A9340-EB40-461B-B237-FE9B16C21D1D}" type="presParOf" srcId="{16C6D9E1-A038-4EE1-B037-B0CE1158D859}" destId="{1B030AF8-44DE-48A9-9E9D-F1F1B09CE977}" srcOrd="4" destOrd="0" presId="urn:microsoft.com/office/officeart/2005/8/layout/chevron2"/>
    <dgm:cxn modelId="{7F8F8E16-64D0-4CB8-80FB-8D16E6991008}" type="presParOf" srcId="{1B030AF8-44DE-48A9-9E9D-F1F1B09CE977}" destId="{10E4ACE5-1570-45C7-809A-E373011844F2}" srcOrd="0" destOrd="0" presId="urn:microsoft.com/office/officeart/2005/8/layout/chevron2"/>
    <dgm:cxn modelId="{03255259-A854-4E42-85FE-0449792F5E94}" type="presParOf" srcId="{1B030AF8-44DE-48A9-9E9D-F1F1B09CE977}" destId="{9C81AF30-EF60-4CB8-B5FE-C20788B88A4D}" srcOrd="1" destOrd="0" presId="urn:microsoft.com/office/officeart/2005/8/layout/chevron2"/>
    <dgm:cxn modelId="{6F50B732-AFC5-4055-8788-23570F4F7F3F}" type="presParOf" srcId="{16C6D9E1-A038-4EE1-B037-B0CE1158D859}" destId="{B3C56501-2FB8-42A1-B8D4-31D35AB73BB0}" srcOrd="5" destOrd="0" presId="urn:microsoft.com/office/officeart/2005/8/layout/chevron2"/>
    <dgm:cxn modelId="{90BF8AC5-BB58-4009-BF64-3F3E77A4BD34}" type="presParOf" srcId="{16C6D9E1-A038-4EE1-B037-B0CE1158D859}" destId="{5252AF66-3A56-435E-AFE1-C4FDE18635CB}" srcOrd="6" destOrd="0" presId="urn:microsoft.com/office/officeart/2005/8/layout/chevron2"/>
    <dgm:cxn modelId="{76E41A03-335D-4A18-AED7-64E4FD56F009}" type="presParOf" srcId="{5252AF66-3A56-435E-AFE1-C4FDE18635CB}" destId="{680F336C-E2A1-41A9-A893-B35B5C8DDE7D}" srcOrd="0" destOrd="0" presId="urn:microsoft.com/office/officeart/2005/8/layout/chevron2"/>
    <dgm:cxn modelId="{9301E348-B857-4AB6-9A83-D7CD8C7B9E1F}" type="presParOf" srcId="{5252AF66-3A56-435E-AFE1-C4FDE18635CB}" destId="{3BBF2DCA-C0F8-44DC-8251-30D2C1A43DD6}" srcOrd="1" destOrd="0" presId="urn:microsoft.com/office/officeart/2005/8/layout/chevron2"/>
  </dgm:cxnLst>
  <dgm:bg/>
  <dgm:whole/>
</dgm:dataModel>
</file>

<file path=ppt/diagrams/layout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0.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3.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4.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5.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6.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7.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18.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19.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0.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1.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2.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2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8.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19.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0.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0.28331</cdr:x>
      <cdr:y>0</cdr:y>
    </cdr:from>
    <cdr:to>
      <cdr:x>0.92563</cdr:x>
      <cdr:y>0.21212</cdr:y>
    </cdr:to>
    <cdr:sp macro="" textlink="">
      <cdr:nvSpPr>
        <cdr:cNvPr id="3" name="TextBox 2"/>
        <cdr:cNvSpPr txBox="1"/>
      </cdr:nvSpPr>
      <cdr:spPr>
        <a:xfrm xmlns:a="http://schemas.openxmlformats.org/drawingml/2006/main">
          <a:off x="870795" y="0"/>
          <a:ext cx="1974255" cy="840504"/>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ru-RU" sz="1600" b="1" dirty="0" smtClean="0"/>
            <a:t>2024 год</a:t>
          </a:r>
        </a:p>
        <a:p xmlns:a="http://schemas.openxmlformats.org/drawingml/2006/main">
          <a:pPr algn="ctr"/>
          <a:r>
            <a:rPr lang="ru-RU" sz="1600" b="1" u="sng" dirty="0" smtClean="0"/>
            <a:t>1 889 525 тыс. руб</a:t>
          </a:r>
          <a:r>
            <a:rPr lang="ru-RU" sz="1600" u="sng" dirty="0" smtClean="0"/>
            <a:t>.</a:t>
          </a:r>
          <a:endParaRPr lang="ru-RU" sz="1600" u="sng" dirty="0"/>
        </a:p>
      </cdr:txBody>
    </cdr:sp>
  </cdr:relSizeAnchor>
</c:userShapes>
</file>

<file path=ppt/drawings/drawing2.xml><?xml version="1.0" encoding="utf-8"?>
<c:userShapes xmlns:c="http://schemas.openxmlformats.org/drawingml/2006/chart">
  <cdr:relSizeAnchor xmlns:cdr="http://schemas.openxmlformats.org/drawingml/2006/chartDrawing">
    <cdr:from>
      <cdr:x>0</cdr:x>
      <cdr:y>0</cdr:y>
    </cdr:from>
    <cdr:to>
      <cdr:x>0.71895</cdr:x>
      <cdr:y>0.18182</cdr:y>
    </cdr:to>
    <cdr:sp macro="" textlink="">
      <cdr:nvSpPr>
        <cdr:cNvPr id="3" name="TextBox 2"/>
        <cdr:cNvSpPr txBox="1"/>
      </cdr:nvSpPr>
      <cdr:spPr>
        <a:xfrm xmlns:a="http://schemas.openxmlformats.org/drawingml/2006/main">
          <a:off x="0" y="0"/>
          <a:ext cx="2209800" cy="706589"/>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ru-RU" sz="1600" b="1" dirty="0" smtClean="0"/>
            <a:t>20</a:t>
          </a:r>
          <a:r>
            <a:rPr lang="en-US" sz="1600" b="1" dirty="0" smtClean="0"/>
            <a:t>2</a:t>
          </a:r>
          <a:r>
            <a:rPr lang="ru-RU" sz="1600" b="1" dirty="0" smtClean="0"/>
            <a:t>5 год</a:t>
          </a:r>
        </a:p>
        <a:p xmlns:a="http://schemas.openxmlformats.org/drawingml/2006/main">
          <a:pPr algn="ctr"/>
          <a:r>
            <a:rPr lang="ru-RU" sz="1600" b="1" u="sng" dirty="0" smtClean="0"/>
            <a:t>2 246 849 тыс. руб.</a:t>
          </a:r>
          <a:endParaRPr lang="ru-RU" sz="1600" b="1" u="sng" dirty="0"/>
        </a:p>
      </cdr:txBody>
    </cdr:sp>
  </cdr:relSizeAnchor>
</c:userShapes>
</file>

<file path=ppt/drawings/drawing3.xml><?xml version="1.0" encoding="utf-8"?>
<c:userShapes xmlns:c="http://schemas.openxmlformats.org/drawingml/2006/chart">
  <cdr:relSizeAnchor xmlns:cdr="http://schemas.openxmlformats.org/drawingml/2006/chartDrawing">
    <cdr:from>
      <cdr:x>0.32</cdr:x>
      <cdr:y>0.40541</cdr:y>
    </cdr:from>
    <cdr:to>
      <cdr:x>0.56</cdr:x>
      <cdr:y>0.62162</cdr:y>
    </cdr:to>
    <cdr:sp macro="" textlink="">
      <cdr:nvSpPr>
        <cdr:cNvPr id="2" name="TextBox 1"/>
        <cdr:cNvSpPr txBox="1"/>
      </cdr:nvSpPr>
      <cdr:spPr>
        <a:xfrm xmlns:a="http://schemas.openxmlformats.org/drawingml/2006/main">
          <a:off x="1219200" y="1143000"/>
          <a:ext cx="914400" cy="6096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ru-RU" sz="1100" dirty="0"/>
        </a:p>
      </cdr:txBody>
    </cdr:sp>
  </cdr:relSizeAnchor>
  <cdr:relSizeAnchor xmlns:cdr="http://schemas.openxmlformats.org/drawingml/2006/chartDrawing">
    <cdr:from>
      <cdr:x>0.40351</cdr:x>
      <cdr:y>0.44681</cdr:y>
    </cdr:from>
    <cdr:to>
      <cdr:x>0.80702</cdr:x>
      <cdr:y>0.54205</cdr:y>
    </cdr:to>
    <cdr:sp macro="" textlink="">
      <cdr:nvSpPr>
        <cdr:cNvPr id="3" name="TextBox 2"/>
        <cdr:cNvSpPr txBox="1"/>
      </cdr:nvSpPr>
      <cdr:spPr>
        <a:xfrm xmlns:a="http://schemas.openxmlformats.org/drawingml/2006/main">
          <a:off x="1752600" y="1600200"/>
          <a:ext cx="1752600" cy="341092"/>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pPr algn="ctr"/>
          <a:r>
            <a:rPr lang="ru-RU" sz="1400" b="1" u="sng" dirty="0" smtClean="0"/>
            <a:t>877 922 тыс. руб</a:t>
          </a:r>
          <a:r>
            <a:rPr lang="ru-RU" sz="1400" b="0" u="sng" dirty="0" smtClean="0"/>
            <a:t>.</a:t>
          </a:r>
          <a:endParaRPr lang="ru-RU" sz="1400" b="0" u="sng" dirty="0"/>
        </a:p>
      </cdr:txBody>
    </cdr:sp>
  </cdr:relSizeAnchor>
</c:userShapes>
</file>

<file path=ppt/drawings/drawing4.xml><?xml version="1.0" encoding="utf-8"?>
<c:userShapes xmlns:c="http://schemas.openxmlformats.org/drawingml/2006/chart">
  <cdr:relSizeAnchor xmlns:cdr="http://schemas.openxmlformats.org/drawingml/2006/chartDrawing">
    <cdr:from>
      <cdr:x>0.25581</cdr:x>
      <cdr:y>0.44118</cdr:y>
    </cdr:from>
    <cdr:to>
      <cdr:x>0.93023</cdr:x>
      <cdr:y>0.57031</cdr:y>
    </cdr:to>
    <cdr:sp macro="" textlink="">
      <cdr:nvSpPr>
        <cdr:cNvPr id="3" name="TextBox 2"/>
        <cdr:cNvSpPr txBox="1"/>
      </cdr:nvSpPr>
      <cdr:spPr>
        <a:xfrm xmlns:a="http://schemas.openxmlformats.org/drawingml/2006/main">
          <a:off x="838200" y="1143000"/>
          <a:ext cx="2209799" cy="334550"/>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ru-RU" sz="1800" b="1" u="sng" dirty="0" smtClean="0"/>
            <a:t>108 024 тыс. руб</a:t>
          </a:r>
          <a:r>
            <a:rPr lang="ru-RU" sz="1800" dirty="0" smtClean="0"/>
            <a:t>.</a:t>
          </a:r>
          <a:endParaRPr lang="ru-RU" sz="1800" dirty="0"/>
        </a:p>
      </cdr:txBody>
    </cdr:sp>
  </cdr:relSizeAnchor>
</c:userShapes>
</file>

<file path=ppt/drawings/drawing5.xml><?xml version="1.0" encoding="utf-8"?>
<c:userShapes xmlns:c="http://schemas.openxmlformats.org/drawingml/2006/chart">
  <cdr:relSizeAnchor xmlns:cdr="http://schemas.openxmlformats.org/drawingml/2006/chartDrawing">
    <cdr:from>
      <cdr:x>0.17222</cdr:x>
      <cdr:y>0.44</cdr:y>
    </cdr:from>
    <cdr:to>
      <cdr:x>0.81111</cdr:x>
      <cdr:y>0.52</cdr:y>
    </cdr:to>
    <cdr:sp macro="" textlink="">
      <cdr:nvSpPr>
        <cdr:cNvPr id="3" name="TextBox 2"/>
        <cdr:cNvSpPr txBox="1"/>
      </cdr:nvSpPr>
      <cdr:spPr>
        <a:xfrm xmlns:a="http://schemas.openxmlformats.org/drawingml/2006/main" flipH="1">
          <a:off x="590550" y="1676400"/>
          <a:ext cx="2190758" cy="304799"/>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ru-RU" sz="1800" b="1" u="sng" dirty="0" smtClean="0"/>
            <a:t>137 436</a:t>
          </a:r>
          <a:r>
            <a:rPr lang="en-US" sz="1800" b="1" u="sng" dirty="0" smtClean="0">
              <a:latin typeface="+mn-lt"/>
              <a:ea typeface="+mn-ea"/>
              <a:cs typeface="+mn-cs"/>
            </a:rPr>
            <a:t> </a:t>
          </a:r>
          <a:r>
            <a:rPr lang="ru-RU" sz="1800" b="1" u="sng" dirty="0" smtClean="0"/>
            <a:t>тыс. руб.</a:t>
          </a:r>
          <a:endParaRPr lang="ru-RU" sz="1800" b="1" u="sng" dirty="0"/>
        </a:p>
      </cdr:txBody>
    </cdr:sp>
  </cdr:relSizeAnchor>
</c:userShapes>
</file>

<file path=ppt/drawings/drawing6.xml><?xml version="1.0" encoding="utf-8"?>
<c:userShapes xmlns:c="http://schemas.openxmlformats.org/drawingml/2006/chart">
  <cdr:relSizeAnchor xmlns:cdr="http://schemas.openxmlformats.org/drawingml/2006/chartDrawing">
    <cdr:from>
      <cdr:x>0.30435</cdr:x>
      <cdr:y>0.42857</cdr:y>
    </cdr:from>
    <cdr:to>
      <cdr:x>0.84783</cdr:x>
      <cdr:y>0.61278</cdr:y>
    </cdr:to>
    <cdr:sp macro="" textlink="">
      <cdr:nvSpPr>
        <cdr:cNvPr id="3" name="TextBox 2"/>
        <cdr:cNvSpPr txBox="1"/>
      </cdr:nvSpPr>
      <cdr:spPr>
        <a:xfrm xmlns:a="http://schemas.openxmlformats.org/drawingml/2006/main">
          <a:off x="1066800" y="1371599"/>
          <a:ext cx="1905000" cy="589546"/>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ru-RU" sz="1800" b="1" u="sng" dirty="0" smtClean="0"/>
            <a:t>690 010 </a:t>
          </a:r>
          <a:r>
            <a:rPr lang="ru-RU" sz="1800" b="1" u="sng" dirty="0" smtClean="0">
              <a:latin typeface="+mn-lt"/>
              <a:ea typeface="+mn-ea"/>
              <a:cs typeface="+mn-cs"/>
            </a:rPr>
            <a:t>т</a:t>
          </a:r>
          <a:r>
            <a:rPr lang="ru-RU" sz="1800" b="1" u="sng" dirty="0" smtClean="0"/>
            <a:t>ыс. руб</a:t>
          </a:r>
          <a:r>
            <a:rPr lang="ru-RU" sz="1800" dirty="0" smtClean="0"/>
            <a:t>.</a:t>
          </a:r>
          <a:endParaRPr lang="ru-RU" sz="1800" dirty="0"/>
        </a:p>
      </cdr:txBody>
    </cdr:sp>
  </cdr:relSizeAnchor>
</c:userShapes>
</file>

<file path=ppt/drawings/drawing7.xml><?xml version="1.0" encoding="utf-8"?>
<c:userShapes xmlns:c="http://schemas.openxmlformats.org/drawingml/2006/chart">
  <cdr:relSizeAnchor xmlns:cdr="http://schemas.openxmlformats.org/drawingml/2006/chartDrawing">
    <cdr:from>
      <cdr:x>0</cdr:x>
      <cdr:y>0.0625</cdr:y>
    </cdr:from>
    <cdr:to>
      <cdr:x>0.79694</cdr:x>
      <cdr:y>0.83482</cdr:y>
    </cdr:to>
    <cdr:sp macro="" textlink="">
      <cdr:nvSpPr>
        <cdr:cNvPr id="3" name="TextBox 2"/>
        <cdr:cNvSpPr txBox="1"/>
      </cdr:nvSpPr>
      <cdr:spPr>
        <a:xfrm xmlns:a="http://schemas.openxmlformats.org/drawingml/2006/main">
          <a:off x="0" y="152400"/>
          <a:ext cx="2064700" cy="1883224"/>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endParaRPr lang="ru-RU" sz="1400" dirty="0"/>
        </a:p>
      </cdr:txBody>
    </cdr:sp>
  </cdr:relSizeAnchor>
  <cdr:relSizeAnchor xmlns:cdr="http://schemas.openxmlformats.org/drawingml/2006/chartDrawing">
    <cdr:from>
      <cdr:x>0</cdr:x>
      <cdr:y>0.0625</cdr:y>
    </cdr:from>
    <cdr:to>
      <cdr:x>0.79694</cdr:x>
      <cdr:y>0.83482</cdr:y>
    </cdr:to>
    <cdr:sp macro="" textlink="">
      <cdr:nvSpPr>
        <cdr:cNvPr id="4" name="TextBox 2"/>
        <cdr:cNvSpPr txBox="1"/>
      </cdr:nvSpPr>
      <cdr:spPr>
        <a:xfrm xmlns:a="http://schemas.openxmlformats.org/drawingml/2006/main">
          <a:off x="0" y="152400"/>
          <a:ext cx="2064700" cy="1883224"/>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endParaRPr lang="ru-RU" sz="1400" dirty="0"/>
        </a:p>
      </cdr:txBody>
    </cdr:sp>
  </cdr:relSizeAnchor>
  <cdr:relSizeAnchor xmlns:cdr="http://schemas.openxmlformats.org/drawingml/2006/chartDrawing">
    <cdr:from>
      <cdr:x>0</cdr:x>
      <cdr:y>0.0625</cdr:y>
    </cdr:from>
    <cdr:to>
      <cdr:x>0.79694</cdr:x>
      <cdr:y>0.83482</cdr:y>
    </cdr:to>
    <cdr:sp macro="" textlink="">
      <cdr:nvSpPr>
        <cdr:cNvPr id="5" name="TextBox 2"/>
        <cdr:cNvSpPr txBox="1"/>
      </cdr:nvSpPr>
      <cdr:spPr>
        <a:xfrm xmlns:a="http://schemas.openxmlformats.org/drawingml/2006/main">
          <a:off x="0" y="152400"/>
          <a:ext cx="2064700" cy="1883224"/>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endParaRPr lang="ru-RU" sz="1400" dirty="0"/>
        </a:p>
      </cdr:txBody>
    </cdr:sp>
  </cdr:relSizeAnchor>
  <cdr:relSizeAnchor xmlns:cdr="http://schemas.openxmlformats.org/drawingml/2006/chartDrawing">
    <cdr:from>
      <cdr:x>0</cdr:x>
      <cdr:y>0.075</cdr:y>
    </cdr:from>
    <cdr:to>
      <cdr:x>0.79694</cdr:x>
      <cdr:y>0.84732</cdr:y>
    </cdr:to>
    <cdr:sp macro="" textlink="">
      <cdr:nvSpPr>
        <cdr:cNvPr id="6" name="TextBox 2"/>
        <cdr:cNvSpPr txBox="1"/>
      </cdr:nvSpPr>
      <cdr:spPr>
        <a:xfrm xmlns:a="http://schemas.openxmlformats.org/drawingml/2006/main">
          <a:off x="0" y="228600"/>
          <a:ext cx="2550527" cy="2354031"/>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endParaRPr lang="ru-RU" sz="1400" dirty="0"/>
        </a:p>
      </cdr:txBody>
    </cdr:sp>
  </cdr:relSizeAnchor>
</c:userShapes>
</file>

<file path=ppt/drawings/drawing8.xml><?xml version="1.0" encoding="utf-8"?>
<c:userShapes xmlns:c="http://schemas.openxmlformats.org/drawingml/2006/chart">
  <cdr:relSizeAnchor xmlns:cdr="http://schemas.openxmlformats.org/drawingml/2006/chartDrawing">
    <cdr:from>
      <cdr:x>0.24324</cdr:x>
      <cdr:y>0.25</cdr:y>
    </cdr:from>
    <cdr:to>
      <cdr:x>0.78104</cdr:x>
      <cdr:y>0.77093</cdr:y>
    </cdr:to>
    <cdr:sp macro="" textlink="">
      <cdr:nvSpPr>
        <cdr:cNvPr id="3" name="TextBox 2"/>
        <cdr:cNvSpPr txBox="1"/>
      </cdr:nvSpPr>
      <cdr:spPr>
        <a:xfrm xmlns:a="http://schemas.openxmlformats.org/drawingml/2006/main">
          <a:off x="685800" y="609600"/>
          <a:ext cx="1516273" cy="1270236"/>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ru-RU" sz="1400" dirty="0" smtClean="0"/>
            <a:t>    на 01.01.2025</a:t>
          </a:r>
        </a:p>
        <a:p xmlns:a="http://schemas.openxmlformats.org/drawingml/2006/main">
          <a:pPr algn="ctr"/>
          <a:r>
            <a:rPr lang="ru-RU" sz="1400" dirty="0" smtClean="0"/>
            <a:t>       </a:t>
          </a:r>
          <a:r>
            <a:rPr lang="ru-RU" sz="1400" u="sng" dirty="0" smtClean="0"/>
            <a:t>0,00 руб.</a:t>
          </a:r>
          <a:endParaRPr lang="ru-RU" sz="1400" u="sng" dirty="0"/>
        </a:p>
      </cdr:txBody>
    </cdr:sp>
  </cdr:relSizeAnchor>
</c:userShapes>
</file>

<file path=ppt/drawings/drawing9.xml><?xml version="1.0" encoding="utf-8"?>
<c:userShapes xmlns:c="http://schemas.openxmlformats.org/drawingml/2006/chart">
  <cdr:relSizeAnchor xmlns:cdr="http://schemas.openxmlformats.org/drawingml/2006/chartDrawing">
    <cdr:from>
      <cdr:x>0.26316</cdr:x>
      <cdr:y>0.26667</cdr:y>
    </cdr:from>
    <cdr:to>
      <cdr:x>0.71864</cdr:x>
      <cdr:y>0.70853</cdr:y>
    </cdr:to>
    <cdr:sp macro="" textlink="">
      <cdr:nvSpPr>
        <cdr:cNvPr id="3" name="TextBox 2"/>
        <cdr:cNvSpPr txBox="1"/>
      </cdr:nvSpPr>
      <cdr:spPr>
        <a:xfrm xmlns:a="http://schemas.openxmlformats.org/drawingml/2006/main">
          <a:off x="762000" y="609600"/>
          <a:ext cx="1318888" cy="1010091"/>
        </a:xfrm>
        <a:prstGeom xmlns:a="http://schemas.openxmlformats.org/drawingml/2006/main" prst="rect">
          <a:avLst/>
        </a:prstGeom>
      </cdr:spPr>
      <cdr:txBody>
        <a:bodyPr xmlns:a="http://schemas.openxmlformats.org/drawingml/2006/main" vertOverflow="clip" wrap="square" rtlCol="0" anchor="ctr"/>
        <a:lstStyle xmlns:a="http://schemas.openxmlformats.org/drawingml/2006/main"/>
        <a:p xmlns:a="http://schemas.openxmlformats.org/drawingml/2006/main">
          <a:pPr algn="ctr"/>
          <a:r>
            <a:rPr lang="ru-RU" sz="1400" b="1" u="sng" dirty="0" smtClean="0"/>
            <a:t>1 816 126 466,76 руб</a:t>
          </a:r>
          <a:r>
            <a:rPr lang="ru-RU" sz="1400" b="1" dirty="0" smtClean="0"/>
            <a:t>.</a:t>
          </a:r>
          <a:endParaRPr lang="ru-RU" sz="1400" b="1"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351213" cy="5461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sz="quarter" idx="1"/>
          </p:nvPr>
        </p:nvSpPr>
        <p:spPr>
          <a:xfrm>
            <a:off x="4381500" y="0"/>
            <a:ext cx="3351213" cy="546100"/>
          </a:xfrm>
          <a:prstGeom prst="rect">
            <a:avLst/>
          </a:prstGeom>
        </p:spPr>
        <p:txBody>
          <a:bodyPr vert="horz" lIns="91440" tIns="45720" rIns="91440" bIns="45720" rtlCol="0"/>
          <a:lstStyle>
            <a:lvl1pPr algn="r">
              <a:defRPr sz="1200"/>
            </a:lvl1pPr>
          </a:lstStyle>
          <a:p>
            <a:fld id="{37CE77C5-DCC1-4CF3-83B1-B4CB70D9DFFC}" type="datetimeFigureOut">
              <a:rPr lang="ru-RU" smtClean="0"/>
              <a:pPr/>
              <a:t>07.10.2026</a:t>
            </a:fld>
            <a:endParaRPr lang="ru-RU"/>
          </a:p>
        </p:txBody>
      </p:sp>
      <p:sp>
        <p:nvSpPr>
          <p:cNvPr id="4" name="Нижний колонтитул 3"/>
          <p:cNvSpPr>
            <a:spLocks noGrp="1"/>
          </p:cNvSpPr>
          <p:nvPr>
            <p:ph type="ftr" sz="quarter" idx="2"/>
          </p:nvPr>
        </p:nvSpPr>
        <p:spPr>
          <a:xfrm>
            <a:off x="0" y="10361613"/>
            <a:ext cx="3351213" cy="546100"/>
          </a:xfrm>
          <a:prstGeom prst="rect">
            <a:avLst/>
          </a:prstGeom>
        </p:spPr>
        <p:txBody>
          <a:bodyPr vert="horz" lIns="91440" tIns="45720" rIns="91440" bIns="45720" rtlCol="0" anchor="b"/>
          <a:lstStyle>
            <a:lvl1pPr algn="l">
              <a:defRPr sz="1200"/>
            </a:lvl1pPr>
          </a:lstStyle>
          <a:p>
            <a:endParaRPr lang="ru-RU"/>
          </a:p>
        </p:txBody>
      </p:sp>
      <p:sp>
        <p:nvSpPr>
          <p:cNvPr id="5" name="Номер слайда 4"/>
          <p:cNvSpPr>
            <a:spLocks noGrp="1"/>
          </p:cNvSpPr>
          <p:nvPr>
            <p:ph type="sldNum" sz="quarter" idx="3"/>
          </p:nvPr>
        </p:nvSpPr>
        <p:spPr>
          <a:xfrm>
            <a:off x="4381500" y="10361613"/>
            <a:ext cx="3351213" cy="546100"/>
          </a:xfrm>
          <a:prstGeom prst="rect">
            <a:avLst/>
          </a:prstGeom>
        </p:spPr>
        <p:txBody>
          <a:bodyPr vert="horz" lIns="91440" tIns="45720" rIns="91440" bIns="45720" rtlCol="0" anchor="b"/>
          <a:lstStyle>
            <a:lvl1pPr algn="r">
              <a:defRPr sz="1200"/>
            </a:lvl1pPr>
          </a:lstStyle>
          <a:p>
            <a:fld id="{7A41A756-90E6-4492-9DDD-247C24BE6253}" type="slidenum">
              <a:rPr lang="ru-RU" smtClean="0"/>
              <a:pPr/>
              <a:t>‹#›</a:t>
            </a:fld>
            <a:endParaRPr lang="ru-RU"/>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3351213" cy="546100"/>
          </a:xfrm>
          <a:prstGeom prst="rect">
            <a:avLst/>
          </a:prstGeom>
        </p:spPr>
        <p:txBody>
          <a:bodyPr vert="horz" lIns="91440" tIns="45720" rIns="91440" bIns="45720" rtlCol="0"/>
          <a:lstStyle>
            <a:lvl1pPr algn="l">
              <a:defRPr sz="1200"/>
            </a:lvl1pPr>
          </a:lstStyle>
          <a:p>
            <a:endParaRPr lang="ru-RU"/>
          </a:p>
        </p:txBody>
      </p:sp>
      <p:sp>
        <p:nvSpPr>
          <p:cNvPr id="3" name="Дата 2"/>
          <p:cNvSpPr>
            <a:spLocks noGrp="1"/>
          </p:cNvSpPr>
          <p:nvPr>
            <p:ph type="dt" idx="1"/>
          </p:nvPr>
        </p:nvSpPr>
        <p:spPr>
          <a:xfrm>
            <a:off x="4381500" y="0"/>
            <a:ext cx="3351213" cy="546100"/>
          </a:xfrm>
          <a:prstGeom prst="rect">
            <a:avLst/>
          </a:prstGeom>
        </p:spPr>
        <p:txBody>
          <a:bodyPr vert="horz" lIns="91440" tIns="45720" rIns="91440" bIns="45720" rtlCol="0"/>
          <a:lstStyle>
            <a:lvl1pPr algn="r">
              <a:defRPr sz="1200"/>
            </a:lvl1pPr>
          </a:lstStyle>
          <a:p>
            <a:fld id="{54C08AD8-D73F-422F-A1D9-4C775FB29D77}" type="datetimeFigureOut">
              <a:rPr lang="ru-RU" smtClean="0"/>
              <a:pPr/>
              <a:t>07.10.2026</a:t>
            </a:fld>
            <a:endParaRPr lang="ru-RU"/>
          </a:p>
        </p:txBody>
      </p:sp>
      <p:sp>
        <p:nvSpPr>
          <p:cNvPr id="4" name="Образ слайда 3"/>
          <p:cNvSpPr>
            <a:spLocks noGrp="1" noRot="1" noChangeAspect="1"/>
          </p:cNvSpPr>
          <p:nvPr>
            <p:ph type="sldImg" idx="2"/>
          </p:nvPr>
        </p:nvSpPr>
        <p:spPr>
          <a:xfrm>
            <a:off x="2416175" y="817563"/>
            <a:ext cx="2901950" cy="4090987"/>
          </a:xfrm>
          <a:prstGeom prst="rect">
            <a:avLst/>
          </a:prstGeom>
          <a:noFill/>
          <a:ln w="12700">
            <a:solidFill>
              <a:prstClr val="black"/>
            </a:solidFill>
          </a:ln>
        </p:spPr>
        <p:txBody>
          <a:bodyPr vert="horz" lIns="91440" tIns="45720" rIns="91440" bIns="45720" rtlCol="0" anchor="ctr"/>
          <a:lstStyle/>
          <a:p>
            <a:endParaRPr lang="ru-RU"/>
          </a:p>
        </p:txBody>
      </p:sp>
      <p:sp>
        <p:nvSpPr>
          <p:cNvPr id="5" name="Заметки 4"/>
          <p:cNvSpPr>
            <a:spLocks noGrp="1"/>
          </p:cNvSpPr>
          <p:nvPr>
            <p:ph type="body" sz="quarter" idx="3"/>
          </p:nvPr>
        </p:nvSpPr>
        <p:spPr>
          <a:xfrm>
            <a:off x="773113" y="5181600"/>
            <a:ext cx="6188075" cy="4910138"/>
          </a:xfrm>
          <a:prstGeom prst="rect">
            <a:avLst/>
          </a:prstGeom>
        </p:spPr>
        <p:txBody>
          <a:bodyPr vert="horz" lIns="91440" tIns="45720" rIns="91440" bIns="45720" rtlCol="0">
            <a:normAutofit/>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6" name="Нижний колонтитул 5"/>
          <p:cNvSpPr>
            <a:spLocks noGrp="1"/>
          </p:cNvSpPr>
          <p:nvPr>
            <p:ph type="ftr" sz="quarter" idx="4"/>
          </p:nvPr>
        </p:nvSpPr>
        <p:spPr>
          <a:xfrm>
            <a:off x="0" y="10361613"/>
            <a:ext cx="3351213" cy="546100"/>
          </a:xfrm>
          <a:prstGeom prst="rect">
            <a:avLst/>
          </a:prstGeom>
        </p:spPr>
        <p:txBody>
          <a:bodyPr vert="horz" lIns="91440" tIns="45720" rIns="91440" bIns="45720" rtlCol="0" anchor="b"/>
          <a:lstStyle>
            <a:lvl1pPr algn="l">
              <a:defRPr sz="1200"/>
            </a:lvl1pPr>
          </a:lstStyle>
          <a:p>
            <a:endParaRPr lang="ru-RU"/>
          </a:p>
        </p:txBody>
      </p:sp>
      <p:sp>
        <p:nvSpPr>
          <p:cNvPr id="7" name="Номер слайда 6"/>
          <p:cNvSpPr>
            <a:spLocks noGrp="1"/>
          </p:cNvSpPr>
          <p:nvPr>
            <p:ph type="sldNum" sz="quarter" idx="5"/>
          </p:nvPr>
        </p:nvSpPr>
        <p:spPr>
          <a:xfrm>
            <a:off x="4381500" y="10361613"/>
            <a:ext cx="3351213" cy="546100"/>
          </a:xfrm>
          <a:prstGeom prst="rect">
            <a:avLst/>
          </a:prstGeom>
        </p:spPr>
        <p:txBody>
          <a:bodyPr vert="horz" lIns="91440" tIns="45720" rIns="91440" bIns="45720" rtlCol="0" anchor="b"/>
          <a:lstStyle>
            <a:lvl1pPr algn="r">
              <a:defRPr sz="1200"/>
            </a:lvl1pPr>
          </a:lstStyle>
          <a:p>
            <a:fld id="{342B31B2-DBA1-4200-B1C2-AAE2D60ED393}" type="slidenum">
              <a:rPr lang="ru-RU" smtClean="0"/>
              <a:pPr/>
              <a:t>‹#›</a:t>
            </a:fld>
            <a:endParaRPr lang="ru-RU"/>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42B31B2-DBA1-4200-B1C2-AAE2D60ED393}" type="slidenum">
              <a:rPr lang="ru-RU" smtClean="0"/>
              <a:pPr/>
              <a:t>2</a:t>
            </a:fld>
            <a:endParaRPr lang="ru-RU"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42B31B2-DBA1-4200-B1C2-AAE2D60ED393}" type="slidenum">
              <a:rPr lang="ru-RU" smtClean="0"/>
              <a:pPr/>
              <a:t>9</a:t>
            </a:fld>
            <a:endParaRPr lang="ru-RU"/>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normAutofit/>
          </a:bodyPr>
          <a:lstStyle/>
          <a:p>
            <a:endParaRPr lang="ru-RU" dirty="0"/>
          </a:p>
        </p:txBody>
      </p:sp>
      <p:sp>
        <p:nvSpPr>
          <p:cNvPr id="4" name="Номер слайда 3"/>
          <p:cNvSpPr>
            <a:spLocks noGrp="1"/>
          </p:cNvSpPr>
          <p:nvPr>
            <p:ph type="sldNum" sz="quarter" idx="10"/>
          </p:nvPr>
        </p:nvSpPr>
        <p:spPr/>
        <p:txBody>
          <a:bodyPr/>
          <a:lstStyle/>
          <a:p>
            <a:fld id="{342B31B2-DBA1-4200-B1C2-AAE2D60ED393}" type="slidenum">
              <a:rPr lang="ru-RU" smtClean="0"/>
              <a:pPr/>
              <a:t>29</a:t>
            </a:fld>
            <a:endParaRPr lang="ru-RU"/>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580548" y="3381883"/>
            <a:ext cx="6579552" cy="2290953"/>
          </a:xfrm>
          <a:prstGeom prst="rect">
            <a:avLst/>
          </a:prstGeom>
        </p:spPr>
        <p:txBody>
          <a:bodyPr wrap="square" lIns="0" tIns="0" rIns="0" bIns="0">
            <a:spAutoFit/>
          </a:bodyPr>
          <a:lstStyle>
            <a:lvl1pPr>
              <a:defRPr/>
            </a:lvl1pPr>
          </a:lstStyle>
          <a:p>
            <a:endParaRPr/>
          </a:p>
        </p:txBody>
      </p:sp>
      <p:sp>
        <p:nvSpPr>
          <p:cNvPr id="3" name="Holder 3"/>
          <p:cNvSpPr>
            <a:spLocks noGrp="1"/>
          </p:cNvSpPr>
          <p:nvPr>
            <p:ph type="subTitle" idx="4"/>
          </p:nvPr>
        </p:nvSpPr>
        <p:spPr>
          <a:xfrm>
            <a:off x="1161097" y="6109208"/>
            <a:ext cx="5418455" cy="2727325"/>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body" idx="1"/>
          </p:nvPr>
        </p:nvSpPr>
        <p:spPr/>
        <p:txBody>
          <a:bodyPr lIns="0" tIns="0" rIns="0" bIns="0"/>
          <a:lstStyle>
            <a:lvl1pPr>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10/7/2026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sz="half" idx="2"/>
          </p:nvPr>
        </p:nvSpPr>
        <p:spPr>
          <a:xfrm>
            <a:off x="387032" y="2509139"/>
            <a:ext cx="3367182" cy="7200138"/>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3986434" y="2509139"/>
            <a:ext cx="3367182" cy="7200138"/>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10/7/2026</a:t>
            </a:fld>
            <a:endParaRPr lang="en-US"/>
          </a:p>
        </p:txBody>
      </p:sp>
      <p:sp>
        <p:nvSpPr>
          <p:cNvPr id="7" name="Holder 7"/>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10/7/2026</a:t>
            </a:fld>
            <a:endParaRPr lang="en-US"/>
          </a:p>
        </p:txBody>
      </p:sp>
      <p:sp>
        <p:nvSpPr>
          <p:cNvPr id="5" name="Holder 5"/>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pPr/>
              <a:t>10/7/2026</a:t>
            </a:fld>
            <a:endParaRPr lang="en-US"/>
          </a:p>
        </p:txBody>
      </p:sp>
      <p:sp>
        <p:nvSpPr>
          <p:cNvPr id="4" name="Holder 4"/>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rPr/>
              <a:pPr/>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87032" y="436372"/>
            <a:ext cx="6966585" cy="1745488"/>
          </a:xfrm>
          <a:prstGeom prst="rect">
            <a:avLst/>
          </a:prstGeom>
        </p:spPr>
        <p:txBody>
          <a:bodyPr wrap="square" lIns="0" tIns="0" rIns="0" bIns="0">
            <a:spAutoFit/>
          </a:bodyPr>
          <a:lstStyle>
            <a:lvl1pPr>
              <a:defRPr/>
            </a:lvl1pPr>
          </a:lstStyle>
          <a:p>
            <a:endParaRPr/>
          </a:p>
        </p:txBody>
      </p:sp>
      <p:sp>
        <p:nvSpPr>
          <p:cNvPr id="3" name="Holder 3"/>
          <p:cNvSpPr>
            <a:spLocks noGrp="1"/>
          </p:cNvSpPr>
          <p:nvPr>
            <p:ph type="body" idx="1"/>
          </p:nvPr>
        </p:nvSpPr>
        <p:spPr>
          <a:xfrm>
            <a:off x="387032" y="2509139"/>
            <a:ext cx="6966585" cy="7200138"/>
          </a:xfrm>
          <a:prstGeom prst="rect">
            <a:avLst/>
          </a:prstGeom>
        </p:spPr>
        <p:txBody>
          <a:bodyPr wrap="square" lIns="0" tIns="0" rIns="0" bIns="0">
            <a:spAutoFit/>
          </a:bodyPr>
          <a:lstStyle>
            <a:lvl1pPr>
              <a:defRPr/>
            </a:lvl1pPr>
          </a:lstStyle>
          <a:p>
            <a:endParaRPr/>
          </a:p>
        </p:txBody>
      </p:sp>
      <p:sp>
        <p:nvSpPr>
          <p:cNvPr id="4" name="Holder 4"/>
          <p:cNvSpPr>
            <a:spLocks noGrp="1"/>
          </p:cNvSpPr>
          <p:nvPr>
            <p:ph type="ftr" sz="quarter" idx="5"/>
          </p:nvPr>
        </p:nvSpPr>
        <p:spPr>
          <a:xfrm>
            <a:off x="2631821" y="10145649"/>
            <a:ext cx="2477008" cy="545465"/>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87032" y="10145649"/>
            <a:ext cx="1780349" cy="545465"/>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pPr/>
              <a:t>10/7/2026</a:t>
            </a:fld>
            <a:endParaRPr lang="en-US"/>
          </a:p>
        </p:txBody>
      </p:sp>
      <p:sp>
        <p:nvSpPr>
          <p:cNvPr id="6" name="Holder 6"/>
          <p:cNvSpPr>
            <a:spLocks noGrp="1"/>
          </p:cNvSpPr>
          <p:nvPr>
            <p:ph type="sldNum" sz="quarter" idx="7"/>
          </p:nvPr>
        </p:nvSpPr>
        <p:spPr>
          <a:xfrm>
            <a:off x="5573268" y="10145649"/>
            <a:ext cx="1780349" cy="545465"/>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pPr/>
              <a:t>‹#›</a:t>
            </a:fld>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7"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5.xml"/><Relationship Id="rId6" Type="http://schemas.openxmlformats.org/officeDocument/2006/relationships/image" Target="../media/image5.png"/><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7.png"/><Relationship Id="rId1" Type="http://schemas.openxmlformats.org/officeDocument/2006/relationships/slideLayout" Target="../slideLayouts/slideLayout5.xml"/><Relationship Id="rId4" Type="http://schemas.openxmlformats.org/officeDocument/2006/relationships/image" Target="../media/image11.jpeg"/></Relationships>
</file>

<file path=ppt/slides/_rels/slide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2.png"/><Relationship Id="rId1" Type="http://schemas.openxmlformats.org/officeDocument/2006/relationships/slideLayout" Target="../slideLayouts/slideLayout5.xml"/><Relationship Id="rId5" Type="http://schemas.openxmlformats.org/officeDocument/2006/relationships/image" Target="../media/image14.png"/><Relationship Id="rId4" Type="http://schemas.openxmlformats.org/officeDocument/2006/relationships/chart" Target="../charts/chart2.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5.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chart" Target="../charts/chart3.xml"/><Relationship Id="rId7" Type="http://schemas.openxmlformats.org/officeDocument/2006/relationships/chart" Target="../charts/chart7.xml"/><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chart" Target="../charts/chart6.xml"/><Relationship Id="rId5" Type="http://schemas.openxmlformats.org/officeDocument/2006/relationships/chart" Target="../charts/chart5.xml"/><Relationship Id="rId4" Type="http://schemas.openxmlformats.org/officeDocument/2006/relationships/chart" Target="../charts/chart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17.png"/><Relationship Id="rId5" Type="http://schemas.openxmlformats.org/officeDocument/2006/relationships/chart" Target="../charts/chart10.xml"/><Relationship Id="rId4" Type="http://schemas.openxmlformats.org/officeDocument/2006/relationships/chart" Target="../charts/chart9.xml"/></Relationships>
</file>

<file path=ppt/slides/_rels/slide1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image" Target="../media/image2.png"/><Relationship Id="rId1" Type="http://schemas.openxmlformats.org/officeDocument/2006/relationships/slideLayout" Target="../slideLayouts/slideLayout5.xml"/><Relationship Id="rId5" Type="http://schemas.openxmlformats.org/officeDocument/2006/relationships/image" Target="../media/image18.jpeg"/><Relationship Id="rId4" Type="http://schemas.openxmlformats.org/officeDocument/2006/relationships/chart" Target="../charts/chart12.xml"/></Relationships>
</file>

<file path=ppt/slides/_rels/slide15.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image" Target="../media/image2.png"/><Relationship Id="rId1" Type="http://schemas.openxmlformats.org/officeDocument/2006/relationships/slideLayout" Target="../slideLayouts/slideLayout5.xml"/><Relationship Id="rId5" Type="http://schemas.openxmlformats.org/officeDocument/2006/relationships/image" Target="../media/image19.jpeg"/><Relationship Id="rId4" Type="http://schemas.openxmlformats.org/officeDocument/2006/relationships/chart" Target="../charts/chart14.xml"/></Relationships>
</file>

<file path=ppt/slides/_rels/slide16.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image" Target="../media/image2.png"/><Relationship Id="rId1" Type="http://schemas.openxmlformats.org/officeDocument/2006/relationships/slideLayout" Target="../slideLayouts/slideLayout5.xml"/><Relationship Id="rId5" Type="http://schemas.openxmlformats.org/officeDocument/2006/relationships/image" Target="../media/image20.jpeg"/><Relationship Id="rId4" Type="http://schemas.openxmlformats.org/officeDocument/2006/relationships/chart" Target="../charts/chart16.xml"/></Relationships>
</file>

<file path=ppt/slides/_rels/slide17.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image" Target="../media/image2.png"/><Relationship Id="rId1" Type="http://schemas.openxmlformats.org/officeDocument/2006/relationships/slideLayout" Target="../slideLayouts/slideLayout5.xml"/><Relationship Id="rId5" Type="http://schemas.openxmlformats.org/officeDocument/2006/relationships/image" Target="../media/image21.jpeg"/><Relationship Id="rId4" Type="http://schemas.openxmlformats.org/officeDocument/2006/relationships/chart" Target="../charts/chart18.xml"/></Relationships>
</file>

<file path=ppt/slides/_rels/slide18.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image" Target="../media/image2.png"/><Relationship Id="rId1" Type="http://schemas.openxmlformats.org/officeDocument/2006/relationships/slideLayout" Target="../slideLayouts/slideLayout5.xml"/><Relationship Id="rId6" Type="http://schemas.openxmlformats.org/officeDocument/2006/relationships/image" Target="../media/image22.jpeg"/><Relationship Id="rId5" Type="http://schemas.openxmlformats.org/officeDocument/2006/relationships/chart" Target="../charts/chart21.xml"/><Relationship Id="rId4" Type="http://schemas.openxmlformats.org/officeDocument/2006/relationships/chart" Target="../charts/chart20.xml"/></Relationships>
</file>

<file path=ppt/slides/_rels/slide19.xml.rels><?xml version="1.0" encoding="UTF-8" standalone="yes"?>
<Relationships xmlns="http://schemas.openxmlformats.org/package/2006/relationships"><Relationship Id="rId3" Type="http://schemas.openxmlformats.org/officeDocument/2006/relationships/chart" Target="../charts/chart22.xml"/><Relationship Id="rId2" Type="http://schemas.openxmlformats.org/officeDocument/2006/relationships/image" Target="../media/image2.png"/><Relationship Id="rId1" Type="http://schemas.openxmlformats.org/officeDocument/2006/relationships/slideLayout" Target="../slideLayouts/slideLayout5.xml"/><Relationship Id="rId5" Type="http://schemas.openxmlformats.org/officeDocument/2006/relationships/image" Target="../media/image24.jpeg"/><Relationship Id="rId4" Type="http://schemas.openxmlformats.org/officeDocument/2006/relationships/image" Target="../media/image23.jpeg"/></Relationships>
</file>

<file path=ppt/slides/_rels/slide20.xml.rels><?xml version="1.0" encoding="UTF-8" standalone="yes"?>
<Relationships xmlns="http://schemas.openxmlformats.org/package/2006/relationships"><Relationship Id="rId8" Type="http://schemas.openxmlformats.org/officeDocument/2006/relationships/diagramLayout" Target="../diagrams/layout2.xml"/><Relationship Id="rId13" Type="http://schemas.openxmlformats.org/officeDocument/2006/relationships/diagramQuickStyle" Target="../diagrams/quickStyle3.xml"/><Relationship Id="rId18" Type="http://schemas.openxmlformats.org/officeDocument/2006/relationships/image" Target="../media/image29.jpeg"/><Relationship Id="rId3" Type="http://schemas.openxmlformats.org/officeDocument/2006/relationships/diagramData" Target="../diagrams/data1.xml"/><Relationship Id="rId7" Type="http://schemas.openxmlformats.org/officeDocument/2006/relationships/diagramData" Target="../diagrams/data2.xml"/><Relationship Id="rId12" Type="http://schemas.openxmlformats.org/officeDocument/2006/relationships/diagramLayout" Target="../diagrams/layout3.xml"/><Relationship Id="rId17" Type="http://schemas.openxmlformats.org/officeDocument/2006/relationships/image" Target="../media/image28.png"/><Relationship Id="rId2" Type="http://schemas.openxmlformats.org/officeDocument/2006/relationships/image" Target="../media/image7.png"/><Relationship Id="rId16" Type="http://schemas.openxmlformats.org/officeDocument/2006/relationships/image" Target="../media/image27.jpeg"/><Relationship Id="rId20" Type="http://schemas.openxmlformats.org/officeDocument/2006/relationships/image" Target="../media/image31.jpeg"/><Relationship Id="rId1" Type="http://schemas.openxmlformats.org/officeDocument/2006/relationships/slideLayout" Target="../slideLayouts/slideLayout5.xml"/><Relationship Id="rId6" Type="http://schemas.openxmlformats.org/officeDocument/2006/relationships/diagramColors" Target="../diagrams/colors1.xml"/><Relationship Id="rId11" Type="http://schemas.openxmlformats.org/officeDocument/2006/relationships/diagramData" Target="../diagrams/data3.xml"/><Relationship Id="rId5" Type="http://schemas.openxmlformats.org/officeDocument/2006/relationships/diagramQuickStyle" Target="../diagrams/quickStyle1.xml"/><Relationship Id="rId15" Type="http://schemas.openxmlformats.org/officeDocument/2006/relationships/image" Target="../media/image26.jpeg"/><Relationship Id="rId10" Type="http://schemas.openxmlformats.org/officeDocument/2006/relationships/diagramColors" Target="../diagrams/colors2.xml"/><Relationship Id="rId19" Type="http://schemas.openxmlformats.org/officeDocument/2006/relationships/image" Target="../media/image30.jpeg"/><Relationship Id="rId4" Type="http://schemas.openxmlformats.org/officeDocument/2006/relationships/diagramLayout" Target="../diagrams/layout1.xml"/><Relationship Id="rId9" Type="http://schemas.openxmlformats.org/officeDocument/2006/relationships/diagramQuickStyle" Target="../diagrams/quickStyle2.xml"/><Relationship Id="rId14" Type="http://schemas.openxmlformats.org/officeDocument/2006/relationships/diagramColors" Target="../diagrams/colors3.xml"/></Relationships>
</file>

<file path=ppt/slides/_rels/slide21.xml.rels><?xml version="1.0" encoding="UTF-8" standalone="yes"?>
<Relationships xmlns="http://schemas.openxmlformats.org/package/2006/relationships"><Relationship Id="rId8" Type="http://schemas.openxmlformats.org/officeDocument/2006/relationships/diagramLayout" Target="../diagrams/layout5.xml"/><Relationship Id="rId13" Type="http://schemas.openxmlformats.org/officeDocument/2006/relationships/diagramQuickStyle" Target="../diagrams/quickStyle6.xml"/><Relationship Id="rId18" Type="http://schemas.openxmlformats.org/officeDocument/2006/relationships/image" Target="../media/image35.jpeg"/><Relationship Id="rId3" Type="http://schemas.openxmlformats.org/officeDocument/2006/relationships/diagramData" Target="../diagrams/data4.xml"/><Relationship Id="rId7" Type="http://schemas.openxmlformats.org/officeDocument/2006/relationships/diagramData" Target="../diagrams/data5.xml"/><Relationship Id="rId12" Type="http://schemas.openxmlformats.org/officeDocument/2006/relationships/diagramLayout" Target="../diagrams/layout6.xml"/><Relationship Id="rId17" Type="http://schemas.openxmlformats.org/officeDocument/2006/relationships/image" Target="../media/image34.jpeg"/><Relationship Id="rId2" Type="http://schemas.openxmlformats.org/officeDocument/2006/relationships/image" Target="../media/image7.png"/><Relationship Id="rId16" Type="http://schemas.openxmlformats.org/officeDocument/2006/relationships/image" Target="../media/image33.jpeg"/><Relationship Id="rId1" Type="http://schemas.openxmlformats.org/officeDocument/2006/relationships/slideLayout" Target="../slideLayouts/slideLayout5.xml"/><Relationship Id="rId6" Type="http://schemas.openxmlformats.org/officeDocument/2006/relationships/diagramColors" Target="../diagrams/colors4.xml"/><Relationship Id="rId11" Type="http://schemas.openxmlformats.org/officeDocument/2006/relationships/diagramData" Target="../diagrams/data6.xml"/><Relationship Id="rId5" Type="http://schemas.openxmlformats.org/officeDocument/2006/relationships/diagramQuickStyle" Target="../diagrams/quickStyle4.xml"/><Relationship Id="rId15" Type="http://schemas.openxmlformats.org/officeDocument/2006/relationships/image" Target="../media/image32.jpeg"/><Relationship Id="rId10" Type="http://schemas.openxmlformats.org/officeDocument/2006/relationships/diagramColors" Target="../diagrams/colors5.xml"/><Relationship Id="rId19" Type="http://schemas.openxmlformats.org/officeDocument/2006/relationships/image" Target="../media/image36.jpeg"/><Relationship Id="rId4" Type="http://schemas.openxmlformats.org/officeDocument/2006/relationships/diagramLayout" Target="../diagrams/layout4.xml"/><Relationship Id="rId9" Type="http://schemas.openxmlformats.org/officeDocument/2006/relationships/diagramQuickStyle" Target="../diagrams/quickStyle5.xml"/><Relationship Id="rId14" Type="http://schemas.openxmlformats.org/officeDocument/2006/relationships/diagramColors" Target="../diagrams/colors6.xml"/></Relationships>
</file>

<file path=ppt/slides/_rels/slide22.xml.rels><?xml version="1.0" encoding="UTF-8" standalone="yes"?>
<Relationships xmlns="http://schemas.openxmlformats.org/package/2006/relationships"><Relationship Id="rId8" Type="http://schemas.openxmlformats.org/officeDocument/2006/relationships/diagramLayout" Target="../diagrams/layout8.xml"/><Relationship Id="rId13" Type="http://schemas.openxmlformats.org/officeDocument/2006/relationships/image" Target="../media/image39.jpeg"/><Relationship Id="rId3" Type="http://schemas.openxmlformats.org/officeDocument/2006/relationships/diagramData" Target="../diagrams/data7.xml"/><Relationship Id="rId7" Type="http://schemas.openxmlformats.org/officeDocument/2006/relationships/diagramData" Target="../diagrams/data8.xml"/><Relationship Id="rId12" Type="http://schemas.openxmlformats.org/officeDocument/2006/relationships/image" Target="../media/image38.jpe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diagramColors" Target="../diagrams/colors7.xml"/><Relationship Id="rId11" Type="http://schemas.openxmlformats.org/officeDocument/2006/relationships/image" Target="../media/image37.png"/><Relationship Id="rId5" Type="http://schemas.openxmlformats.org/officeDocument/2006/relationships/diagramQuickStyle" Target="../diagrams/quickStyle7.xml"/><Relationship Id="rId10" Type="http://schemas.openxmlformats.org/officeDocument/2006/relationships/diagramColors" Target="../diagrams/colors8.xml"/><Relationship Id="rId4" Type="http://schemas.openxmlformats.org/officeDocument/2006/relationships/diagramLayout" Target="../diagrams/layout7.xml"/><Relationship Id="rId9" Type="http://schemas.openxmlformats.org/officeDocument/2006/relationships/diagramQuickStyle" Target="../diagrams/quickStyle8.xml"/><Relationship Id="rId14" Type="http://schemas.openxmlformats.org/officeDocument/2006/relationships/image" Target="../media/image40.png"/></Relationships>
</file>

<file path=ppt/slides/_rels/slide23.xml.rels><?xml version="1.0" encoding="UTF-8" standalone="yes"?>
<Relationships xmlns="http://schemas.openxmlformats.org/package/2006/relationships"><Relationship Id="rId8" Type="http://schemas.openxmlformats.org/officeDocument/2006/relationships/image" Target="../media/image42.jpeg"/><Relationship Id="rId3" Type="http://schemas.openxmlformats.org/officeDocument/2006/relationships/diagramData" Target="../diagrams/data9.xml"/><Relationship Id="rId7" Type="http://schemas.openxmlformats.org/officeDocument/2006/relationships/image" Target="../media/image41.jpe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diagramColors" Target="../diagrams/colors9.xml"/><Relationship Id="rId5" Type="http://schemas.openxmlformats.org/officeDocument/2006/relationships/diagramQuickStyle" Target="../diagrams/quickStyle9.xml"/><Relationship Id="rId4" Type="http://schemas.openxmlformats.org/officeDocument/2006/relationships/diagramLayout" Target="../diagrams/layout9.xml"/></Relationships>
</file>

<file path=ppt/slides/_rels/slide24.xml.rels><?xml version="1.0" encoding="UTF-8" standalone="yes"?>
<Relationships xmlns="http://schemas.openxmlformats.org/package/2006/relationships"><Relationship Id="rId8" Type="http://schemas.openxmlformats.org/officeDocument/2006/relationships/image" Target="../media/image44.jpeg"/><Relationship Id="rId3" Type="http://schemas.openxmlformats.org/officeDocument/2006/relationships/diagramData" Target="../diagrams/data10.xml"/><Relationship Id="rId7" Type="http://schemas.openxmlformats.org/officeDocument/2006/relationships/image" Target="../media/image43.jpe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diagramColors" Target="../diagrams/colors10.xml"/><Relationship Id="rId5" Type="http://schemas.openxmlformats.org/officeDocument/2006/relationships/diagramQuickStyle" Target="../diagrams/quickStyle10.xml"/><Relationship Id="rId4" Type="http://schemas.openxmlformats.org/officeDocument/2006/relationships/diagramLayout" Target="../diagrams/layout10.xml"/></Relationships>
</file>

<file path=ppt/slides/_rels/slide25.xml.rels><?xml version="1.0" encoding="UTF-8" standalone="yes"?>
<Relationships xmlns="http://schemas.openxmlformats.org/package/2006/relationships"><Relationship Id="rId8" Type="http://schemas.openxmlformats.org/officeDocument/2006/relationships/diagramLayout" Target="../diagrams/layout12.xml"/><Relationship Id="rId13" Type="http://schemas.openxmlformats.org/officeDocument/2006/relationships/image" Target="../media/image47.jpeg"/><Relationship Id="rId3" Type="http://schemas.openxmlformats.org/officeDocument/2006/relationships/diagramData" Target="../diagrams/data11.xml"/><Relationship Id="rId7" Type="http://schemas.openxmlformats.org/officeDocument/2006/relationships/diagramData" Target="../diagrams/data12.xml"/><Relationship Id="rId12" Type="http://schemas.openxmlformats.org/officeDocument/2006/relationships/image" Target="../media/image46.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diagramColors" Target="../diagrams/colors11.xml"/><Relationship Id="rId11" Type="http://schemas.openxmlformats.org/officeDocument/2006/relationships/image" Target="../media/image45.png"/><Relationship Id="rId5" Type="http://schemas.openxmlformats.org/officeDocument/2006/relationships/diagramQuickStyle" Target="../diagrams/quickStyle11.xml"/><Relationship Id="rId10" Type="http://schemas.openxmlformats.org/officeDocument/2006/relationships/diagramColors" Target="../diagrams/colors12.xml"/><Relationship Id="rId4" Type="http://schemas.openxmlformats.org/officeDocument/2006/relationships/diagramLayout" Target="../diagrams/layout11.xml"/><Relationship Id="rId9" Type="http://schemas.openxmlformats.org/officeDocument/2006/relationships/diagramQuickStyle" Target="../diagrams/quickStyle12.xml"/></Relationships>
</file>

<file path=ppt/slides/_rels/slide26.xml.rels><?xml version="1.0" encoding="UTF-8" standalone="yes"?>
<Relationships xmlns="http://schemas.openxmlformats.org/package/2006/relationships"><Relationship Id="rId8" Type="http://schemas.openxmlformats.org/officeDocument/2006/relationships/diagramLayout" Target="../diagrams/layout14.xml"/><Relationship Id="rId3" Type="http://schemas.openxmlformats.org/officeDocument/2006/relationships/diagramData" Target="../diagrams/data13.xml"/><Relationship Id="rId7" Type="http://schemas.openxmlformats.org/officeDocument/2006/relationships/diagramData" Target="../diagrams/data14.xml"/><Relationship Id="rId12" Type="http://schemas.openxmlformats.org/officeDocument/2006/relationships/image" Target="../media/image49.jpe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diagramColors" Target="../diagrams/colors13.xml"/><Relationship Id="rId11" Type="http://schemas.openxmlformats.org/officeDocument/2006/relationships/image" Target="../media/image48.jpeg"/><Relationship Id="rId5" Type="http://schemas.openxmlformats.org/officeDocument/2006/relationships/diagramQuickStyle" Target="../diagrams/quickStyle13.xml"/><Relationship Id="rId10" Type="http://schemas.openxmlformats.org/officeDocument/2006/relationships/diagramColors" Target="../diagrams/colors14.xml"/><Relationship Id="rId4" Type="http://schemas.openxmlformats.org/officeDocument/2006/relationships/diagramLayout" Target="../diagrams/layout13.xml"/><Relationship Id="rId9" Type="http://schemas.openxmlformats.org/officeDocument/2006/relationships/diagramQuickStyle" Target="../diagrams/quickStyle14.xml"/></Relationships>
</file>

<file path=ppt/slides/_rels/slide27.xml.rels><?xml version="1.0" encoding="UTF-8" standalone="yes"?>
<Relationships xmlns="http://schemas.openxmlformats.org/package/2006/relationships"><Relationship Id="rId8" Type="http://schemas.openxmlformats.org/officeDocument/2006/relationships/diagramData" Target="../diagrams/data16.xml"/><Relationship Id="rId3" Type="http://schemas.openxmlformats.org/officeDocument/2006/relationships/diagramData" Target="../diagrams/data15.xml"/><Relationship Id="rId7" Type="http://schemas.openxmlformats.org/officeDocument/2006/relationships/image" Target="../media/image50.jpeg"/><Relationship Id="rId12" Type="http://schemas.openxmlformats.org/officeDocument/2006/relationships/image" Target="../media/image51.jpe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diagramColors" Target="../diagrams/colors15.xml"/><Relationship Id="rId11" Type="http://schemas.openxmlformats.org/officeDocument/2006/relationships/diagramColors" Target="../diagrams/colors16.xml"/><Relationship Id="rId5" Type="http://schemas.openxmlformats.org/officeDocument/2006/relationships/diagramQuickStyle" Target="../diagrams/quickStyle15.xml"/><Relationship Id="rId10" Type="http://schemas.openxmlformats.org/officeDocument/2006/relationships/diagramQuickStyle" Target="../diagrams/quickStyle16.xml"/><Relationship Id="rId4" Type="http://schemas.openxmlformats.org/officeDocument/2006/relationships/diagramLayout" Target="../diagrams/layout15.xml"/><Relationship Id="rId9" Type="http://schemas.openxmlformats.org/officeDocument/2006/relationships/diagramLayout" Target="../diagrams/layout16.xml"/></Relationships>
</file>

<file path=ppt/slides/_rels/slide28.xml.rels><?xml version="1.0" encoding="UTF-8" standalone="yes"?>
<Relationships xmlns="http://schemas.openxmlformats.org/package/2006/relationships"><Relationship Id="rId8" Type="http://schemas.openxmlformats.org/officeDocument/2006/relationships/diagramLayout" Target="../diagrams/layout18.xml"/><Relationship Id="rId3" Type="http://schemas.openxmlformats.org/officeDocument/2006/relationships/diagramData" Target="../diagrams/data17.xml"/><Relationship Id="rId7" Type="http://schemas.openxmlformats.org/officeDocument/2006/relationships/diagramData" Target="../diagrams/data18.xml"/><Relationship Id="rId12" Type="http://schemas.openxmlformats.org/officeDocument/2006/relationships/image" Target="../media/image53.jpe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diagramColors" Target="../diagrams/colors17.xml"/><Relationship Id="rId11" Type="http://schemas.openxmlformats.org/officeDocument/2006/relationships/image" Target="../media/image52.jpeg"/><Relationship Id="rId5" Type="http://schemas.openxmlformats.org/officeDocument/2006/relationships/diagramQuickStyle" Target="../diagrams/quickStyle17.xml"/><Relationship Id="rId10" Type="http://schemas.openxmlformats.org/officeDocument/2006/relationships/diagramColors" Target="../diagrams/colors18.xml"/><Relationship Id="rId4" Type="http://schemas.openxmlformats.org/officeDocument/2006/relationships/diagramLayout" Target="../diagrams/layout17.xml"/><Relationship Id="rId9" Type="http://schemas.openxmlformats.org/officeDocument/2006/relationships/diagramQuickStyle" Target="../diagrams/quickStyle18.xml"/></Relationships>
</file>

<file path=ppt/slides/_rels/slide29.xml.rels><?xml version="1.0" encoding="UTF-8" standalone="yes"?>
<Relationships xmlns="http://schemas.openxmlformats.org/package/2006/relationships"><Relationship Id="rId8" Type="http://schemas.openxmlformats.org/officeDocument/2006/relationships/image" Target="../media/image54.jpeg"/><Relationship Id="rId13" Type="http://schemas.openxmlformats.org/officeDocument/2006/relationships/diagramColors" Target="../diagrams/colors20.xml"/><Relationship Id="rId3" Type="http://schemas.openxmlformats.org/officeDocument/2006/relationships/image" Target="../media/image7.png"/><Relationship Id="rId7" Type="http://schemas.openxmlformats.org/officeDocument/2006/relationships/diagramColors" Target="../diagrams/colors19.xml"/><Relationship Id="rId12" Type="http://schemas.openxmlformats.org/officeDocument/2006/relationships/diagramQuickStyle" Target="../diagrams/quickStyle20.xml"/><Relationship Id="rId2" Type="http://schemas.openxmlformats.org/officeDocument/2006/relationships/notesSlide" Target="../notesSlides/notesSlide3.xml"/><Relationship Id="rId1" Type="http://schemas.openxmlformats.org/officeDocument/2006/relationships/slideLayout" Target="../slideLayouts/slideLayout5.xml"/><Relationship Id="rId6" Type="http://schemas.openxmlformats.org/officeDocument/2006/relationships/diagramQuickStyle" Target="../diagrams/quickStyle19.xml"/><Relationship Id="rId11" Type="http://schemas.openxmlformats.org/officeDocument/2006/relationships/diagramLayout" Target="../diagrams/layout20.xml"/><Relationship Id="rId5" Type="http://schemas.openxmlformats.org/officeDocument/2006/relationships/diagramLayout" Target="../diagrams/layout19.xml"/><Relationship Id="rId10" Type="http://schemas.openxmlformats.org/officeDocument/2006/relationships/diagramData" Target="../diagrams/data20.xml"/><Relationship Id="rId4" Type="http://schemas.openxmlformats.org/officeDocument/2006/relationships/diagramData" Target="../diagrams/data19.xml"/><Relationship Id="rId9" Type="http://schemas.openxmlformats.org/officeDocument/2006/relationships/image" Target="../media/image55.jpeg"/><Relationship Id="rId14" Type="http://schemas.openxmlformats.org/officeDocument/2006/relationships/image" Target="../media/image56.jpeg"/></Relationships>
</file>

<file path=ppt/slides/_rels/slide3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diagramData" Target="../diagrams/data21.xml"/><Relationship Id="rId7" Type="http://schemas.openxmlformats.org/officeDocument/2006/relationships/image" Target="../media/image57.pn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diagramColors" Target="../diagrams/colors21.xml"/><Relationship Id="rId5" Type="http://schemas.openxmlformats.org/officeDocument/2006/relationships/diagramQuickStyle" Target="../diagrams/quickStyle21.xml"/><Relationship Id="rId4" Type="http://schemas.openxmlformats.org/officeDocument/2006/relationships/diagramLayout" Target="../diagrams/layout21.xml"/></Relationships>
</file>

<file path=ppt/slides/_rels/slide31.xml.rels><?xml version="1.0" encoding="UTF-8" standalone="yes"?>
<Relationships xmlns="http://schemas.openxmlformats.org/package/2006/relationships"><Relationship Id="rId8" Type="http://schemas.openxmlformats.org/officeDocument/2006/relationships/diagramLayout" Target="../diagrams/layout23.xml"/><Relationship Id="rId13" Type="http://schemas.openxmlformats.org/officeDocument/2006/relationships/image" Target="../media/image61.jpeg"/><Relationship Id="rId3" Type="http://schemas.openxmlformats.org/officeDocument/2006/relationships/diagramData" Target="../diagrams/data22.xml"/><Relationship Id="rId7" Type="http://schemas.openxmlformats.org/officeDocument/2006/relationships/diagramData" Target="../diagrams/data23.xml"/><Relationship Id="rId12" Type="http://schemas.openxmlformats.org/officeDocument/2006/relationships/image" Target="../media/image60.jpeg"/><Relationship Id="rId2" Type="http://schemas.openxmlformats.org/officeDocument/2006/relationships/image" Target="../media/image7.png"/><Relationship Id="rId1" Type="http://schemas.openxmlformats.org/officeDocument/2006/relationships/slideLayout" Target="../slideLayouts/slideLayout5.xml"/><Relationship Id="rId6" Type="http://schemas.openxmlformats.org/officeDocument/2006/relationships/diagramColors" Target="../diagrams/colors22.xml"/><Relationship Id="rId11" Type="http://schemas.openxmlformats.org/officeDocument/2006/relationships/image" Target="../media/image59.jpeg"/><Relationship Id="rId5" Type="http://schemas.openxmlformats.org/officeDocument/2006/relationships/diagramQuickStyle" Target="../diagrams/quickStyle22.xml"/><Relationship Id="rId10" Type="http://schemas.openxmlformats.org/officeDocument/2006/relationships/diagramColors" Target="../diagrams/colors23.xml"/><Relationship Id="rId4" Type="http://schemas.openxmlformats.org/officeDocument/2006/relationships/diagramLayout" Target="../diagrams/layout22.xml"/><Relationship Id="rId9" Type="http://schemas.openxmlformats.org/officeDocument/2006/relationships/diagramQuickStyle" Target="../diagrams/quickStyle23.xml"/></Relationships>
</file>

<file path=ppt/slides/_rels/slide32.xml.rels><?xml version="1.0" encoding="UTF-8" standalone="yes"?>
<Relationships xmlns="http://schemas.openxmlformats.org/package/2006/relationships"><Relationship Id="rId3" Type="http://schemas.openxmlformats.org/officeDocument/2006/relationships/image" Target="../media/image63.jpeg"/><Relationship Id="rId7" Type="http://schemas.openxmlformats.org/officeDocument/2006/relationships/image" Target="../media/image67.jpeg"/><Relationship Id="rId2" Type="http://schemas.openxmlformats.org/officeDocument/2006/relationships/image" Target="../media/image62.png"/><Relationship Id="rId1" Type="http://schemas.openxmlformats.org/officeDocument/2006/relationships/slideLayout" Target="../slideLayouts/slideLayout5.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1027" name="Picture 3" descr="B:\Users\SOB\Desktop\Бюджет для граждан\Фоны\free-light-backgrounds-1920x1080-WTG3069056.jpg"/>
          <p:cNvPicPr>
            <a:picLocks noChangeAspect="1" noChangeArrowheads="1"/>
          </p:cNvPicPr>
          <p:nvPr/>
        </p:nvPicPr>
        <p:blipFill>
          <a:blip r:embed="rId2"/>
          <a:srcRect/>
          <a:stretch>
            <a:fillRect/>
          </a:stretch>
        </p:blipFill>
        <p:spPr bwMode="auto">
          <a:xfrm>
            <a:off x="0" y="0"/>
            <a:ext cx="7734300" cy="10909300"/>
          </a:xfrm>
          <a:prstGeom prst="rect">
            <a:avLst/>
          </a:prstGeom>
          <a:noFill/>
        </p:spPr>
      </p:pic>
      <p:sp>
        <p:nvSpPr>
          <p:cNvPr id="13" name="object 13"/>
          <p:cNvSpPr txBox="1"/>
          <p:nvPr/>
        </p:nvSpPr>
        <p:spPr>
          <a:xfrm>
            <a:off x="1276350" y="2863850"/>
            <a:ext cx="5410200" cy="1661993"/>
          </a:xfrm>
          <a:prstGeom prst="rect">
            <a:avLst/>
          </a:prstGeom>
        </p:spPr>
        <p:txBody>
          <a:bodyPr vert="horz" wrap="square" lIns="0" tIns="0" rIns="0" bIns="0" rtlCol="0">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marL="12700" algn="ctr">
              <a:lnSpc>
                <a:spcPct val="100000"/>
              </a:lnSpc>
            </a:pPr>
            <a:r>
              <a:rPr lang="ru-RU" sz="5400" b="1" i="1" cap="all" dirty="0" smtClean="0">
                <a:ln/>
                <a:solidFill>
                  <a:schemeClr val="accent2">
                    <a:lumMod val="75000"/>
                  </a:schemeClr>
                </a:solidFill>
                <a:effectLst>
                  <a:outerShdw blurRad="50800" dist="38100" dir="2700000" algn="tl" rotWithShape="0">
                    <a:prstClr val="black">
                      <a:alpha val="40000"/>
                    </a:prstClr>
                  </a:outerShdw>
                  <a:reflection blurRad="10000" stA="55000" endPos="48000" dist="500" dir="5400000" sy="-100000" algn="bl" rotWithShape="0"/>
                </a:effectLst>
              </a:rPr>
              <a:t>Бюджет для граждан</a:t>
            </a:r>
            <a:endParaRPr sz="5400" b="1" i="1" cap="all" dirty="0">
              <a:ln/>
              <a:solidFill>
                <a:schemeClr val="accent2">
                  <a:lumMod val="75000"/>
                </a:schemeClr>
              </a:solidFill>
              <a:effectLst>
                <a:outerShdw blurRad="50800" dist="38100" dir="2700000" algn="tl" rotWithShape="0">
                  <a:prstClr val="black">
                    <a:alpha val="40000"/>
                  </a:prstClr>
                </a:outerShdw>
                <a:reflection blurRad="10000" stA="55000" endPos="48000" dist="500" dir="5400000" sy="-100000" algn="bl" rotWithShape="0"/>
              </a:effectLst>
            </a:endParaRPr>
          </a:p>
        </p:txBody>
      </p:sp>
      <p:sp>
        <p:nvSpPr>
          <p:cNvPr id="20" name="TextBox 19"/>
          <p:cNvSpPr txBox="1"/>
          <p:nvPr/>
        </p:nvSpPr>
        <p:spPr>
          <a:xfrm>
            <a:off x="895350" y="4997450"/>
            <a:ext cx="6087820" cy="2677656"/>
          </a:xfrm>
          <a:prstGeom prst="rect">
            <a:avLst/>
          </a:prstGeom>
          <a:noFill/>
        </p:spPr>
        <p:txBody>
          <a:bodyPr wrap="none" rtlCol="0">
            <a:spAutoFit/>
          </a:bodyPr>
          <a:lstStyle/>
          <a:p>
            <a:pPr algn="ctr"/>
            <a:r>
              <a:rPr lang="ru-RU" sz="2800" i="1" dirty="0" smtClean="0"/>
              <a:t>к решению Думы Шалинского </a:t>
            </a:r>
          </a:p>
          <a:p>
            <a:pPr algn="ctr"/>
            <a:r>
              <a:rPr lang="ru-RU" sz="2800" i="1" dirty="0" smtClean="0"/>
              <a:t>муниципального округа</a:t>
            </a:r>
          </a:p>
          <a:p>
            <a:pPr algn="ctr"/>
            <a:r>
              <a:rPr lang="ru-RU" sz="2800" i="1" dirty="0" smtClean="0"/>
              <a:t> от 25.0</a:t>
            </a:r>
            <a:r>
              <a:rPr lang="en-US" sz="2800" i="1" dirty="0" smtClean="0"/>
              <a:t>6</a:t>
            </a:r>
            <a:r>
              <a:rPr lang="ru-RU" sz="2800" i="1" dirty="0" smtClean="0"/>
              <a:t>.2026г. №  511</a:t>
            </a:r>
            <a:endParaRPr lang="ru-RU" sz="2800" i="1" dirty="0" smtClean="0">
              <a:solidFill>
                <a:srgbClr val="FF0000"/>
              </a:solidFill>
            </a:endParaRPr>
          </a:p>
          <a:p>
            <a:pPr algn="ctr"/>
            <a:r>
              <a:rPr lang="ru-RU" sz="2800" i="1" dirty="0" smtClean="0"/>
              <a:t>«</a:t>
            </a:r>
            <a:r>
              <a:rPr lang="ru-RU" sz="2800" b="1" i="1" dirty="0" smtClean="0"/>
              <a:t>Об исполнении бюджета </a:t>
            </a:r>
          </a:p>
          <a:p>
            <a:pPr algn="ctr"/>
            <a:r>
              <a:rPr lang="ru-RU" sz="2800" b="1" i="1" dirty="0" smtClean="0"/>
              <a:t>Шалинского муниципального округа </a:t>
            </a:r>
          </a:p>
          <a:p>
            <a:pPr algn="ctr"/>
            <a:r>
              <a:rPr lang="ru-RU" sz="2800" b="1" i="1" dirty="0" smtClean="0"/>
              <a:t>за 2025 год»</a:t>
            </a:r>
            <a:endParaRPr lang="ru-RU" sz="2800" i="1"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2"/>
            <a:ext cx="324002" cy="10907991"/>
          </a:xfrm>
          <a:prstGeom prst="rect">
            <a:avLst/>
          </a:prstGeom>
          <a:blipFill>
            <a:blip r:embed="rId3" cstate="print"/>
            <a:stretch>
              <a:fillRect/>
            </a:stretch>
          </a:blipFill>
        </p:spPr>
        <p:txBody>
          <a:bodyPr wrap="square" lIns="0" tIns="0" rIns="0" bIns="0" rtlCol="0"/>
          <a:lstStyle/>
          <a:p>
            <a:endParaRPr/>
          </a:p>
        </p:txBody>
      </p:sp>
      <p:sp>
        <p:nvSpPr>
          <p:cNvPr id="15" name="object 15"/>
          <p:cNvSpPr/>
          <p:nvPr/>
        </p:nvSpPr>
        <p:spPr>
          <a:xfrm>
            <a:off x="0" y="10420704"/>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06590"/>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7" name="object 17"/>
          <p:cNvSpPr/>
          <p:nvPr/>
        </p:nvSpPr>
        <p:spPr>
          <a:xfrm>
            <a:off x="0" y="10597242"/>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8" name="object 18"/>
          <p:cNvSpPr/>
          <p:nvPr/>
        </p:nvSpPr>
        <p:spPr>
          <a:xfrm>
            <a:off x="2723857" y="10602007"/>
            <a:ext cx="5016500" cy="0"/>
          </a:xfrm>
          <a:custGeom>
            <a:avLst/>
            <a:gdLst/>
            <a:ahLst/>
            <a:cxnLst/>
            <a:rect l="l" t="t" r="r" b="b"/>
            <a:pathLst>
              <a:path w="5016500">
                <a:moveTo>
                  <a:pt x="0" y="0"/>
                </a:moveTo>
                <a:lnTo>
                  <a:pt x="5016144" y="0"/>
                </a:lnTo>
              </a:path>
            </a:pathLst>
          </a:custGeom>
          <a:ln w="36004">
            <a:solidFill>
              <a:srgbClr val="00A3A8"/>
            </a:solidFill>
          </a:ln>
        </p:spPr>
        <p:txBody>
          <a:bodyPr wrap="square" lIns="0" tIns="0" rIns="0" bIns="0" rtlCol="0"/>
          <a:lstStyle/>
          <a:p>
            <a:endParaRPr/>
          </a:p>
        </p:txBody>
      </p:sp>
      <p:sp>
        <p:nvSpPr>
          <p:cNvPr id="19" name="object 19"/>
          <p:cNvSpPr/>
          <p:nvPr/>
        </p:nvSpPr>
        <p:spPr>
          <a:xfrm>
            <a:off x="3510584" y="10511356"/>
            <a:ext cx="4229735" cy="0"/>
          </a:xfrm>
          <a:custGeom>
            <a:avLst/>
            <a:gdLst/>
            <a:ahLst/>
            <a:cxnLst/>
            <a:rect l="l" t="t" r="r" b="b"/>
            <a:pathLst>
              <a:path w="4229734">
                <a:moveTo>
                  <a:pt x="0" y="0"/>
                </a:moveTo>
                <a:lnTo>
                  <a:pt x="4229417" y="0"/>
                </a:lnTo>
              </a:path>
            </a:pathLst>
          </a:custGeom>
          <a:ln w="36004">
            <a:solidFill>
              <a:srgbClr val="00B8BE"/>
            </a:solidFill>
          </a:ln>
        </p:spPr>
        <p:txBody>
          <a:bodyPr wrap="square" lIns="0" tIns="0" rIns="0" bIns="0" rtlCol="0"/>
          <a:lstStyle/>
          <a:p>
            <a:endParaRPr/>
          </a:p>
        </p:txBody>
      </p:sp>
      <p:sp>
        <p:nvSpPr>
          <p:cNvPr id="20" name="object 20"/>
          <p:cNvSpPr/>
          <p:nvPr/>
        </p:nvSpPr>
        <p:spPr>
          <a:xfrm>
            <a:off x="4293666" y="10420705"/>
            <a:ext cx="3446779" cy="0"/>
          </a:xfrm>
          <a:custGeom>
            <a:avLst/>
            <a:gdLst/>
            <a:ahLst/>
            <a:cxnLst/>
            <a:rect l="l" t="t" r="r" b="b"/>
            <a:pathLst>
              <a:path w="3446779">
                <a:moveTo>
                  <a:pt x="0" y="0"/>
                </a:moveTo>
                <a:lnTo>
                  <a:pt x="3446335" y="0"/>
                </a:lnTo>
              </a:path>
            </a:pathLst>
          </a:custGeom>
          <a:ln w="36004">
            <a:solidFill>
              <a:srgbClr val="A2DADD"/>
            </a:solidFill>
          </a:ln>
        </p:spPr>
        <p:txBody>
          <a:bodyPr wrap="square" lIns="0" tIns="0" rIns="0" bIns="0" rtlCol="0"/>
          <a:lstStyle/>
          <a:p>
            <a:endParaRPr/>
          </a:p>
        </p:txBody>
      </p:sp>
      <p:grpSp>
        <p:nvGrpSpPr>
          <p:cNvPr id="46" name="Группа 45"/>
          <p:cNvGrpSpPr/>
          <p:nvPr/>
        </p:nvGrpSpPr>
        <p:grpSpPr>
          <a:xfrm>
            <a:off x="0" y="120650"/>
            <a:ext cx="7740523" cy="533400"/>
            <a:chOff x="0" y="211810"/>
            <a:chExt cx="7740523" cy="533400"/>
          </a:xfrm>
        </p:grpSpPr>
        <p:sp>
          <p:nvSpPr>
            <p:cNvPr id="3"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5"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6"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7"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8"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9"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10"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45" name="Группа 44"/>
            <p:cNvGrpSpPr/>
            <p:nvPr/>
          </p:nvGrpSpPr>
          <p:grpSpPr>
            <a:xfrm>
              <a:off x="209550" y="211810"/>
              <a:ext cx="6882765" cy="533400"/>
              <a:chOff x="209550" y="211810"/>
              <a:chExt cx="6882765" cy="533400"/>
            </a:xfrm>
          </p:grpSpPr>
          <p:sp>
            <p:nvSpPr>
              <p:cNvPr id="12" name="object 12"/>
              <p:cNvSpPr/>
              <p:nvPr/>
            </p:nvSpPr>
            <p:spPr>
              <a:xfrm>
                <a:off x="209550" y="211810"/>
                <a:ext cx="6882765" cy="53340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13"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14" name="object 14"/>
              <p:cNvSpPr txBox="1"/>
              <p:nvPr/>
            </p:nvSpPr>
            <p:spPr>
              <a:xfrm>
                <a:off x="6822147" y="381749"/>
                <a:ext cx="113030" cy="196850"/>
              </a:xfrm>
              <a:prstGeom prst="rect">
                <a:avLst/>
              </a:prstGeom>
            </p:spPr>
            <p:txBody>
              <a:bodyPr vert="horz" wrap="square" lIns="0" tIns="0" rIns="0" bIns="0" rtlCol="0">
                <a:spAutoFit/>
              </a:bodyPr>
              <a:lstStyle/>
              <a:p>
                <a:pPr marL="12700">
                  <a:lnSpc>
                    <a:spcPct val="100000"/>
                  </a:lnSpc>
                </a:pPr>
                <a:r>
                  <a:rPr sz="1200" b="1" spc="25" dirty="0">
                    <a:solidFill>
                      <a:srgbClr val="009DA2"/>
                    </a:solidFill>
                    <a:latin typeface="Gill Sans MT"/>
                    <a:cs typeface="Gill Sans MT"/>
                  </a:rPr>
                  <a:t>1</a:t>
                </a:r>
                <a:endParaRPr sz="1200">
                  <a:latin typeface="Gill Sans MT"/>
                  <a:cs typeface="Gill Sans MT"/>
                </a:endParaRPr>
              </a:p>
            </p:txBody>
          </p:sp>
        </p:grpSp>
        <p:sp>
          <p:nvSpPr>
            <p:cNvPr id="21" name="object 21"/>
            <p:cNvSpPr txBox="1"/>
            <p:nvPr/>
          </p:nvSpPr>
          <p:spPr>
            <a:xfrm>
              <a:off x="361950" y="288010"/>
              <a:ext cx="6400800" cy="323165"/>
            </a:xfrm>
            <a:prstGeom prst="rect">
              <a:avLst/>
            </a:prstGeom>
          </p:spPr>
          <p:txBody>
            <a:bodyPr vert="horz" wrap="square" lIns="0" tIns="0" rIns="0" bIns="0" rtlCol="0">
              <a:spAutoFit/>
            </a:bodyPr>
            <a:lstStyle/>
            <a:p>
              <a:pPr marL="12700" algn="ctr">
                <a:lnSpc>
                  <a:spcPct val="100000"/>
                </a:lnSpc>
              </a:pPr>
              <a:r>
                <a:rPr lang="ru-RU" sz="1050" b="1" kern="0" dirty="0" smtClean="0">
                  <a:latin typeface="Liberation Serif" pitchFamily="18" charset="0"/>
                  <a:ea typeface="Liberation Serif" pitchFamily="18" charset="0"/>
                  <a:cs typeface="Liberation Serif" pitchFamily="18" charset="0"/>
                </a:rPr>
                <a:t>Бюджет  </a:t>
              </a:r>
              <a:r>
                <a:rPr sz="1050" b="1" kern="0" smtClean="0">
                  <a:latin typeface="Liberation Serif" pitchFamily="18" charset="0"/>
                  <a:ea typeface="Liberation Serif" pitchFamily="18" charset="0"/>
                  <a:cs typeface="Liberation Serif" pitchFamily="18" charset="0"/>
                </a:rPr>
                <a:t>утвержд</a:t>
              </a:r>
              <a:r>
                <a:rPr lang="ru-RU" sz="1050" b="1" kern="0" dirty="0" smtClean="0">
                  <a:latin typeface="Liberation Serif" pitchFamily="18" charset="0"/>
                  <a:ea typeface="Liberation Serif" pitchFamily="18" charset="0"/>
                  <a:cs typeface="Liberation Serif" pitchFamily="18" charset="0"/>
                </a:rPr>
                <a:t>ё</a:t>
              </a:r>
              <a:r>
                <a:rPr sz="1050" b="1" kern="0" smtClean="0">
                  <a:latin typeface="Liberation Serif" pitchFamily="18" charset="0"/>
                  <a:ea typeface="Liberation Serif" pitchFamily="18" charset="0"/>
                  <a:cs typeface="Liberation Serif" pitchFamily="18" charset="0"/>
                </a:rPr>
                <a:t>н</a:t>
              </a:r>
              <a:r>
                <a:rPr lang="ru-RU" sz="1050" b="1" kern="0" dirty="0" smtClean="0">
                  <a:latin typeface="Liberation Serif" pitchFamily="18" charset="0"/>
                  <a:ea typeface="Liberation Serif" pitchFamily="18" charset="0"/>
                  <a:cs typeface="Liberation Serif" pitchFamily="18" charset="0"/>
                </a:rPr>
                <a:t> </a:t>
              </a:r>
              <a:r>
                <a:rPr sz="1050" b="1" kern="0" smtClean="0">
                  <a:latin typeface="Liberation Serif" pitchFamily="18" charset="0"/>
                  <a:ea typeface="Liberation Serif" pitchFamily="18" charset="0"/>
                  <a:cs typeface="Liberation Serif" pitchFamily="18" charset="0"/>
                </a:rPr>
                <a:t> </a:t>
              </a:r>
              <a:r>
                <a:rPr lang="ru-RU" sz="1050" b="1" kern="0" dirty="0" smtClean="0">
                  <a:latin typeface="Liberation Serif" pitchFamily="18" charset="0"/>
                  <a:ea typeface="Liberation Serif" pitchFamily="18" charset="0"/>
                  <a:cs typeface="Liberation Serif" pitchFamily="18" charset="0"/>
                </a:rPr>
                <a:t>решением  Думы  Шалинского  городского  округа</a:t>
              </a:r>
              <a:r>
                <a:rPr sz="1050" b="1" kern="0" smtClean="0">
                  <a:latin typeface="Liberation Serif" pitchFamily="18" charset="0"/>
                  <a:ea typeface="Liberation Serif" pitchFamily="18" charset="0"/>
                  <a:cs typeface="Liberation Serif" pitchFamily="18" charset="0"/>
                </a:rPr>
                <a:t> </a:t>
              </a:r>
              <a:r>
                <a:rPr sz="1050" b="1" kern="0" err="1">
                  <a:latin typeface="Liberation Serif" pitchFamily="18" charset="0"/>
                  <a:ea typeface="Liberation Serif" pitchFamily="18" charset="0"/>
                  <a:cs typeface="Liberation Serif" pitchFamily="18" charset="0"/>
                </a:rPr>
                <a:t>от</a:t>
              </a:r>
              <a:r>
                <a:rPr sz="1050" b="1" kern="0">
                  <a:latin typeface="Liberation Serif" pitchFamily="18" charset="0"/>
                  <a:ea typeface="Liberation Serif" pitchFamily="18" charset="0"/>
                  <a:cs typeface="Liberation Serif" pitchFamily="18" charset="0"/>
                </a:rPr>
                <a:t> </a:t>
              </a:r>
              <a:r>
                <a:rPr lang="ru-RU" sz="1050" b="1" kern="0" dirty="0" smtClean="0">
                  <a:latin typeface="Liberation Serif" pitchFamily="18" charset="0"/>
                  <a:ea typeface="Liberation Serif" pitchFamily="18" charset="0"/>
                  <a:cs typeface="Liberation Serif" pitchFamily="18" charset="0"/>
                </a:rPr>
                <a:t>19</a:t>
              </a:r>
              <a:r>
                <a:rPr sz="1050" b="1" kern="0" smtClean="0">
                  <a:latin typeface="Liberation Serif" pitchFamily="18" charset="0"/>
                  <a:ea typeface="Liberation Serif" pitchFamily="18" charset="0"/>
                  <a:cs typeface="Liberation Serif" pitchFamily="18" charset="0"/>
                </a:rPr>
                <a:t> </a:t>
              </a:r>
              <a:r>
                <a:rPr sz="1050" b="1" kern="0" err="1">
                  <a:latin typeface="Liberation Serif" pitchFamily="18" charset="0"/>
                  <a:ea typeface="Liberation Serif" pitchFamily="18" charset="0"/>
                  <a:cs typeface="Liberation Serif" pitchFamily="18" charset="0"/>
                </a:rPr>
                <a:t>декабря</a:t>
              </a:r>
              <a:r>
                <a:rPr sz="1050" b="1" kern="0">
                  <a:latin typeface="Liberation Serif" pitchFamily="18" charset="0"/>
                  <a:ea typeface="Liberation Serif" pitchFamily="18" charset="0"/>
                  <a:cs typeface="Liberation Serif" pitchFamily="18" charset="0"/>
                </a:rPr>
                <a:t> </a:t>
              </a:r>
              <a:r>
                <a:rPr lang="ru-RU" sz="1050" b="1" kern="0" dirty="0" smtClean="0">
                  <a:latin typeface="Liberation Serif" pitchFamily="18" charset="0"/>
                  <a:ea typeface="Liberation Serif" pitchFamily="18" charset="0"/>
                  <a:cs typeface="Liberation Serif" pitchFamily="18" charset="0"/>
                </a:rPr>
                <a:t> </a:t>
              </a:r>
              <a:r>
                <a:rPr sz="1050" b="1" kern="0" smtClean="0">
                  <a:latin typeface="Liberation Serif" pitchFamily="18" charset="0"/>
                  <a:ea typeface="Liberation Serif" pitchFamily="18" charset="0"/>
                  <a:cs typeface="Liberation Serif" pitchFamily="18" charset="0"/>
                </a:rPr>
                <a:t>20</a:t>
              </a:r>
              <a:r>
                <a:rPr lang="en-US" sz="1050" b="1" kern="0" dirty="0" smtClean="0">
                  <a:latin typeface="Liberation Serif" pitchFamily="18" charset="0"/>
                  <a:ea typeface="Liberation Serif" pitchFamily="18" charset="0"/>
                  <a:cs typeface="Liberation Serif" pitchFamily="18" charset="0"/>
                </a:rPr>
                <a:t>2</a:t>
              </a:r>
              <a:r>
                <a:rPr lang="ru-RU" sz="1050" b="1" kern="0" dirty="0" smtClean="0">
                  <a:latin typeface="Liberation Serif" pitchFamily="18" charset="0"/>
                  <a:ea typeface="Liberation Serif" pitchFamily="18" charset="0"/>
                  <a:cs typeface="Liberation Serif" pitchFamily="18" charset="0"/>
                </a:rPr>
                <a:t>4</a:t>
              </a:r>
              <a:r>
                <a:rPr sz="1050" b="1" kern="0" smtClean="0">
                  <a:latin typeface="Liberation Serif" pitchFamily="18" charset="0"/>
                  <a:ea typeface="Liberation Serif" pitchFamily="18" charset="0"/>
                  <a:cs typeface="Liberation Serif" pitchFamily="18" charset="0"/>
                </a:rPr>
                <a:t> </a:t>
              </a:r>
              <a:r>
                <a:rPr sz="1050" b="1" kern="0" dirty="0" err="1" smtClean="0">
                  <a:latin typeface="Liberation Serif" pitchFamily="18" charset="0"/>
                  <a:ea typeface="Liberation Serif" pitchFamily="18" charset="0"/>
                  <a:cs typeface="Liberation Serif" pitchFamily="18" charset="0"/>
                </a:rPr>
                <a:t>года</a:t>
              </a:r>
              <a:r>
                <a:rPr lang="ru-RU" sz="1050" b="1" kern="0" dirty="0" smtClean="0">
                  <a:latin typeface="Liberation Serif" pitchFamily="18" charset="0"/>
                  <a:ea typeface="Liberation Serif" pitchFamily="18" charset="0"/>
                  <a:cs typeface="Liberation Serif" pitchFamily="18" charset="0"/>
                </a:rPr>
                <a:t> </a:t>
              </a:r>
              <a:r>
                <a:rPr sz="1050" b="1" kern="0" smtClean="0">
                  <a:latin typeface="Liberation Serif" pitchFamily="18" charset="0"/>
                  <a:ea typeface="Liberation Serif" pitchFamily="18" charset="0"/>
                  <a:cs typeface="Liberation Serif" pitchFamily="18" charset="0"/>
                </a:rPr>
                <a:t>№ </a:t>
              </a:r>
              <a:r>
                <a:rPr lang="ru-RU" sz="1050" b="1" kern="0" dirty="0" smtClean="0">
                  <a:latin typeface="Liberation Serif" pitchFamily="18" charset="0"/>
                  <a:ea typeface="Liberation Serif" pitchFamily="18" charset="0"/>
                  <a:cs typeface="Liberation Serif" pitchFamily="18" charset="0"/>
                </a:rPr>
                <a:t>355</a:t>
              </a:r>
              <a:r>
                <a:rPr sz="1050" b="1" kern="0" smtClean="0">
                  <a:latin typeface="Liberation Serif" pitchFamily="18" charset="0"/>
                  <a:ea typeface="Liberation Serif" pitchFamily="18" charset="0"/>
                  <a:cs typeface="Liberation Serif" pitchFamily="18" charset="0"/>
                </a:rPr>
                <a:t> </a:t>
              </a:r>
              <a:endParaRPr lang="ru-RU" sz="1050" b="1" kern="0" dirty="0" smtClean="0">
                <a:latin typeface="Liberation Serif" pitchFamily="18" charset="0"/>
                <a:ea typeface="Liberation Serif" pitchFamily="18" charset="0"/>
                <a:cs typeface="Liberation Serif" pitchFamily="18" charset="0"/>
              </a:endParaRPr>
            </a:p>
            <a:p>
              <a:pPr marL="12700" algn="ctr">
                <a:lnSpc>
                  <a:spcPct val="100000"/>
                </a:lnSpc>
              </a:pPr>
              <a:r>
                <a:rPr sz="1050" b="1" kern="0" dirty="0" smtClean="0">
                  <a:latin typeface="Liberation Serif" pitchFamily="18" charset="0"/>
                  <a:ea typeface="Liberation Serif" pitchFamily="18" charset="0"/>
                  <a:cs typeface="Liberation Serif" pitchFamily="18" charset="0"/>
                </a:rPr>
                <a:t>«</a:t>
              </a:r>
              <a:r>
                <a:rPr sz="1050" b="1" kern="0" dirty="0">
                  <a:latin typeface="Liberation Serif" pitchFamily="18" charset="0"/>
                  <a:ea typeface="Liberation Serif" pitchFamily="18" charset="0"/>
                  <a:cs typeface="Liberation Serif" pitchFamily="18" charset="0"/>
                </a:rPr>
                <a:t>О </a:t>
              </a:r>
              <a:r>
                <a:rPr sz="1050" b="1" kern="0" dirty="0" smtClean="0">
                  <a:latin typeface="Liberation Serif" pitchFamily="18" charset="0"/>
                  <a:ea typeface="Liberation Serif" pitchFamily="18" charset="0"/>
                  <a:cs typeface="Liberation Serif" pitchFamily="18" charset="0"/>
                </a:rPr>
                <a:t> </a:t>
              </a:r>
              <a:r>
                <a:rPr sz="1050" b="1" kern="0" dirty="0" err="1">
                  <a:latin typeface="Liberation Serif" pitchFamily="18" charset="0"/>
                  <a:ea typeface="Liberation Serif" pitchFamily="18" charset="0"/>
                  <a:cs typeface="Liberation Serif" pitchFamily="18" charset="0"/>
                </a:rPr>
                <a:t>бюджете</a:t>
              </a:r>
              <a:r>
                <a:rPr sz="1050" b="1" kern="0" dirty="0">
                  <a:latin typeface="Liberation Serif" pitchFamily="18" charset="0"/>
                  <a:ea typeface="Liberation Serif" pitchFamily="18" charset="0"/>
                  <a:cs typeface="Liberation Serif" pitchFamily="18" charset="0"/>
                </a:rPr>
                <a:t> </a:t>
              </a:r>
              <a:r>
                <a:rPr lang="ru-RU" sz="1050" b="1" kern="0" dirty="0" smtClean="0">
                  <a:latin typeface="Liberation Serif" pitchFamily="18" charset="0"/>
                  <a:ea typeface="Liberation Serif" pitchFamily="18" charset="0"/>
                  <a:cs typeface="Liberation Serif" pitchFamily="18" charset="0"/>
                </a:rPr>
                <a:t>Шалинского муниципального округа </a:t>
              </a:r>
              <a:r>
                <a:rPr sz="1050" b="1" kern="0" err="1" smtClean="0">
                  <a:latin typeface="Liberation Serif" pitchFamily="18" charset="0"/>
                  <a:ea typeface="Liberation Serif" pitchFamily="18" charset="0"/>
                  <a:cs typeface="Liberation Serif" pitchFamily="18" charset="0"/>
                </a:rPr>
                <a:t>на</a:t>
              </a:r>
              <a:r>
                <a:rPr sz="1050" b="1" kern="0" smtClean="0">
                  <a:latin typeface="Liberation Serif" pitchFamily="18" charset="0"/>
                  <a:ea typeface="Liberation Serif" pitchFamily="18" charset="0"/>
                  <a:cs typeface="Liberation Serif" pitchFamily="18" charset="0"/>
                </a:rPr>
                <a:t> 20</a:t>
              </a:r>
              <a:r>
                <a:rPr lang="ru-RU" sz="1050" b="1" kern="0" dirty="0" smtClean="0">
                  <a:latin typeface="Liberation Serif" pitchFamily="18" charset="0"/>
                  <a:ea typeface="Liberation Serif" pitchFamily="18" charset="0"/>
                  <a:cs typeface="Liberation Serif" pitchFamily="18" charset="0"/>
                </a:rPr>
                <a:t>25</a:t>
              </a:r>
              <a:r>
                <a:rPr lang="en-US" sz="1050" b="1" kern="0" dirty="0" smtClean="0">
                  <a:latin typeface="Liberation Serif" pitchFamily="18" charset="0"/>
                  <a:ea typeface="Liberation Serif" pitchFamily="18" charset="0"/>
                  <a:cs typeface="Liberation Serif" pitchFamily="18" charset="0"/>
                </a:rPr>
                <a:t> </a:t>
              </a:r>
              <a:r>
                <a:rPr sz="1050" b="1" kern="0" smtClean="0">
                  <a:latin typeface="Liberation Serif" pitchFamily="18" charset="0"/>
                  <a:ea typeface="Liberation Serif" pitchFamily="18" charset="0"/>
                  <a:cs typeface="Liberation Serif" pitchFamily="18" charset="0"/>
                </a:rPr>
                <a:t>год </a:t>
              </a:r>
              <a:r>
                <a:rPr lang="ru-RU" sz="1050" b="1" kern="0" dirty="0" smtClean="0">
                  <a:latin typeface="Liberation Serif" pitchFamily="18" charset="0"/>
                  <a:ea typeface="Liberation Serif" pitchFamily="18" charset="0"/>
                  <a:cs typeface="Liberation Serif" pitchFamily="18" charset="0"/>
                </a:rPr>
                <a:t> и плановый  период 2026 и 2027 годов</a:t>
              </a:r>
              <a:r>
                <a:rPr sz="1050" b="1" kern="0" dirty="0" smtClean="0">
                  <a:latin typeface="Liberation Serif" pitchFamily="18" charset="0"/>
                  <a:ea typeface="Liberation Serif" pitchFamily="18" charset="0"/>
                  <a:cs typeface="Liberation Serif" pitchFamily="18" charset="0"/>
                </a:rPr>
                <a:t>»</a:t>
              </a:r>
              <a:endParaRPr sz="1050" b="1" kern="0" dirty="0">
                <a:latin typeface="Liberation Serif" pitchFamily="18" charset="0"/>
                <a:ea typeface="Liberation Serif" pitchFamily="18" charset="0"/>
                <a:cs typeface="Liberation Serif" pitchFamily="18" charset="0"/>
              </a:endParaRPr>
            </a:p>
          </p:txBody>
        </p:sp>
      </p:grpSp>
      <p:sp>
        <p:nvSpPr>
          <p:cNvPr id="23" name="object 23"/>
          <p:cNvSpPr txBox="1"/>
          <p:nvPr/>
        </p:nvSpPr>
        <p:spPr>
          <a:xfrm>
            <a:off x="361950" y="5149850"/>
            <a:ext cx="3845560" cy="196850"/>
          </a:xfrm>
          <a:prstGeom prst="rect">
            <a:avLst/>
          </a:prstGeom>
        </p:spPr>
        <p:txBody>
          <a:bodyPr vert="horz" wrap="square" lIns="0" tIns="0" rIns="0" bIns="0" rtlCol="0">
            <a:spAutoFit/>
          </a:bodyPr>
          <a:lstStyle/>
          <a:p>
            <a:pPr marL="12700">
              <a:lnSpc>
                <a:spcPct val="100000"/>
              </a:lnSpc>
            </a:pPr>
            <a:r>
              <a:rPr sz="1200" b="1" spc="-20" dirty="0">
                <a:solidFill>
                  <a:srgbClr val="00B8BE"/>
                </a:solidFill>
                <a:latin typeface="Trebuchet MS"/>
                <a:cs typeface="Trebuchet MS"/>
              </a:rPr>
              <a:t>Итоги реализации </a:t>
            </a:r>
            <a:r>
              <a:rPr sz="1200" b="1" spc="-5" dirty="0">
                <a:solidFill>
                  <a:srgbClr val="00B8BE"/>
                </a:solidFill>
                <a:latin typeface="Trebuchet MS"/>
                <a:cs typeface="Trebuchet MS"/>
              </a:rPr>
              <a:t>бюджетной </a:t>
            </a:r>
            <a:r>
              <a:rPr sz="1200" b="1" spc="-45" dirty="0">
                <a:solidFill>
                  <a:srgbClr val="00B8BE"/>
                </a:solidFill>
                <a:latin typeface="Trebuchet MS"/>
                <a:cs typeface="Trebuchet MS"/>
              </a:rPr>
              <a:t>и </a:t>
            </a:r>
            <a:r>
              <a:rPr sz="1200" b="1" spc="-25" dirty="0">
                <a:solidFill>
                  <a:srgbClr val="00B8BE"/>
                </a:solidFill>
                <a:latin typeface="Trebuchet MS"/>
                <a:cs typeface="Trebuchet MS"/>
              </a:rPr>
              <a:t>налоговой</a:t>
            </a:r>
            <a:r>
              <a:rPr sz="1200" b="1" spc="-225" dirty="0">
                <a:solidFill>
                  <a:srgbClr val="00B8BE"/>
                </a:solidFill>
                <a:latin typeface="Trebuchet MS"/>
                <a:cs typeface="Trebuchet MS"/>
              </a:rPr>
              <a:t> </a:t>
            </a:r>
            <a:r>
              <a:rPr sz="1200" b="1" spc="-20" dirty="0">
                <a:solidFill>
                  <a:srgbClr val="00B8BE"/>
                </a:solidFill>
                <a:latin typeface="Trebuchet MS"/>
                <a:cs typeface="Trebuchet MS"/>
              </a:rPr>
              <a:t>политики</a:t>
            </a:r>
            <a:endParaRPr sz="1200" dirty="0">
              <a:latin typeface="Trebuchet MS"/>
              <a:cs typeface="Trebuchet MS"/>
            </a:endParaRPr>
          </a:p>
        </p:txBody>
      </p:sp>
      <p:sp>
        <p:nvSpPr>
          <p:cNvPr id="24" name="object 24"/>
          <p:cNvSpPr txBox="1"/>
          <p:nvPr/>
        </p:nvSpPr>
        <p:spPr>
          <a:xfrm>
            <a:off x="438150" y="7435850"/>
            <a:ext cx="6275070" cy="369332"/>
          </a:xfrm>
          <a:prstGeom prst="rect">
            <a:avLst/>
          </a:prstGeom>
        </p:spPr>
        <p:txBody>
          <a:bodyPr vert="horz" wrap="square" lIns="0" tIns="0" rIns="0" bIns="0" rtlCol="0">
            <a:spAutoFit/>
          </a:bodyPr>
          <a:lstStyle/>
          <a:p>
            <a:pPr marL="12700">
              <a:lnSpc>
                <a:spcPct val="100000"/>
              </a:lnSpc>
            </a:pPr>
            <a:r>
              <a:rPr sz="1200" b="1" dirty="0">
                <a:solidFill>
                  <a:srgbClr val="00B8BE"/>
                </a:solidFill>
                <a:latin typeface="Trebuchet MS"/>
                <a:cs typeface="Trebuchet MS"/>
              </a:rPr>
              <a:t>Оптимизация</a:t>
            </a:r>
            <a:r>
              <a:rPr sz="1200" b="1" spc="-65" dirty="0">
                <a:solidFill>
                  <a:srgbClr val="00B8BE"/>
                </a:solidFill>
                <a:latin typeface="Trebuchet MS"/>
                <a:cs typeface="Trebuchet MS"/>
              </a:rPr>
              <a:t> </a:t>
            </a:r>
            <a:r>
              <a:rPr sz="1200" b="1" spc="-10" dirty="0">
                <a:solidFill>
                  <a:srgbClr val="00B8BE"/>
                </a:solidFill>
                <a:latin typeface="Trebuchet MS"/>
                <a:cs typeface="Trebuchet MS"/>
              </a:rPr>
              <a:t>расходных</a:t>
            </a:r>
            <a:r>
              <a:rPr sz="1200" b="1" spc="-65" dirty="0">
                <a:solidFill>
                  <a:srgbClr val="00B8BE"/>
                </a:solidFill>
                <a:latin typeface="Trebuchet MS"/>
                <a:cs typeface="Trebuchet MS"/>
              </a:rPr>
              <a:t> </a:t>
            </a:r>
            <a:r>
              <a:rPr sz="1200" b="1" spc="5">
                <a:solidFill>
                  <a:srgbClr val="00B8BE"/>
                </a:solidFill>
                <a:latin typeface="Trebuchet MS"/>
                <a:cs typeface="Trebuchet MS"/>
              </a:rPr>
              <a:t>обязательств</a:t>
            </a:r>
            <a:r>
              <a:rPr sz="1200" b="1" spc="-65">
                <a:solidFill>
                  <a:srgbClr val="00B8BE"/>
                </a:solidFill>
                <a:latin typeface="Trebuchet MS"/>
                <a:cs typeface="Trebuchet MS"/>
              </a:rPr>
              <a:t> </a:t>
            </a:r>
            <a:r>
              <a:rPr lang="ru-RU" sz="1200" b="1" spc="-10" dirty="0" smtClean="0">
                <a:solidFill>
                  <a:srgbClr val="00B8BE"/>
                </a:solidFill>
                <a:latin typeface="Trebuchet MS"/>
                <a:cs typeface="Trebuchet MS"/>
              </a:rPr>
              <a:t>Шалинского муниципального округа </a:t>
            </a:r>
            <a:r>
              <a:rPr sz="1200" b="1" spc="-45" smtClean="0">
                <a:solidFill>
                  <a:srgbClr val="00B8BE"/>
                </a:solidFill>
                <a:latin typeface="Trebuchet MS"/>
                <a:cs typeface="Trebuchet MS"/>
              </a:rPr>
              <a:t>и</a:t>
            </a:r>
            <a:r>
              <a:rPr sz="1200" b="1" spc="-65" smtClean="0">
                <a:solidFill>
                  <a:srgbClr val="00B8BE"/>
                </a:solidFill>
                <a:latin typeface="Trebuchet MS"/>
                <a:cs typeface="Trebuchet MS"/>
              </a:rPr>
              <a:t> </a:t>
            </a:r>
            <a:r>
              <a:rPr sz="1200" b="1" spc="-35" dirty="0">
                <a:solidFill>
                  <a:srgbClr val="00B8BE"/>
                </a:solidFill>
                <a:latin typeface="Trebuchet MS"/>
                <a:cs typeface="Trebuchet MS"/>
              </a:rPr>
              <a:t>ограничение</a:t>
            </a:r>
            <a:r>
              <a:rPr sz="1200" b="1" spc="-65" dirty="0">
                <a:solidFill>
                  <a:srgbClr val="00B8BE"/>
                </a:solidFill>
                <a:latin typeface="Trebuchet MS"/>
                <a:cs typeface="Trebuchet MS"/>
              </a:rPr>
              <a:t> </a:t>
            </a:r>
            <a:r>
              <a:rPr sz="1200" b="1" spc="-5" dirty="0">
                <a:solidFill>
                  <a:srgbClr val="00B8BE"/>
                </a:solidFill>
                <a:latin typeface="Trebuchet MS"/>
                <a:cs typeface="Trebuchet MS"/>
              </a:rPr>
              <a:t>расходов</a:t>
            </a:r>
            <a:endParaRPr sz="1200">
              <a:latin typeface="Trebuchet MS"/>
              <a:cs typeface="Trebuchet MS"/>
            </a:endParaRPr>
          </a:p>
        </p:txBody>
      </p:sp>
      <p:sp>
        <p:nvSpPr>
          <p:cNvPr id="29" name="object 29"/>
          <p:cNvSpPr txBox="1"/>
          <p:nvPr/>
        </p:nvSpPr>
        <p:spPr>
          <a:xfrm>
            <a:off x="527300" y="7992236"/>
            <a:ext cx="3211195" cy="1025922"/>
          </a:xfrm>
          <a:prstGeom prst="rect">
            <a:avLst/>
          </a:prstGeom>
        </p:spPr>
        <p:txBody>
          <a:bodyPr vert="horz" wrap="square" lIns="0" tIns="0" rIns="0" bIns="0" rtlCol="0">
            <a:spAutoFit/>
          </a:bodyPr>
          <a:lstStyle/>
          <a:p>
            <a:pPr marL="12700" marR="5715">
              <a:lnSpc>
                <a:spcPts val="1000"/>
              </a:lnSpc>
              <a:buFont typeface="Wingdings" pitchFamily="2" charset="2"/>
              <a:buChar char="Ø"/>
            </a:pPr>
            <a:r>
              <a:rPr sz="1200" spc="-50" dirty="0">
                <a:solidFill>
                  <a:srgbClr val="231F20"/>
                </a:solidFill>
                <a:latin typeface="Liberation Serif" pitchFamily="18" charset="0"/>
                <a:ea typeface="Liberation Serif" pitchFamily="18" charset="0"/>
                <a:cs typeface="Liberation Serif" pitchFamily="18" charset="0"/>
              </a:rPr>
              <a:t>Приостановлено </a:t>
            </a:r>
            <a:r>
              <a:rPr sz="1200" spc="-75">
                <a:solidFill>
                  <a:srgbClr val="231F20"/>
                </a:solidFill>
                <a:latin typeface="Liberation Serif" pitchFamily="18" charset="0"/>
                <a:ea typeface="Liberation Serif" pitchFamily="18" charset="0"/>
                <a:cs typeface="Liberation Serif" pitchFamily="18" charset="0"/>
              </a:rPr>
              <a:t>финансирование </a:t>
            </a:r>
            <a:r>
              <a:rPr sz="1200" spc="-45" smtClean="0">
                <a:solidFill>
                  <a:srgbClr val="231F20"/>
                </a:solidFill>
                <a:latin typeface="Liberation Serif" pitchFamily="18" charset="0"/>
                <a:ea typeface="Liberation Serif" pitchFamily="18" charset="0"/>
                <a:cs typeface="Liberation Serif" pitchFamily="18" charset="0"/>
              </a:rPr>
              <a:t>не</a:t>
            </a:r>
            <a:r>
              <a:rPr lang="ru-RU" sz="1200" spc="-45" dirty="0" smtClean="0">
                <a:solidFill>
                  <a:srgbClr val="231F20"/>
                </a:solidFill>
                <a:latin typeface="Liberation Serif" pitchFamily="18" charset="0"/>
                <a:ea typeface="Liberation Serif" pitchFamily="18" charset="0"/>
                <a:cs typeface="Liberation Serif" pitchFamily="18" charset="0"/>
              </a:rPr>
              <a:t> </a:t>
            </a:r>
            <a:r>
              <a:rPr sz="1200" spc="-45" smtClean="0">
                <a:solidFill>
                  <a:srgbClr val="231F20"/>
                </a:solidFill>
                <a:latin typeface="Liberation Serif" pitchFamily="18" charset="0"/>
                <a:ea typeface="Liberation Serif" pitchFamily="18" charset="0"/>
                <a:cs typeface="Liberation Serif" pitchFamily="18" charset="0"/>
              </a:rPr>
              <a:t>первоочередных </a:t>
            </a:r>
            <a:r>
              <a:rPr sz="1200" spc="-70" dirty="0" err="1" smtClean="0">
                <a:solidFill>
                  <a:srgbClr val="231F20"/>
                </a:solidFill>
                <a:latin typeface="Liberation Serif" pitchFamily="18" charset="0"/>
                <a:ea typeface="Liberation Serif" pitchFamily="18" charset="0"/>
                <a:cs typeface="Liberation Serif" pitchFamily="18" charset="0"/>
              </a:rPr>
              <a:t>рас</a:t>
            </a:r>
            <a:r>
              <a:rPr sz="1200" spc="-15" dirty="0" err="1" smtClean="0">
                <a:solidFill>
                  <a:srgbClr val="231F20"/>
                </a:solidFill>
                <a:latin typeface="Liberation Serif" pitchFamily="18" charset="0"/>
                <a:ea typeface="Liberation Serif" pitchFamily="18" charset="0"/>
                <a:cs typeface="Liberation Serif" pitchFamily="18" charset="0"/>
              </a:rPr>
              <a:t>ходов</a:t>
            </a:r>
            <a:r>
              <a:rPr sz="1200" spc="-15" dirty="0" smtClean="0">
                <a:solidFill>
                  <a:srgbClr val="231F20"/>
                </a:solidFill>
                <a:latin typeface="Liberation Serif" pitchFamily="18" charset="0"/>
                <a:ea typeface="Liberation Serif" pitchFamily="18" charset="0"/>
                <a:cs typeface="Liberation Serif" pitchFamily="18" charset="0"/>
              </a:rPr>
              <a:t> </a:t>
            </a:r>
            <a:r>
              <a:rPr sz="1200" spc="-50" dirty="0" err="1" smtClean="0">
                <a:solidFill>
                  <a:srgbClr val="231F20"/>
                </a:solidFill>
                <a:latin typeface="Liberation Serif" pitchFamily="18" charset="0"/>
                <a:ea typeface="Liberation Serif" pitchFamily="18" charset="0"/>
                <a:cs typeface="Liberation Serif" pitchFamily="18" charset="0"/>
              </a:rPr>
              <a:t>бюджета</a:t>
            </a:r>
            <a:r>
              <a:rPr lang="ru-RU" sz="1200" spc="-50" dirty="0" smtClean="0">
                <a:solidFill>
                  <a:srgbClr val="231F20"/>
                </a:solidFill>
                <a:latin typeface="Liberation Serif" pitchFamily="18" charset="0"/>
                <a:ea typeface="Liberation Serif" pitchFamily="18" charset="0"/>
                <a:cs typeface="Liberation Serif" pitchFamily="18" charset="0"/>
              </a:rPr>
              <a:t>.</a:t>
            </a:r>
          </a:p>
          <a:p>
            <a:pPr marL="12700" marR="5715">
              <a:lnSpc>
                <a:spcPts val="1000"/>
              </a:lnSpc>
            </a:pPr>
            <a:endParaRPr sz="1200" dirty="0">
              <a:latin typeface="Liberation Serif" pitchFamily="18" charset="0"/>
              <a:ea typeface="Liberation Serif" pitchFamily="18" charset="0"/>
              <a:cs typeface="Liberation Serif" pitchFamily="18" charset="0"/>
            </a:endParaRPr>
          </a:p>
          <a:p>
            <a:pPr marL="12700" marR="5080">
              <a:lnSpc>
                <a:spcPts val="1000"/>
              </a:lnSpc>
              <a:buFont typeface="Wingdings" pitchFamily="2" charset="2"/>
              <a:buChar char="Ø"/>
            </a:pPr>
            <a:r>
              <a:rPr sz="1200" spc="-25" smtClean="0">
                <a:solidFill>
                  <a:srgbClr val="231F20"/>
                </a:solidFill>
                <a:latin typeface="Liberation Serif" pitchFamily="18" charset="0"/>
                <a:ea typeface="Liberation Serif" pitchFamily="18" charset="0"/>
                <a:cs typeface="Liberation Serif" pitchFamily="18" charset="0"/>
              </a:rPr>
              <a:t>Реализованы</a:t>
            </a:r>
            <a:r>
              <a:rPr lang="ru-RU" sz="1200" spc="-25" dirty="0" smtClean="0">
                <a:solidFill>
                  <a:srgbClr val="231F20"/>
                </a:solidFill>
                <a:latin typeface="Liberation Serif" pitchFamily="18" charset="0"/>
                <a:ea typeface="Liberation Serif" pitchFamily="18" charset="0"/>
                <a:cs typeface="Liberation Serif" pitchFamily="18" charset="0"/>
              </a:rPr>
              <a:t> </a:t>
            </a:r>
            <a:r>
              <a:rPr sz="1200" spc="-25" smtClean="0">
                <a:solidFill>
                  <a:srgbClr val="231F20"/>
                </a:solidFill>
                <a:latin typeface="Liberation Serif" pitchFamily="18" charset="0"/>
                <a:ea typeface="Liberation Serif" pitchFamily="18" charset="0"/>
                <a:cs typeface="Liberation Serif" pitchFamily="18" charset="0"/>
              </a:rPr>
              <a:t> </a:t>
            </a:r>
            <a:r>
              <a:rPr sz="1200" spc="-35" dirty="0">
                <a:solidFill>
                  <a:srgbClr val="231F20"/>
                </a:solidFill>
                <a:latin typeface="Liberation Serif" pitchFamily="18" charset="0"/>
                <a:ea typeface="Liberation Serif" pitchFamily="18" charset="0"/>
                <a:cs typeface="Liberation Serif" pitchFamily="18" charset="0"/>
              </a:rPr>
              <a:t>мероприятия </a:t>
            </a:r>
            <a:r>
              <a:rPr sz="1200" spc="-60" dirty="0">
                <a:solidFill>
                  <a:srgbClr val="231F20"/>
                </a:solidFill>
                <a:latin typeface="Liberation Serif" pitchFamily="18" charset="0"/>
                <a:ea typeface="Liberation Serif" pitchFamily="18" charset="0"/>
                <a:cs typeface="Liberation Serif" pitchFamily="18" charset="0"/>
              </a:rPr>
              <a:t>по </a:t>
            </a:r>
            <a:r>
              <a:rPr sz="1200" spc="-40" dirty="0">
                <a:solidFill>
                  <a:srgbClr val="231F20"/>
                </a:solidFill>
                <a:latin typeface="Liberation Serif" pitchFamily="18" charset="0"/>
                <a:ea typeface="Liberation Serif" pitchFamily="18" charset="0"/>
                <a:cs typeface="Liberation Serif" pitchFamily="18" charset="0"/>
              </a:rPr>
              <a:t>оптимизации, </a:t>
            </a:r>
            <a:r>
              <a:rPr sz="1200" spc="-65" dirty="0">
                <a:solidFill>
                  <a:srgbClr val="231F20"/>
                </a:solidFill>
                <a:latin typeface="Liberation Serif" pitchFamily="18" charset="0"/>
                <a:ea typeface="Liberation Serif" pitchFamily="18" charset="0"/>
                <a:cs typeface="Liberation Serif" pitchFamily="18" charset="0"/>
              </a:rPr>
              <a:t>экономии  </a:t>
            </a:r>
            <a:r>
              <a:rPr sz="1200" spc="-35" dirty="0">
                <a:solidFill>
                  <a:srgbClr val="231F20"/>
                </a:solidFill>
                <a:latin typeface="Liberation Serif" pitchFamily="18" charset="0"/>
                <a:ea typeface="Liberation Serif" pitchFamily="18" charset="0"/>
                <a:cs typeface="Liberation Serif" pitchFamily="18" charset="0"/>
              </a:rPr>
              <a:t>средств бюджетов, </a:t>
            </a:r>
            <a:r>
              <a:rPr sz="1200" spc="85" dirty="0">
                <a:solidFill>
                  <a:srgbClr val="231F20"/>
                </a:solidFill>
                <a:latin typeface="Liberation Serif" pitchFamily="18" charset="0"/>
                <a:ea typeface="Liberation Serif" pitchFamily="18" charset="0"/>
                <a:cs typeface="Liberation Serif" pitchFamily="18" charset="0"/>
              </a:rPr>
              <a:t>в </a:t>
            </a:r>
            <a:r>
              <a:rPr sz="1200" spc="-40" dirty="0">
                <a:solidFill>
                  <a:srgbClr val="231F20"/>
                </a:solidFill>
                <a:latin typeface="Liberation Serif" pitchFamily="18" charset="0"/>
                <a:ea typeface="Liberation Serif" pitchFamily="18" charset="0"/>
                <a:cs typeface="Liberation Serif" pitchFamily="18" charset="0"/>
              </a:rPr>
              <a:t>том </a:t>
            </a:r>
            <a:r>
              <a:rPr sz="1200" spc="-45" dirty="0">
                <a:solidFill>
                  <a:srgbClr val="231F20"/>
                </a:solidFill>
                <a:latin typeface="Liberation Serif" pitchFamily="18" charset="0"/>
                <a:ea typeface="Liberation Serif" pitchFamily="18" charset="0"/>
                <a:cs typeface="Liberation Serif" pitchFamily="18" charset="0"/>
              </a:rPr>
              <a:t>числе </a:t>
            </a:r>
            <a:r>
              <a:rPr sz="1200" spc="-65" dirty="0">
                <a:solidFill>
                  <a:srgbClr val="231F20"/>
                </a:solidFill>
                <a:latin typeface="Liberation Serif" pitchFamily="18" charset="0"/>
                <a:ea typeface="Liberation Serif" pitchFamily="18" charset="0"/>
                <a:cs typeface="Liberation Serif" pitchFamily="18" charset="0"/>
              </a:rPr>
              <a:t>при </a:t>
            </a:r>
            <a:r>
              <a:rPr sz="1200" spc="-20" dirty="0">
                <a:solidFill>
                  <a:srgbClr val="231F20"/>
                </a:solidFill>
                <a:latin typeface="Liberation Serif" pitchFamily="18" charset="0"/>
                <a:ea typeface="Liberation Serif" pitchFamily="18" charset="0"/>
                <a:cs typeface="Liberation Serif" pitchFamily="18" charset="0"/>
              </a:rPr>
              <a:t>закупках </a:t>
            </a:r>
            <a:r>
              <a:rPr sz="1200" spc="-15" dirty="0">
                <a:solidFill>
                  <a:srgbClr val="231F20"/>
                </a:solidFill>
                <a:latin typeface="Liberation Serif" pitchFamily="18" charset="0"/>
                <a:ea typeface="Liberation Serif" pitchFamily="18" charset="0"/>
                <a:cs typeface="Liberation Serif" pitchFamily="18" charset="0"/>
              </a:rPr>
              <a:t>за </a:t>
            </a:r>
            <a:r>
              <a:rPr sz="1200" spc="-15">
                <a:solidFill>
                  <a:srgbClr val="231F20"/>
                </a:solidFill>
                <a:latin typeface="Liberation Serif" pitchFamily="18" charset="0"/>
                <a:ea typeface="Liberation Serif" pitchFamily="18" charset="0"/>
                <a:cs typeface="Liberation Serif" pitchFamily="18" charset="0"/>
              </a:rPr>
              <a:t>счет </a:t>
            </a:r>
            <a:r>
              <a:rPr sz="1200" spc="-5" smtClean="0">
                <a:solidFill>
                  <a:srgbClr val="231F20"/>
                </a:solidFill>
                <a:latin typeface="Liberation Serif" pitchFamily="18" charset="0"/>
                <a:ea typeface="Liberation Serif" pitchFamily="18" charset="0"/>
                <a:cs typeface="Liberation Serif" pitchFamily="18" charset="0"/>
              </a:rPr>
              <a:t>кон</a:t>
            </a:r>
            <a:r>
              <a:rPr sz="1200" spc="-25" smtClean="0">
                <a:solidFill>
                  <a:srgbClr val="231F20"/>
                </a:solidFill>
                <a:latin typeface="Liberation Serif" pitchFamily="18" charset="0"/>
                <a:ea typeface="Liberation Serif" pitchFamily="18" charset="0"/>
                <a:cs typeface="Liberation Serif" pitchFamily="18" charset="0"/>
              </a:rPr>
              <a:t>курсных </a:t>
            </a:r>
            <a:r>
              <a:rPr sz="1200" spc="-70" dirty="0">
                <a:solidFill>
                  <a:srgbClr val="231F20"/>
                </a:solidFill>
                <a:latin typeface="Liberation Serif" pitchFamily="18" charset="0"/>
                <a:ea typeface="Liberation Serif" pitchFamily="18" charset="0"/>
                <a:cs typeface="Liberation Serif" pitchFamily="18" charset="0"/>
              </a:rPr>
              <a:t>процедур, </a:t>
            </a:r>
            <a:r>
              <a:rPr sz="1200" spc="-55" dirty="0">
                <a:solidFill>
                  <a:srgbClr val="231F20"/>
                </a:solidFill>
                <a:latin typeface="Liberation Serif" pitchFamily="18" charset="0"/>
                <a:ea typeface="Liberation Serif" pitchFamily="18" charset="0"/>
                <a:cs typeface="Liberation Serif" pitchFamily="18" charset="0"/>
              </a:rPr>
              <a:t>расходов </a:t>
            </a:r>
            <a:r>
              <a:rPr sz="1200" spc="-80" dirty="0">
                <a:solidFill>
                  <a:srgbClr val="231F20"/>
                </a:solidFill>
                <a:latin typeface="Liberation Serif" pitchFamily="18" charset="0"/>
                <a:ea typeface="Liberation Serif" pitchFamily="18" charset="0"/>
                <a:cs typeface="Liberation Serif" pitchFamily="18" charset="0"/>
              </a:rPr>
              <a:t>на </a:t>
            </a:r>
            <a:r>
              <a:rPr sz="1200" spc="-65" dirty="0">
                <a:solidFill>
                  <a:srgbClr val="231F20"/>
                </a:solidFill>
                <a:latin typeface="Liberation Serif" pitchFamily="18" charset="0"/>
                <a:ea typeface="Liberation Serif" pitchFamily="18" charset="0"/>
                <a:cs typeface="Liberation Serif" pitchFamily="18" charset="0"/>
              </a:rPr>
              <a:t>энергопотребление </a:t>
            </a:r>
            <a:r>
              <a:rPr sz="1200" spc="-50">
                <a:solidFill>
                  <a:srgbClr val="231F20"/>
                </a:solidFill>
                <a:latin typeface="Liberation Serif" pitchFamily="18" charset="0"/>
                <a:ea typeface="Liberation Serif" pitchFamily="18" charset="0"/>
                <a:cs typeface="Liberation Serif" pitchFamily="18" charset="0"/>
              </a:rPr>
              <a:t>и </a:t>
            </a:r>
            <a:r>
              <a:rPr sz="1200" spc="-15" smtClean="0">
                <a:solidFill>
                  <a:srgbClr val="231F20"/>
                </a:solidFill>
                <a:latin typeface="Liberation Serif" pitchFamily="18" charset="0"/>
                <a:ea typeface="Liberation Serif" pitchFamily="18" charset="0"/>
                <a:cs typeface="Liberation Serif" pitchFamily="18" charset="0"/>
              </a:rPr>
              <a:t>дру</a:t>
            </a:r>
            <a:r>
              <a:rPr sz="1200" smtClean="0">
                <a:solidFill>
                  <a:srgbClr val="231F20"/>
                </a:solidFill>
                <a:latin typeface="Liberation Serif" pitchFamily="18" charset="0"/>
                <a:ea typeface="Liberation Serif" pitchFamily="18" charset="0"/>
                <a:cs typeface="Liberation Serif" pitchFamily="18" charset="0"/>
              </a:rPr>
              <a:t>гих </a:t>
            </a:r>
            <a:r>
              <a:rPr sz="1200" spc="-40" dirty="0">
                <a:solidFill>
                  <a:srgbClr val="231F20"/>
                </a:solidFill>
                <a:latin typeface="Liberation Serif" pitchFamily="18" charset="0"/>
                <a:ea typeface="Liberation Serif" pitchFamily="18" charset="0"/>
                <a:cs typeface="Liberation Serif" pitchFamily="18" charset="0"/>
              </a:rPr>
              <a:t>материальных </a:t>
            </a:r>
            <a:r>
              <a:rPr sz="1200" spc="-20" dirty="0">
                <a:solidFill>
                  <a:srgbClr val="231F20"/>
                </a:solidFill>
                <a:latin typeface="Liberation Serif" pitchFamily="18" charset="0"/>
                <a:ea typeface="Liberation Serif" pitchFamily="18" charset="0"/>
                <a:cs typeface="Liberation Serif" pitchFamily="18" charset="0"/>
              </a:rPr>
              <a:t>затрат, </a:t>
            </a:r>
            <a:r>
              <a:rPr sz="1200" spc="-15" dirty="0">
                <a:solidFill>
                  <a:srgbClr val="231F20"/>
                </a:solidFill>
                <a:latin typeface="Liberation Serif" pitchFamily="18" charset="0"/>
                <a:ea typeface="Liberation Serif" pitchFamily="18" charset="0"/>
                <a:cs typeface="Liberation Serif" pitchFamily="18" charset="0"/>
              </a:rPr>
              <a:t>за </a:t>
            </a:r>
            <a:r>
              <a:rPr sz="1200" spc="-15" dirty="0" err="1">
                <a:solidFill>
                  <a:srgbClr val="231F20"/>
                </a:solidFill>
                <a:latin typeface="Liberation Serif" pitchFamily="18" charset="0"/>
                <a:ea typeface="Liberation Serif" pitchFamily="18" charset="0"/>
                <a:cs typeface="Liberation Serif" pitchFamily="18" charset="0"/>
              </a:rPr>
              <a:t>счет</a:t>
            </a:r>
            <a:r>
              <a:rPr sz="1200" spc="-15" dirty="0">
                <a:solidFill>
                  <a:srgbClr val="231F20"/>
                </a:solidFill>
                <a:latin typeface="Liberation Serif" pitchFamily="18" charset="0"/>
                <a:ea typeface="Liberation Serif" pitchFamily="18" charset="0"/>
                <a:cs typeface="Liberation Serif" pitchFamily="18" charset="0"/>
              </a:rPr>
              <a:t> </a:t>
            </a:r>
            <a:r>
              <a:rPr sz="1200" spc="-50" dirty="0" smtClean="0">
                <a:solidFill>
                  <a:srgbClr val="231F20"/>
                </a:solidFill>
                <a:latin typeface="Liberation Serif" pitchFamily="18" charset="0"/>
                <a:ea typeface="Liberation Serif" pitchFamily="18" charset="0"/>
                <a:cs typeface="Liberation Serif" pitchFamily="18" charset="0"/>
              </a:rPr>
              <a:t> </a:t>
            </a:r>
            <a:r>
              <a:rPr sz="1200" spc="-40" dirty="0">
                <a:solidFill>
                  <a:srgbClr val="231F20"/>
                </a:solidFill>
                <a:latin typeface="Liberation Serif" pitchFamily="18" charset="0"/>
                <a:ea typeface="Liberation Serif" pitchFamily="18" charset="0"/>
                <a:cs typeface="Liberation Serif" pitchFamily="18" charset="0"/>
              </a:rPr>
              <a:t>оптимизации </a:t>
            </a:r>
            <a:r>
              <a:rPr sz="1200" spc="-20" dirty="0">
                <a:solidFill>
                  <a:srgbClr val="231F20"/>
                </a:solidFill>
                <a:latin typeface="Liberation Serif" pitchFamily="18" charset="0"/>
                <a:ea typeface="Liberation Serif" pitchFamily="18" charset="0"/>
                <a:cs typeface="Liberation Serif" pitchFamily="18" charset="0"/>
              </a:rPr>
              <a:t>их </a:t>
            </a:r>
            <a:r>
              <a:rPr sz="1200" dirty="0">
                <a:solidFill>
                  <a:srgbClr val="231F20"/>
                </a:solidFill>
                <a:latin typeface="Liberation Serif" pitchFamily="18" charset="0"/>
                <a:ea typeface="Liberation Serif" pitchFamily="18" charset="0"/>
                <a:cs typeface="Liberation Serif" pitchFamily="18" charset="0"/>
              </a:rPr>
              <a:t>штатных </a:t>
            </a:r>
            <a:r>
              <a:rPr sz="1200" spc="-75" dirty="0">
                <a:solidFill>
                  <a:srgbClr val="231F20"/>
                </a:solidFill>
                <a:latin typeface="Liberation Serif" pitchFamily="18" charset="0"/>
                <a:ea typeface="Liberation Serif" pitchFamily="18" charset="0"/>
                <a:cs typeface="Liberation Serif" pitchFamily="18" charset="0"/>
              </a:rPr>
              <a:t>расписаний</a:t>
            </a:r>
            <a:r>
              <a:rPr sz="900" spc="-75" dirty="0">
                <a:solidFill>
                  <a:srgbClr val="231F20"/>
                </a:solidFill>
                <a:latin typeface="Liberation Serif" pitchFamily="18" charset="0"/>
                <a:ea typeface="Liberation Serif" pitchFamily="18" charset="0"/>
                <a:cs typeface="Liberation Serif" pitchFamily="18" charset="0"/>
              </a:rPr>
              <a:t>.  </a:t>
            </a:r>
            <a:endParaRPr sz="900" dirty="0">
              <a:latin typeface="Liberation Serif" pitchFamily="18" charset="0"/>
              <a:ea typeface="Liberation Serif" pitchFamily="18" charset="0"/>
              <a:cs typeface="Liberation Serif" pitchFamily="18" charset="0"/>
            </a:endParaRPr>
          </a:p>
        </p:txBody>
      </p:sp>
      <p:sp>
        <p:nvSpPr>
          <p:cNvPr id="30" name="object 30"/>
          <p:cNvSpPr txBox="1"/>
          <p:nvPr/>
        </p:nvSpPr>
        <p:spPr>
          <a:xfrm>
            <a:off x="3893299" y="7992236"/>
            <a:ext cx="3211830" cy="1410643"/>
          </a:xfrm>
          <a:prstGeom prst="rect">
            <a:avLst/>
          </a:prstGeom>
        </p:spPr>
        <p:txBody>
          <a:bodyPr vert="horz" wrap="square" lIns="0" tIns="0" rIns="0" bIns="0" rtlCol="0">
            <a:spAutoFit/>
          </a:bodyPr>
          <a:lstStyle/>
          <a:p>
            <a:pPr marL="12700" marR="5715" algn="just">
              <a:lnSpc>
                <a:spcPts val="1000"/>
              </a:lnSpc>
              <a:buFont typeface="Wingdings" pitchFamily="2" charset="2"/>
              <a:buChar char="Ø"/>
            </a:pPr>
            <a:r>
              <a:rPr sz="1200" spc="-80" dirty="0">
                <a:solidFill>
                  <a:srgbClr val="231F20"/>
                </a:solidFill>
                <a:latin typeface="Liberation Serif" pitchFamily="18" charset="0"/>
                <a:ea typeface="Liberation Serif" pitchFamily="18" charset="0"/>
                <a:cs typeface="Liberation Serif" pitchFamily="18" charset="0"/>
              </a:rPr>
              <a:t>Осуществлен </a:t>
            </a:r>
            <a:r>
              <a:rPr sz="1200" spc="-30" dirty="0">
                <a:solidFill>
                  <a:srgbClr val="231F20"/>
                </a:solidFill>
                <a:latin typeface="Liberation Serif" pitchFamily="18" charset="0"/>
                <a:ea typeface="Liberation Serif" pitchFamily="18" charset="0"/>
                <a:cs typeface="Liberation Serif" pitchFamily="18" charset="0"/>
              </a:rPr>
              <a:t>контроль </a:t>
            </a:r>
            <a:r>
              <a:rPr sz="1200" spc="-25" dirty="0">
                <a:solidFill>
                  <a:srgbClr val="231F20"/>
                </a:solidFill>
                <a:latin typeface="Liberation Serif" pitchFamily="18" charset="0"/>
                <a:ea typeface="Liberation Serif" pitchFamily="18" charset="0"/>
                <a:cs typeface="Liberation Serif" pitchFamily="18" charset="0"/>
              </a:rPr>
              <a:t>за </a:t>
            </a:r>
            <a:r>
              <a:rPr sz="1200" spc="-65" dirty="0">
                <a:solidFill>
                  <a:srgbClr val="231F20"/>
                </a:solidFill>
                <a:latin typeface="Liberation Serif" pitchFamily="18" charset="0"/>
                <a:ea typeface="Liberation Serif" pitchFamily="18" charset="0"/>
                <a:cs typeface="Liberation Serif" pitchFamily="18" charset="0"/>
              </a:rPr>
              <a:t>первоочередным </a:t>
            </a:r>
            <a:r>
              <a:rPr sz="1200" spc="-80" dirty="0">
                <a:solidFill>
                  <a:srgbClr val="231F20"/>
                </a:solidFill>
                <a:latin typeface="Liberation Serif" pitchFamily="18" charset="0"/>
                <a:ea typeface="Liberation Serif" pitchFamily="18" charset="0"/>
                <a:cs typeface="Liberation Serif" pitchFamily="18" charset="0"/>
              </a:rPr>
              <a:t>направлением  </a:t>
            </a:r>
            <a:r>
              <a:rPr sz="1200" spc="-50" dirty="0" err="1">
                <a:solidFill>
                  <a:srgbClr val="231F20"/>
                </a:solidFill>
                <a:latin typeface="Liberation Serif" pitchFamily="18" charset="0"/>
                <a:ea typeface="Liberation Serif" pitchFamily="18" charset="0"/>
                <a:cs typeface="Liberation Serif" pitchFamily="18" charset="0"/>
              </a:rPr>
              <a:t>средств</a:t>
            </a:r>
            <a:r>
              <a:rPr sz="1200" spc="-50" dirty="0">
                <a:solidFill>
                  <a:srgbClr val="231F20"/>
                </a:solidFill>
                <a:latin typeface="Liberation Serif" pitchFamily="18" charset="0"/>
                <a:ea typeface="Liberation Serif" pitchFamily="18" charset="0"/>
                <a:cs typeface="Liberation Serif" pitchFamily="18" charset="0"/>
              </a:rPr>
              <a:t> </a:t>
            </a:r>
            <a:r>
              <a:rPr sz="1200" spc="-65" dirty="0" err="1" smtClean="0">
                <a:solidFill>
                  <a:srgbClr val="231F20"/>
                </a:solidFill>
                <a:latin typeface="Liberation Serif" pitchFamily="18" charset="0"/>
                <a:ea typeface="Liberation Serif" pitchFamily="18" charset="0"/>
                <a:cs typeface="Liberation Serif" pitchFamily="18" charset="0"/>
              </a:rPr>
              <a:t>бюджета</a:t>
            </a:r>
            <a:r>
              <a:rPr sz="1200" spc="-65" dirty="0" smtClean="0">
                <a:solidFill>
                  <a:srgbClr val="231F20"/>
                </a:solidFill>
                <a:latin typeface="Liberation Serif" pitchFamily="18" charset="0"/>
                <a:ea typeface="Liberation Serif" pitchFamily="18" charset="0"/>
                <a:cs typeface="Liberation Serif" pitchFamily="18" charset="0"/>
              </a:rPr>
              <a:t> </a:t>
            </a:r>
            <a:r>
              <a:rPr sz="1200" spc="-90" dirty="0">
                <a:solidFill>
                  <a:srgbClr val="231F20"/>
                </a:solidFill>
                <a:latin typeface="Liberation Serif" pitchFamily="18" charset="0"/>
                <a:ea typeface="Liberation Serif" pitchFamily="18" charset="0"/>
                <a:cs typeface="Liberation Serif" pitchFamily="18" charset="0"/>
              </a:rPr>
              <a:t>на </a:t>
            </a:r>
            <a:r>
              <a:rPr sz="1200" spc="-80" dirty="0">
                <a:solidFill>
                  <a:srgbClr val="231F20"/>
                </a:solidFill>
                <a:latin typeface="Liberation Serif" pitchFamily="18" charset="0"/>
                <a:ea typeface="Liberation Serif" pitchFamily="18" charset="0"/>
                <a:cs typeface="Liberation Serif" pitchFamily="18" charset="0"/>
              </a:rPr>
              <a:t>завершение </a:t>
            </a:r>
            <a:r>
              <a:rPr sz="1200" spc="-35" dirty="0">
                <a:solidFill>
                  <a:srgbClr val="231F20"/>
                </a:solidFill>
                <a:latin typeface="Liberation Serif" pitchFamily="18" charset="0"/>
                <a:ea typeface="Liberation Serif" pitchFamily="18" charset="0"/>
                <a:cs typeface="Liberation Serif" pitchFamily="18" charset="0"/>
              </a:rPr>
              <a:t>строительства  </a:t>
            </a:r>
            <a:r>
              <a:rPr sz="1200" spc="-45" dirty="0">
                <a:solidFill>
                  <a:srgbClr val="231F20"/>
                </a:solidFill>
                <a:latin typeface="Liberation Serif" pitchFamily="18" charset="0"/>
                <a:ea typeface="Liberation Serif" pitchFamily="18" charset="0"/>
                <a:cs typeface="Liberation Serif" pitchFamily="18" charset="0"/>
              </a:rPr>
              <a:t>(реконструкции) </a:t>
            </a:r>
            <a:r>
              <a:rPr sz="1200" spc="-15" dirty="0">
                <a:solidFill>
                  <a:srgbClr val="231F20"/>
                </a:solidFill>
                <a:latin typeface="Liberation Serif" pitchFamily="18" charset="0"/>
                <a:ea typeface="Liberation Serif" pitchFamily="18" charset="0"/>
                <a:cs typeface="Liberation Serif" pitchFamily="18" charset="0"/>
              </a:rPr>
              <a:t>объектов </a:t>
            </a:r>
            <a:r>
              <a:rPr sz="1200" spc="-25" dirty="0">
                <a:solidFill>
                  <a:srgbClr val="231F20"/>
                </a:solidFill>
                <a:latin typeface="Liberation Serif" pitchFamily="18" charset="0"/>
                <a:ea typeface="Liberation Serif" pitchFamily="18" charset="0"/>
                <a:cs typeface="Liberation Serif" pitchFamily="18" charset="0"/>
              </a:rPr>
              <a:t>капитального </a:t>
            </a:r>
            <a:r>
              <a:rPr sz="1200" spc="-20" dirty="0">
                <a:solidFill>
                  <a:srgbClr val="231F20"/>
                </a:solidFill>
                <a:latin typeface="Liberation Serif" pitchFamily="18" charset="0"/>
                <a:ea typeface="Liberation Serif" pitchFamily="18" charset="0"/>
                <a:cs typeface="Liberation Serif" pitchFamily="18" charset="0"/>
              </a:rPr>
              <a:t>строительства  </a:t>
            </a:r>
            <a:r>
              <a:rPr sz="1200" spc="-125" dirty="0">
                <a:solidFill>
                  <a:srgbClr val="231F20"/>
                </a:solidFill>
                <a:latin typeface="Liberation Serif" pitchFamily="18" charset="0"/>
                <a:ea typeface="Liberation Serif" pitchFamily="18" charset="0"/>
                <a:cs typeface="Liberation Serif" pitchFamily="18" charset="0"/>
              </a:rPr>
              <a:t>с  </a:t>
            </a:r>
            <a:r>
              <a:rPr sz="1200" spc="-20" dirty="0">
                <a:solidFill>
                  <a:srgbClr val="231F20"/>
                </a:solidFill>
                <a:latin typeface="Liberation Serif" pitchFamily="18" charset="0"/>
                <a:ea typeface="Liberation Serif" pitchFamily="18" charset="0"/>
                <a:cs typeface="Liberation Serif" pitchFamily="18" charset="0"/>
              </a:rPr>
              <a:t>высокой </a:t>
            </a:r>
            <a:r>
              <a:rPr sz="1200" spc="-40" dirty="0" err="1">
                <a:solidFill>
                  <a:srgbClr val="231F20"/>
                </a:solidFill>
                <a:latin typeface="Liberation Serif" pitchFamily="18" charset="0"/>
                <a:ea typeface="Liberation Serif" pitchFamily="18" charset="0"/>
                <a:cs typeface="Liberation Serif" pitchFamily="18" charset="0"/>
              </a:rPr>
              <a:t>степенью</a:t>
            </a:r>
            <a:r>
              <a:rPr sz="1200" spc="-35" dirty="0">
                <a:solidFill>
                  <a:srgbClr val="231F20"/>
                </a:solidFill>
                <a:latin typeface="Liberation Serif" pitchFamily="18" charset="0"/>
                <a:ea typeface="Liberation Serif" pitchFamily="18" charset="0"/>
                <a:cs typeface="Liberation Serif" pitchFamily="18" charset="0"/>
              </a:rPr>
              <a:t> </a:t>
            </a:r>
            <a:r>
              <a:rPr sz="1200" spc="-15" dirty="0" err="1" smtClean="0">
                <a:solidFill>
                  <a:srgbClr val="231F20"/>
                </a:solidFill>
                <a:latin typeface="Liberation Serif" pitchFamily="18" charset="0"/>
                <a:ea typeface="Liberation Serif" pitchFamily="18" charset="0"/>
                <a:cs typeface="Liberation Serif" pitchFamily="18" charset="0"/>
              </a:rPr>
              <a:t>готовности</a:t>
            </a:r>
            <a:r>
              <a:rPr lang="ru-RU" sz="1200" spc="-15" dirty="0" smtClean="0">
                <a:solidFill>
                  <a:srgbClr val="231F20"/>
                </a:solidFill>
                <a:latin typeface="Liberation Serif" pitchFamily="18" charset="0"/>
                <a:ea typeface="Liberation Serif" pitchFamily="18" charset="0"/>
                <a:cs typeface="Liberation Serif" pitchFamily="18" charset="0"/>
              </a:rPr>
              <a:t>.</a:t>
            </a:r>
          </a:p>
          <a:p>
            <a:pPr marL="12700" marR="5715" algn="just">
              <a:lnSpc>
                <a:spcPts val="1000"/>
              </a:lnSpc>
            </a:pPr>
            <a:endParaRPr lang="ru-RU" sz="1200" spc="-15" dirty="0" smtClean="0">
              <a:solidFill>
                <a:srgbClr val="231F20"/>
              </a:solidFill>
              <a:latin typeface="Liberation Serif" pitchFamily="18" charset="0"/>
              <a:ea typeface="Liberation Serif" pitchFamily="18" charset="0"/>
              <a:cs typeface="Liberation Serif" pitchFamily="18" charset="0"/>
            </a:endParaRPr>
          </a:p>
          <a:p>
            <a:pPr marL="12700" marR="5715" algn="just">
              <a:lnSpc>
                <a:spcPts val="1000"/>
              </a:lnSpc>
              <a:buFont typeface="Wingdings" pitchFamily="2" charset="2"/>
              <a:buChar char="Ø"/>
            </a:pPr>
            <a:r>
              <a:rPr lang="ru-RU" sz="1200" spc="-40" dirty="0" smtClean="0">
                <a:solidFill>
                  <a:srgbClr val="231F20"/>
                </a:solidFill>
                <a:latin typeface="Liberation Serif" pitchFamily="18" charset="0"/>
                <a:ea typeface="Liberation Serif" pitchFamily="18" charset="0"/>
                <a:cs typeface="Liberation Serif" pitchFamily="18" charset="0"/>
              </a:rPr>
              <a:t>Осуществлялись </a:t>
            </a:r>
            <a:r>
              <a:rPr lang="ru-RU" sz="1200" spc="-70" dirty="0" smtClean="0">
                <a:solidFill>
                  <a:srgbClr val="231F20"/>
                </a:solidFill>
                <a:latin typeface="Liberation Serif" pitchFamily="18" charset="0"/>
                <a:ea typeface="Liberation Serif" pitchFamily="18" charset="0"/>
                <a:cs typeface="Liberation Serif" pitchFamily="18" charset="0"/>
              </a:rPr>
              <a:t>меры, </a:t>
            </a:r>
            <a:r>
              <a:rPr lang="ru-RU" sz="1200" spc="-50" dirty="0" smtClean="0">
                <a:solidFill>
                  <a:srgbClr val="231F20"/>
                </a:solidFill>
                <a:latin typeface="Liberation Serif" pitchFamily="18" charset="0"/>
                <a:ea typeface="Liberation Serif" pitchFamily="18" charset="0"/>
                <a:cs typeface="Liberation Serif" pitchFamily="18" charset="0"/>
              </a:rPr>
              <a:t>направленные </a:t>
            </a:r>
            <a:r>
              <a:rPr lang="ru-RU" sz="1200" spc="-80" dirty="0" smtClean="0">
                <a:solidFill>
                  <a:srgbClr val="231F20"/>
                </a:solidFill>
                <a:latin typeface="Liberation Serif" pitchFamily="18" charset="0"/>
                <a:ea typeface="Liberation Serif" pitchFamily="18" charset="0"/>
                <a:cs typeface="Liberation Serif" pitchFamily="18" charset="0"/>
              </a:rPr>
              <a:t>на </a:t>
            </a:r>
            <a:r>
              <a:rPr lang="ru-RU" sz="1200" spc="-60" dirty="0" smtClean="0">
                <a:solidFill>
                  <a:srgbClr val="231F20"/>
                </a:solidFill>
                <a:latin typeface="Liberation Serif" pitchFamily="18" charset="0"/>
                <a:ea typeface="Liberation Serif" pitchFamily="18" charset="0"/>
                <a:cs typeface="Liberation Serif" pitchFamily="18" charset="0"/>
              </a:rPr>
              <a:t>эффективное  </a:t>
            </a:r>
            <a:r>
              <a:rPr lang="ru-RU" sz="1200" spc="-55" dirty="0" smtClean="0">
                <a:solidFill>
                  <a:srgbClr val="231F20"/>
                </a:solidFill>
                <a:latin typeface="Liberation Serif" pitchFamily="18" charset="0"/>
                <a:ea typeface="Liberation Serif" pitchFamily="18" charset="0"/>
                <a:cs typeface="Liberation Serif" pitchFamily="18" charset="0"/>
              </a:rPr>
              <a:t>управление </a:t>
            </a:r>
            <a:r>
              <a:rPr lang="ru-RU" sz="1200" spc="-50" dirty="0" smtClean="0">
                <a:solidFill>
                  <a:srgbClr val="231F20"/>
                </a:solidFill>
                <a:latin typeface="Liberation Serif" pitchFamily="18" charset="0"/>
                <a:ea typeface="Liberation Serif" pitchFamily="18" charset="0"/>
                <a:cs typeface="Liberation Serif" pitchFamily="18" charset="0"/>
              </a:rPr>
              <a:t>и </a:t>
            </a:r>
            <a:r>
              <a:rPr lang="ru-RU" sz="1200" spc="-75" dirty="0" smtClean="0">
                <a:solidFill>
                  <a:srgbClr val="231F20"/>
                </a:solidFill>
                <a:latin typeface="Liberation Serif" pitchFamily="18" charset="0"/>
                <a:ea typeface="Liberation Serif" pitchFamily="18" charset="0"/>
                <a:cs typeface="Liberation Serif" pitchFamily="18" charset="0"/>
              </a:rPr>
              <a:t>распоряжение </a:t>
            </a:r>
            <a:r>
              <a:rPr lang="ru-RU" sz="1200" spc="85" dirty="0" smtClean="0">
                <a:solidFill>
                  <a:srgbClr val="231F20"/>
                </a:solidFill>
                <a:latin typeface="Liberation Serif" pitchFamily="18" charset="0"/>
                <a:ea typeface="Liberation Serif" pitchFamily="18" charset="0"/>
                <a:cs typeface="Liberation Serif" pitchFamily="18" charset="0"/>
              </a:rPr>
              <a:t>в </a:t>
            </a:r>
            <a:r>
              <a:rPr lang="ru-RU" sz="1200" spc="-130" dirty="0" smtClean="0">
                <a:solidFill>
                  <a:srgbClr val="231F20"/>
                </a:solidFill>
                <a:latin typeface="Liberation Serif" pitchFamily="18" charset="0"/>
                <a:ea typeface="Liberation Serif" pitchFamily="18" charset="0"/>
                <a:cs typeface="Liberation Serif" pitchFamily="18" charset="0"/>
              </a:rPr>
              <a:t>сфере  </a:t>
            </a:r>
            <a:r>
              <a:rPr lang="ru-RU" sz="1200" spc="-40" dirty="0" smtClean="0">
                <a:solidFill>
                  <a:srgbClr val="231F20"/>
                </a:solidFill>
                <a:latin typeface="Liberation Serif" pitchFamily="18" charset="0"/>
                <a:ea typeface="Liberation Serif" pitchFamily="18" charset="0"/>
                <a:cs typeface="Liberation Serif" pitchFamily="18" charset="0"/>
              </a:rPr>
              <a:t>имущественных </a:t>
            </a:r>
            <a:r>
              <a:rPr lang="ru-RU" sz="1200" spc="-50" dirty="0" smtClean="0">
                <a:solidFill>
                  <a:srgbClr val="231F20"/>
                </a:solidFill>
                <a:latin typeface="Liberation Serif" pitchFamily="18" charset="0"/>
                <a:ea typeface="Liberation Serif" pitchFamily="18" charset="0"/>
                <a:cs typeface="Liberation Serif" pitchFamily="18" charset="0"/>
              </a:rPr>
              <a:t>и </a:t>
            </a:r>
            <a:r>
              <a:rPr lang="ru-RU" sz="1200" spc="15" dirty="0" smtClean="0">
                <a:solidFill>
                  <a:srgbClr val="231F20"/>
                </a:solidFill>
                <a:latin typeface="Liberation Serif" pitchFamily="18" charset="0"/>
                <a:ea typeface="Liberation Serif" pitchFamily="18" charset="0"/>
                <a:cs typeface="Liberation Serif" pitchFamily="18" charset="0"/>
              </a:rPr>
              <a:t>зе</a:t>
            </a:r>
            <a:r>
              <a:rPr lang="ru-RU" sz="1200" spc="-20" dirty="0" smtClean="0">
                <a:solidFill>
                  <a:srgbClr val="231F20"/>
                </a:solidFill>
                <a:latin typeface="Liberation Serif" pitchFamily="18" charset="0"/>
                <a:ea typeface="Liberation Serif" pitchFamily="18" charset="0"/>
                <a:cs typeface="Liberation Serif" pitchFamily="18" charset="0"/>
              </a:rPr>
              <a:t>мельных </a:t>
            </a:r>
            <a:r>
              <a:rPr lang="ru-RU" sz="1200" spc="-55" dirty="0" smtClean="0">
                <a:solidFill>
                  <a:srgbClr val="231F20"/>
                </a:solidFill>
                <a:latin typeface="Liberation Serif" pitchFamily="18" charset="0"/>
                <a:ea typeface="Liberation Serif" pitchFamily="18" charset="0"/>
                <a:cs typeface="Liberation Serif" pitchFamily="18" charset="0"/>
              </a:rPr>
              <a:t>отношений </a:t>
            </a:r>
            <a:r>
              <a:rPr lang="ru-RU" sz="1200" spc="-80" dirty="0" smtClean="0">
                <a:solidFill>
                  <a:srgbClr val="231F20"/>
                </a:solidFill>
                <a:latin typeface="Liberation Serif" pitchFamily="18" charset="0"/>
                <a:ea typeface="Liberation Serif" pitchFamily="18" charset="0"/>
                <a:cs typeface="Liberation Serif" pitchFamily="18" charset="0"/>
              </a:rPr>
              <a:t>на </a:t>
            </a:r>
            <a:r>
              <a:rPr lang="ru-RU" sz="1200" spc="-50" dirty="0" smtClean="0">
                <a:solidFill>
                  <a:srgbClr val="231F20"/>
                </a:solidFill>
                <a:latin typeface="Liberation Serif" pitchFamily="18" charset="0"/>
                <a:ea typeface="Liberation Serif" pitchFamily="18" charset="0"/>
                <a:cs typeface="Liberation Serif" pitchFamily="18" charset="0"/>
              </a:rPr>
              <a:t>территории Шалинского муниципального округа.</a:t>
            </a:r>
            <a:endParaRPr lang="ru-RU" sz="1200" dirty="0" smtClean="0">
              <a:latin typeface="Liberation Serif" pitchFamily="18" charset="0"/>
              <a:ea typeface="Liberation Serif" pitchFamily="18" charset="0"/>
              <a:cs typeface="Liberation Serif" pitchFamily="18" charset="0"/>
            </a:endParaRPr>
          </a:p>
          <a:p>
            <a:pPr marL="12700" marR="5715" algn="just">
              <a:lnSpc>
                <a:spcPts val="1000"/>
              </a:lnSpc>
            </a:pPr>
            <a:endParaRPr sz="900" dirty="0">
              <a:latin typeface="Century Gothic"/>
              <a:cs typeface="Century Gothic"/>
            </a:endParaRPr>
          </a:p>
        </p:txBody>
      </p:sp>
      <p:sp>
        <p:nvSpPr>
          <p:cNvPr id="31" name="object 31"/>
          <p:cNvSpPr txBox="1"/>
          <p:nvPr/>
        </p:nvSpPr>
        <p:spPr>
          <a:xfrm>
            <a:off x="438150" y="5607050"/>
            <a:ext cx="3276600" cy="1284519"/>
          </a:xfrm>
          <a:prstGeom prst="rect">
            <a:avLst/>
          </a:prstGeom>
        </p:spPr>
        <p:txBody>
          <a:bodyPr vert="horz" wrap="square" lIns="0" tIns="0" rIns="0" bIns="0" rtlCol="0">
            <a:spAutoFit/>
          </a:bodyPr>
          <a:lstStyle/>
          <a:p>
            <a:pPr marL="12700" marR="425450">
              <a:lnSpc>
                <a:spcPts val="1000"/>
              </a:lnSpc>
              <a:buFont typeface="Wingdings" pitchFamily="2" charset="2"/>
              <a:buChar char="Ø"/>
            </a:pPr>
            <a:r>
              <a:rPr sz="1200" spc="-80" smtClean="0">
                <a:solidFill>
                  <a:srgbClr val="231F20"/>
                </a:solidFill>
                <a:latin typeface="Liberation Serif" pitchFamily="18" charset="0"/>
                <a:ea typeface="Liberation Serif" pitchFamily="18" charset="0"/>
                <a:cs typeface="Liberation Serif" pitchFamily="18" charset="0"/>
              </a:rPr>
              <a:t>Обеспечение</a:t>
            </a:r>
            <a:r>
              <a:rPr lang="ru-RU" sz="1200" spc="-80" dirty="0" smtClean="0">
                <a:solidFill>
                  <a:srgbClr val="231F20"/>
                </a:solidFill>
                <a:latin typeface="Liberation Serif" pitchFamily="18" charset="0"/>
                <a:ea typeface="Liberation Serif" pitchFamily="18" charset="0"/>
                <a:cs typeface="Liberation Serif" pitchFamily="18" charset="0"/>
              </a:rPr>
              <a:t>   </a:t>
            </a:r>
            <a:r>
              <a:rPr sz="1200" spc="-60" smtClean="0">
                <a:solidFill>
                  <a:srgbClr val="231F20"/>
                </a:solidFill>
                <a:latin typeface="Liberation Serif" pitchFamily="18" charset="0"/>
                <a:ea typeface="Liberation Serif" pitchFamily="18" charset="0"/>
                <a:cs typeface="Liberation Serif" pitchFamily="18" charset="0"/>
              </a:rPr>
              <a:t>сбалансированности</a:t>
            </a:r>
            <a:r>
              <a:rPr lang="ru-RU" sz="1200" spc="-60" dirty="0" smtClean="0">
                <a:solidFill>
                  <a:srgbClr val="231F20"/>
                </a:solidFill>
                <a:latin typeface="Liberation Serif" pitchFamily="18" charset="0"/>
                <a:ea typeface="Liberation Serif" pitchFamily="18" charset="0"/>
                <a:cs typeface="Liberation Serif" pitchFamily="18" charset="0"/>
              </a:rPr>
              <a:t>  </a:t>
            </a:r>
            <a:r>
              <a:rPr sz="1200" spc="-60" smtClean="0">
                <a:solidFill>
                  <a:srgbClr val="231F20"/>
                </a:solidFill>
                <a:latin typeface="Liberation Serif" pitchFamily="18" charset="0"/>
                <a:ea typeface="Liberation Serif" pitchFamily="18" charset="0"/>
                <a:cs typeface="Liberation Serif" pitchFamily="18" charset="0"/>
              </a:rPr>
              <a:t> </a:t>
            </a:r>
            <a:r>
              <a:rPr sz="1200" spc="-45" dirty="0">
                <a:solidFill>
                  <a:srgbClr val="231F20"/>
                </a:solidFill>
                <a:latin typeface="Liberation Serif" pitchFamily="18" charset="0"/>
                <a:ea typeface="Liberation Serif" pitchFamily="18" charset="0"/>
                <a:cs typeface="Liberation Serif" pitchFamily="18" charset="0"/>
              </a:rPr>
              <a:t>и </a:t>
            </a:r>
            <a:r>
              <a:rPr lang="ru-RU" sz="1200" spc="-45" dirty="0" smtClean="0">
                <a:solidFill>
                  <a:srgbClr val="231F20"/>
                </a:solidFill>
                <a:latin typeface="Liberation Serif" pitchFamily="18" charset="0"/>
                <a:ea typeface="Liberation Serif" pitchFamily="18" charset="0"/>
                <a:cs typeface="Liberation Serif" pitchFamily="18" charset="0"/>
              </a:rPr>
              <a:t>ус</a:t>
            </a:r>
            <a:r>
              <a:rPr sz="1200" spc="-15" dirty="0" err="1" smtClean="0">
                <a:solidFill>
                  <a:srgbClr val="231F20"/>
                </a:solidFill>
                <a:latin typeface="Liberation Serif" pitchFamily="18" charset="0"/>
                <a:ea typeface="Liberation Serif" pitchFamily="18" charset="0"/>
                <a:cs typeface="Liberation Serif" pitchFamily="18" charset="0"/>
              </a:rPr>
              <a:t>тойчивости</a:t>
            </a:r>
            <a:r>
              <a:rPr sz="1200" spc="-15" dirty="0" smtClean="0">
                <a:solidFill>
                  <a:srgbClr val="231F20"/>
                </a:solidFill>
                <a:latin typeface="Liberation Serif" pitchFamily="18" charset="0"/>
                <a:ea typeface="Liberation Serif" pitchFamily="18" charset="0"/>
                <a:cs typeface="Liberation Serif" pitchFamily="18" charset="0"/>
              </a:rPr>
              <a:t>  </a:t>
            </a:r>
            <a:r>
              <a:rPr lang="ru-RU" sz="1200" spc="-15" dirty="0" smtClean="0">
                <a:solidFill>
                  <a:srgbClr val="231F20"/>
                </a:solidFill>
                <a:latin typeface="Liberation Serif" pitchFamily="18" charset="0"/>
                <a:ea typeface="Liberation Serif" pitchFamily="18" charset="0"/>
                <a:cs typeface="Liberation Serif" pitchFamily="18" charset="0"/>
              </a:rPr>
              <a:t>м</a:t>
            </a:r>
            <a:r>
              <a:rPr lang="ru-RU" sz="1200" spc="-45" dirty="0" smtClean="0">
                <a:solidFill>
                  <a:srgbClr val="231F20"/>
                </a:solidFill>
                <a:latin typeface="Liberation Serif" pitchFamily="18" charset="0"/>
                <a:ea typeface="Liberation Serif" pitchFamily="18" charset="0"/>
                <a:cs typeface="Liberation Serif" pitchFamily="18" charset="0"/>
              </a:rPr>
              <a:t>естного</a:t>
            </a:r>
            <a:r>
              <a:rPr sz="1200" spc="-80" smtClean="0">
                <a:solidFill>
                  <a:srgbClr val="231F20"/>
                </a:solidFill>
                <a:latin typeface="Liberation Serif" pitchFamily="18" charset="0"/>
                <a:ea typeface="Liberation Serif" pitchFamily="18" charset="0"/>
                <a:cs typeface="Liberation Serif" pitchFamily="18" charset="0"/>
              </a:rPr>
              <a:t> </a:t>
            </a:r>
            <a:r>
              <a:rPr sz="1200" spc="-45" smtClean="0">
                <a:solidFill>
                  <a:srgbClr val="231F20"/>
                </a:solidFill>
                <a:latin typeface="Liberation Serif" pitchFamily="18" charset="0"/>
                <a:ea typeface="Liberation Serif" pitchFamily="18" charset="0"/>
                <a:cs typeface="Liberation Serif" pitchFamily="18" charset="0"/>
              </a:rPr>
              <a:t>бюджета</a:t>
            </a:r>
            <a:r>
              <a:rPr lang="ru-RU" sz="1200" spc="-45" dirty="0" smtClean="0">
                <a:solidFill>
                  <a:srgbClr val="231F20"/>
                </a:solidFill>
                <a:latin typeface="Liberation Serif" pitchFamily="18" charset="0"/>
                <a:ea typeface="Liberation Serif" pitchFamily="18" charset="0"/>
                <a:cs typeface="Liberation Serif" pitchFamily="18" charset="0"/>
              </a:rPr>
              <a:t>.</a:t>
            </a:r>
          </a:p>
          <a:p>
            <a:pPr marL="12700" marR="425450" algn="just">
              <a:lnSpc>
                <a:spcPts val="1000"/>
              </a:lnSpc>
            </a:pPr>
            <a:endParaRPr sz="1200" dirty="0">
              <a:latin typeface="Liberation Serif" pitchFamily="18" charset="0"/>
              <a:ea typeface="Liberation Serif" pitchFamily="18" charset="0"/>
              <a:cs typeface="Liberation Serif" pitchFamily="18" charset="0"/>
            </a:endParaRPr>
          </a:p>
          <a:p>
            <a:pPr marL="12700" algn="just">
              <a:lnSpc>
                <a:spcPts val="940"/>
              </a:lnSpc>
              <a:buFont typeface="Wingdings" pitchFamily="2" charset="2"/>
              <a:buChar char="Ø"/>
            </a:pPr>
            <a:r>
              <a:rPr sz="1200">
                <a:solidFill>
                  <a:srgbClr val="231F20"/>
                </a:solidFill>
                <a:latin typeface="Liberation Serif" pitchFamily="18" charset="0"/>
                <a:ea typeface="Liberation Serif" pitchFamily="18" charset="0"/>
                <a:cs typeface="Liberation Serif" pitchFamily="18" charset="0"/>
              </a:rPr>
              <a:t>Развитие </a:t>
            </a:r>
            <a:r>
              <a:rPr sz="1200" spc="-30" smtClean="0">
                <a:solidFill>
                  <a:srgbClr val="231F20"/>
                </a:solidFill>
                <a:latin typeface="Liberation Serif" pitchFamily="18" charset="0"/>
                <a:ea typeface="Liberation Serif" pitchFamily="18" charset="0"/>
                <a:cs typeface="Liberation Serif" pitchFamily="18" charset="0"/>
              </a:rPr>
              <a:t>межбюджетных</a:t>
            </a:r>
            <a:r>
              <a:rPr lang="ru-RU" sz="1200" spc="-30" dirty="0" smtClean="0">
                <a:solidFill>
                  <a:srgbClr val="231F20"/>
                </a:solidFill>
                <a:latin typeface="Liberation Serif" pitchFamily="18" charset="0"/>
                <a:ea typeface="Liberation Serif" pitchFamily="18" charset="0"/>
                <a:cs typeface="Liberation Serif" pitchFamily="18" charset="0"/>
              </a:rPr>
              <a:t> </a:t>
            </a:r>
            <a:r>
              <a:rPr sz="1200" spc="-110" smtClean="0">
                <a:solidFill>
                  <a:srgbClr val="231F20"/>
                </a:solidFill>
                <a:latin typeface="Liberation Serif" pitchFamily="18" charset="0"/>
                <a:ea typeface="Liberation Serif" pitchFamily="18" charset="0"/>
                <a:cs typeface="Liberation Serif" pitchFamily="18" charset="0"/>
              </a:rPr>
              <a:t> </a:t>
            </a:r>
            <a:r>
              <a:rPr sz="1200" spc="-50" smtClean="0">
                <a:solidFill>
                  <a:srgbClr val="231F20"/>
                </a:solidFill>
                <a:latin typeface="Liberation Serif" pitchFamily="18" charset="0"/>
                <a:ea typeface="Liberation Serif" pitchFamily="18" charset="0"/>
                <a:cs typeface="Liberation Serif" pitchFamily="18" charset="0"/>
              </a:rPr>
              <a:t>отношений</a:t>
            </a:r>
            <a:r>
              <a:rPr lang="ru-RU" sz="1200" spc="-50" dirty="0" smtClean="0">
                <a:solidFill>
                  <a:srgbClr val="231F20"/>
                </a:solidFill>
                <a:latin typeface="Liberation Serif" pitchFamily="18" charset="0"/>
                <a:ea typeface="Liberation Serif" pitchFamily="18" charset="0"/>
                <a:cs typeface="Liberation Serif" pitchFamily="18" charset="0"/>
              </a:rPr>
              <a:t>.</a:t>
            </a:r>
          </a:p>
          <a:p>
            <a:pPr marL="12700" algn="just">
              <a:lnSpc>
                <a:spcPts val="940"/>
              </a:lnSpc>
            </a:pPr>
            <a:endParaRPr sz="1200" dirty="0">
              <a:latin typeface="Liberation Serif" pitchFamily="18" charset="0"/>
              <a:ea typeface="Liberation Serif" pitchFamily="18" charset="0"/>
              <a:cs typeface="Liberation Serif" pitchFamily="18" charset="0"/>
            </a:endParaRPr>
          </a:p>
          <a:p>
            <a:pPr marL="12700" marR="5080">
              <a:lnSpc>
                <a:spcPts val="1000"/>
              </a:lnSpc>
              <a:spcBef>
                <a:spcPts val="60"/>
              </a:spcBef>
              <a:buFont typeface="Wingdings" pitchFamily="2" charset="2"/>
              <a:buChar char="Ø"/>
            </a:pPr>
            <a:r>
              <a:rPr sz="1200" spc="-35">
                <a:solidFill>
                  <a:srgbClr val="231F20"/>
                </a:solidFill>
                <a:latin typeface="Liberation Serif" pitchFamily="18" charset="0"/>
                <a:ea typeface="Liberation Serif" pitchFamily="18" charset="0"/>
                <a:cs typeface="Liberation Serif" pitchFamily="18" charset="0"/>
              </a:rPr>
              <a:t>Повышение </a:t>
            </a:r>
            <a:r>
              <a:rPr lang="ru-RU" sz="1200" spc="-35" dirty="0" smtClean="0">
                <a:solidFill>
                  <a:srgbClr val="231F20"/>
                </a:solidFill>
                <a:latin typeface="Liberation Serif" pitchFamily="18" charset="0"/>
                <a:ea typeface="Liberation Serif" pitchFamily="18" charset="0"/>
                <a:cs typeface="Liberation Serif" pitchFamily="18" charset="0"/>
              </a:rPr>
              <a:t> </a:t>
            </a:r>
            <a:r>
              <a:rPr sz="1200" spc="-20" smtClean="0">
                <a:solidFill>
                  <a:srgbClr val="231F20"/>
                </a:solidFill>
                <a:latin typeface="Liberation Serif" pitchFamily="18" charset="0"/>
                <a:ea typeface="Liberation Serif" pitchFamily="18" charset="0"/>
                <a:cs typeface="Liberation Serif" pitchFamily="18" charset="0"/>
              </a:rPr>
              <a:t>качества </a:t>
            </a:r>
            <a:r>
              <a:rPr sz="1200" spc="-30" dirty="0" err="1">
                <a:solidFill>
                  <a:srgbClr val="231F20"/>
                </a:solidFill>
                <a:latin typeface="Liberation Serif" pitchFamily="18" charset="0"/>
                <a:ea typeface="Liberation Serif" pitchFamily="18" charset="0"/>
                <a:cs typeface="Liberation Serif" pitchFamily="18" charset="0"/>
              </a:rPr>
              <a:t>предоставления</a:t>
            </a:r>
            <a:r>
              <a:rPr sz="1200" spc="-30" dirty="0">
                <a:solidFill>
                  <a:srgbClr val="231F20"/>
                </a:solidFill>
                <a:latin typeface="Liberation Serif" pitchFamily="18" charset="0"/>
                <a:ea typeface="Liberation Serif" pitchFamily="18" charset="0"/>
                <a:cs typeface="Liberation Serif" pitchFamily="18" charset="0"/>
              </a:rPr>
              <a:t> </a:t>
            </a:r>
            <a:r>
              <a:rPr sz="1200" spc="-25" err="1" smtClean="0">
                <a:solidFill>
                  <a:srgbClr val="231F20"/>
                </a:solidFill>
                <a:latin typeface="Liberation Serif" pitchFamily="18" charset="0"/>
                <a:ea typeface="Liberation Serif" pitchFamily="18" charset="0"/>
                <a:cs typeface="Liberation Serif" pitchFamily="18" charset="0"/>
              </a:rPr>
              <a:t>муниципальных</a:t>
            </a:r>
            <a:r>
              <a:rPr sz="1200" spc="-80" smtClean="0">
                <a:solidFill>
                  <a:srgbClr val="231F20"/>
                </a:solidFill>
                <a:latin typeface="Liberation Serif" pitchFamily="18" charset="0"/>
                <a:ea typeface="Liberation Serif" pitchFamily="18" charset="0"/>
                <a:cs typeface="Liberation Serif" pitchFamily="18" charset="0"/>
              </a:rPr>
              <a:t> </a:t>
            </a:r>
            <a:r>
              <a:rPr sz="1200" spc="-30" smtClean="0">
                <a:solidFill>
                  <a:srgbClr val="231F20"/>
                </a:solidFill>
                <a:latin typeface="Liberation Serif" pitchFamily="18" charset="0"/>
                <a:ea typeface="Liberation Serif" pitchFamily="18" charset="0"/>
                <a:cs typeface="Liberation Serif" pitchFamily="18" charset="0"/>
              </a:rPr>
              <a:t>услуг</a:t>
            </a:r>
            <a:r>
              <a:rPr lang="ru-RU" sz="1200" spc="-30" dirty="0" smtClean="0">
                <a:solidFill>
                  <a:srgbClr val="231F20"/>
                </a:solidFill>
                <a:latin typeface="Liberation Serif" pitchFamily="18" charset="0"/>
                <a:ea typeface="Liberation Serif" pitchFamily="18" charset="0"/>
                <a:cs typeface="Liberation Serif" pitchFamily="18" charset="0"/>
              </a:rPr>
              <a:t>.</a:t>
            </a:r>
          </a:p>
          <a:p>
            <a:pPr marL="12700" marR="5080" algn="just">
              <a:lnSpc>
                <a:spcPts val="1000"/>
              </a:lnSpc>
              <a:spcBef>
                <a:spcPts val="60"/>
              </a:spcBef>
            </a:pPr>
            <a:endParaRPr sz="1200" dirty="0">
              <a:latin typeface="Liberation Serif" pitchFamily="18" charset="0"/>
              <a:ea typeface="Liberation Serif" pitchFamily="18" charset="0"/>
              <a:cs typeface="Liberation Serif" pitchFamily="18" charset="0"/>
            </a:endParaRPr>
          </a:p>
          <a:p>
            <a:pPr marL="12700">
              <a:lnSpc>
                <a:spcPts val="980"/>
              </a:lnSpc>
              <a:buFont typeface="Wingdings" pitchFamily="2" charset="2"/>
              <a:buChar char="Ø"/>
            </a:pPr>
            <a:r>
              <a:rPr sz="1200" dirty="0">
                <a:solidFill>
                  <a:srgbClr val="231F20"/>
                </a:solidFill>
                <a:latin typeface="Liberation Serif" pitchFamily="18" charset="0"/>
                <a:ea typeface="Liberation Serif" pitchFamily="18" charset="0"/>
                <a:cs typeface="Liberation Serif" pitchFamily="18" charset="0"/>
              </a:rPr>
              <a:t>Развитие </a:t>
            </a:r>
            <a:r>
              <a:rPr sz="1200" spc="-40" dirty="0">
                <a:solidFill>
                  <a:srgbClr val="231F20"/>
                </a:solidFill>
                <a:latin typeface="Liberation Serif" pitchFamily="18" charset="0"/>
                <a:ea typeface="Liberation Serif" pitchFamily="18" charset="0"/>
                <a:cs typeface="Liberation Serif" pitchFamily="18" charset="0"/>
              </a:rPr>
              <a:t>программно-целевых </a:t>
            </a:r>
            <a:r>
              <a:rPr sz="1200" spc="-25" dirty="0">
                <a:solidFill>
                  <a:srgbClr val="231F20"/>
                </a:solidFill>
                <a:latin typeface="Liberation Serif" pitchFamily="18" charset="0"/>
                <a:ea typeface="Liberation Serif" pitchFamily="18" charset="0"/>
                <a:cs typeface="Liberation Serif" pitchFamily="18" charset="0"/>
              </a:rPr>
              <a:t>методов</a:t>
            </a:r>
            <a:r>
              <a:rPr sz="1200" spc="-40" dirty="0">
                <a:solidFill>
                  <a:srgbClr val="231F20"/>
                </a:solidFill>
                <a:latin typeface="Liberation Serif" pitchFamily="18" charset="0"/>
                <a:ea typeface="Liberation Serif" pitchFamily="18" charset="0"/>
                <a:cs typeface="Liberation Serif" pitchFamily="18" charset="0"/>
              </a:rPr>
              <a:t> </a:t>
            </a:r>
            <a:r>
              <a:rPr sz="1200" spc="-30" dirty="0">
                <a:solidFill>
                  <a:srgbClr val="231F20"/>
                </a:solidFill>
                <a:latin typeface="Liberation Serif" pitchFamily="18" charset="0"/>
                <a:ea typeface="Liberation Serif" pitchFamily="18" charset="0"/>
                <a:cs typeface="Liberation Serif" pitchFamily="18" charset="0"/>
              </a:rPr>
              <a:t>управления</a:t>
            </a:r>
            <a:endParaRPr sz="1200" dirty="0">
              <a:latin typeface="Liberation Serif" pitchFamily="18" charset="0"/>
              <a:ea typeface="Liberation Serif" pitchFamily="18" charset="0"/>
              <a:cs typeface="Liberation Serif" pitchFamily="18" charset="0"/>
            </a:endParaRPr>
          </a:p>
        </p:txBody>
      </p:sp>
      <p:sp>
        <p:nvSpPr>
          <p:cNvPr id="32" name="object 32"/>
          <p:cNvSpPr txBox="1"/>
          <p:nvPr/>
        </p:nvSpPr>
        <p:spPr>
          <a:xfrm>
            <a:off x="3790950" y="5683250"/>
            <a:ext cx="3352800" cy="1029897"/>
          </a:xfrm>
          <a:prstGeom prst="rect">
            <a:avLst/>
          </a:prstGeom>
        </p:spPr>
        <p:txBody>
          <a:bodyPr vert="horz" wrap="square" lIns="0" tIns="0" rIns="0" bIns="0" rtlCol="0">
            <a:spAutoFit/>
          </a:bodyPr>
          <a:lstStyle/>
          <a:p>
            <a:pPr marL="12700" marR="5080">
              <a:lnSpc>
                <a:spcPts val="1000"/>
              </a:lnSpc>
              <a:buFont typeface="Wingdings" pitchFamily="2" charset="2"/>
              <a:buChar char="Ø"/>
            </a:pPr>
            <a:r>
              <a:rPr sz="1200" spc="-35" dirty="0">
                <a:solidFill>
                  <a:srgbClr val="231F20"/>
                </a:solidFill>
                <a:latin typeface="Liberation Serif" pitchFamily="18" charset="0"/>
                <a:ea typeface="Liberation Serif" pitchFamily="18" charset="0"/>
                <a:cs typeface="Liberation Serif" pitchFamily="18" charset="0"/>
              </a:rPr>
              <a:t>Повышение </a:t>
            </a:r>
            <a:r>
              <a:rPr sz="1200" spc="-40" dirty="0">
                <a:solidFill>
                  <a:srgbClr val="231F20"/>
                </a:solidFill>
                <a:latin typeface="Liberation Serif" pitchFamily="18" charset="0"/>
                <a:ea typeface="Liberation Serif" pitchFamily="18" charset="0"/>
                <a:cs typeface="Liberation Serif" pitchFamily="18" charset="0"/>
              </a:rPr>
              <a:t>эффективности </a:t>
            </a:r>
            <a:r>
              <a:rPr sz="1200" spc="-30" err="1">
                <a:solidFill>
                  <a:srgbClr val="231F20"/>
                </a:solidFill>
                <a:latin typeface="Liberation Serif" pitchFamily="18" charset="0"/>
                <a:ea typeface="Liberation Serif" pitchFamily="18" charset="0"/>
                <a:cs typeface="Liberation Serif" pitchFamily="18" charset="0"/>
              </a:rPr>
              <a:t>управления</a:t>
            </a:r>
            <a:r>
              <a:rPr sz="1200" spc="-30">
                <a:solidFill>
                  <a:srgbClr val="231F20"/>
                </a:solidFill>
                <a:latin typeface="Liberation Serif" pitchFamily="18" charset="0"/>
                <a:ea typeface="Liberation Serif" pitchFamily="18" charset="0"/>
                <a:cs typeface="Liberation Serif" pitchFamily="18" charset="0"/>
              </a:rPr>
              <a:t> </a:t>
            </a:r>
            <a:r>
              <a:rPr lang="ru-RU" sz="1200" spc="-30" dirty="0" smtClean="0">
                <a:solidFill>
                  <a:srgbClr val="231F20"/>
                </a:solidFill>
                <a:latin typeface="Liberation Serif" pitchFamily="18" charset="0"/>
                <a:ea typeface="Liberation Serif" pitchFamily="18" charset="0"/>
                <a:cs typeface="Liberation Serif" pitchFamily="18" charset="0"/>
              </a:rPr>
              <a:t> муниципальными</a:t>
            </a:r>
            <a:r>
              <a:rPr sz="1200" spc="-95" smtClean="0">
                <a:solidFill>
                  <a:srgbClr val="231F20"/>
                </a:solidFill>
                <a:latin typeface="Liberation Serif" pitchFamily="18" charset="0"/>
                <a:ea typeface="Liberation Serif" pitchFamily="18" charset="0"/>
                <a:cs typeface="Liberation Serif" pitchFamily="18" charset="0"/>
              </a:rPr>
              <a:t> </a:t>
            </a:r>
            <a:r>
              <a:rPr sz="1200" spc="-90" smtClean="0">
                <a:solidFill>
                  <a:srgbClr val="231F20"/>
                </a:solidFill>
                <a:latin typeface="Liberation Serif" pitchFamily="18" charset="0"/>
                <a:ea typeface="Liberation Serif" pitchFamily="18" charset="0"/>
                <a:cs typeface="Liberation Serif" pitchFamily="18" charset="0"/>
              </a:rPr>
              <a:t>финансами</a:t>
            </a:r>
            <a:r>
              <a:rPr lang="ru-RU" sz="1200" spc="-90" dirty="0" smtClean="0">
                <a:solidFill>
                  <a:srgbClr val="231F20"/>
                </a:solidFill>
                <a:latin typeface="Liberation Serif" pitchFamily="18" charset="0"/>
                <a:ea typeface="Liberation Serif" pitchFamily="18" charset="0"/>
                <a:cs typeface="Liberation Serif" pitchFamily="18" charset="0"/>
              </a:rPr>
              <a:t>.</a:t>
            </a:r>
          </a:p>
          <a:p>
            <a:pPr marL="12700" marR="5080">
              <a:lnSpc>
                <a:spcPts val="1000"/>
              </a:lnSpc>
            </a:pPr>
            <a:endParaRPr sz="1200" dirty="0">
              <a:latin typeface="Liberation Serif" pitchFamily="18" charset="0"/>
              <a:ea typeface="Liberation Serif" pitchFamily="18" charset="0"/>
              <a:cs typeface="Liberation Serif" pitchFamily="18" charset="0"/>
            </a:endParaRPr>
          </a:p>
          <a:p>
            <a:pPr marL="12700" marR="365125">
              <a:lnSpc>
                <a:spcPts val="1000"/>
              </a:lnSpc>
              <a:buFont typeface="Wingdings" pitchFamily="2" charset="2"/>
              <a:buChar char="Ø"/>
            </a:pPr>
            <a:r>
              <a:rPr sz="1200" spc="-50" dirty="0">
                <a:solidFill>
                  <a:srgbClr val="231F20"/>
                </a:solidFill>
                <a:latin typeface="Liberation Serif" pitchFamily="18" charset="0"/>
                <a:ea typeface="Liberation Serif" pitchFamily="18" charset="0"/>
                <a:cs typeface="Liberation Serif" pitchFamily="18" charset="0"/>
              </a:rPr>
              <a:t>Стимулирование экономического </a:t>
            </a:r>
            <a:r>
              <a:rPr sz="1200" spc="-65" dirty="0">
                <a:solidFill>
                  <a:srgbClr val="231F20"/>
                </a:solidFill>
                <a:latin typeface="Liberation Serif" pitchFamily="18" charset="0"/>
                <a:ea typeface="Liberation Serif" pitchFamily="18" charset="0"/>
                <a:cs typeface="Liberation Serif" pitchFamily="18" charset="0"/>
              </a:rPr>
              <a:t>роста, </a:t>
            </a:r>
            <a:r>
              <a:rPr lang="ru-RU" sz="1200" spc="-65" dirty="0" smtClean="0">
                <a:solidFill>
                  <a:srgbClr val="231F20"/>
                </a:solidFill>
                <a:latin typeface="Liberation Serif" pitchFamily="18" charset="0"/>
                <a:ea typeface="Liberation Serif" pitchFamily="18" charset="0"/>
                <a:cs typeface="Liberation Serif" pitchFamily="18" charset="0"/>
              </a:rPr>
              <a:t> </a:t>
            </a:r>
            <a:r>
              <a:rPr sz="1200" spc="-40" dirty="0" err="1" smtClean="0">
                <a:solidFill>
                  <a:srgbClr val="231F20"/>
                </a:solidFill>
                <a:latin typeface="Liberation Serif" pitchFamily="18" charset="0"/>
                <a:ea typeface="Liberation Serif" pitchFamily="18" charset="0"/>
                <a:cs typeface="Liberation Serif" pitchFamily="18" charset="0"/>
              </a:rPr>
              <a:t>повышение</a:t>
            </a:r>
            <a:r>
              <a:rPr sz="1200" spc="-40" dirty="0" smtClean="0">
                <a:solidFill>
                  <a:srgbClr val="231F20"/>
                </a:solidFill>
                <a:latin typeface="Liberation Serif" pitchFamily="18" charset="0"/>
                <a:ea typeface="Liberation Serif" pitchFamily="18" charset="0"/>
                <a:cs typeface="Liberation Serif" pitchFamily="18" charset="0"/>
              </a:rPr>
              <a:t>  </a:t>
            </a:r>
            <a:r>
              <a:rPr sz="1200" spc="-45" dirty="0" err="1">
                <a:solidFill>
                  <a:srgbClr val="231F20"/>
                </a:solidFill>
                <a:latin typeface="Liberation Serif" pitchFamily="18" charset="0"/>
                <a:ea typeface="Liberation Serif" pitchFamily="18" charset="0"/>
                <a:cs typeface="Liberation Serif" pitchFamily="18" charset="0"/>
              </a:rPr>
              <a:t>предпринимательской</a:t>
            </a:r>
            <a:r>
              <a:rPr sz="1200" spc="-85" dirty="0">
                <a:solidFill>
                  <a:srgbClr val="231F20"/>
                </a:solidFill>
                <a:latin typeface="Liberation Serif" pitchFamily="18" charset="0"/>
                <a:ea typeface="Liberation Serif" pitchFamily="18" charset="0"/>
                <a:cs typeface="Liberation Serif" pitchFamily="18" charset="0"/>
              </a:rPr>
              <a:t> </a:t>
            </a:r>
            <a:r>
              <a:rPr sz="1200" spc="-10" err="1" smtClean="0">
                <a:solidFill>
                  <a:srgbClr val="231F20"/>
                </a:solidFill>
                <a:latin typeface="Liberation Serif" pitchFamily="18" charset="0"/>
                <a:ea typeface="Liberation Serif" pitchFamily="18" charset="0"/>
                <a:cs typeface="Liberation Serif" pitchFamily="18" charset="0"/>
              </a:rPr>
              <a:t>активност</a:t>
            </a:r>
            <a:r>
              <a:rPr lang="ru-RU" sz="1200" spc="-10" dirty="0" smtClean="0">
                <a:solidFill>
                  <a:srgbClr val="231F20"/>
                </a:solidFill>
                <a:latin typeface="Liberation Serif" pitchFamily="18" charset="0"/>
                <a:ea typeface="Liberation Serif" pitchFamily="18" charset="0"/>
                <a:cs typeface="Liberation Serif" pitchFamily="18" charset="0"/>
              </a:rPr>
              <a:t>и.</a:t>
            </a:r>
          </a:p>
          <a:p>
            <a:pPr marL="12700" marR="365125">
              <a:lnSpc>
                <a:spcPts val="1000"/>
              </a:lnSpc>
            </a:pPr>
            <a:endParaRPr sz="1200" dirty="0">
              <a:latin typeface="Liberation Serif" pitchFamily="18" charset="0"/>
              <a:ea typeface="Liberation Serif" pitchFamily="18" charset="0"/>
              <a:cs typeface="Liberation Serif" pitchFamily="18" charset="0"/>
            </a:endParaRPr>
          </a:p>
          <a:p>
            <a:pPr marL="12700">
              <a:lnSpc>
                <a:spcPts val="980"/>
              </a:lnSpc>
              <a:buFont typeface="Wingdings" pitchFamily="2" charset="2"/>
              <a:buChar char="Ø"/>
            </a:pPr>
            <a:r>
              <a:rPr sz="1200" spc="-65" dirty="0">
                <a:solidFill>
                  <a:srgbClr val="231F20"/>
                </a:solidFill>
                <a:latin typeface="Liberation Serif" pitchFamily="18" charset="0"/>
                <a:ea typeface="Liberation Serif" pitchFamily="18" charset="0"/>
                <a:cs typeface="Liberation Serif" pitchFamily="18" charset="0"/>
              </a:rPr>
              <a:t>Повышение </a:t>
            </a:r>
            <a:r>
              <a:rPr sz="1200" spc="-30" dirty="0">
                <a:solidFill>
                  <a:srgbClr val="231F20"/>
                </a:solidFill>
                <a:latin typeface="Liberation Serif" pitchFamily="18" charset="0"/>
                <a:ea typeface="Liberation Serif" pitchFamily="18" charset="0"/>
                <a:cs typeface="Liberation Serif" pitchFamily="18" charset="0"/>
              </a:rPr>
              <a:t>открытости</a:t>
            </a:r>
            <a:r>
              <a:rPr sz="1200" spc="-185" dirty="0">
                <a:solidFill>
                  <a:srgbClr val="231F20"/>
                </a:solidFill>
                <a:latin typeface="Liberation Serif" pitchFamily="18" charset="0"/>
                <a:ea typeface="Liberation Serif" pitchFamily="18" charset="0"/>
                <a:cs typeface="Liberation Serif" pitchFamily="18" charset="0"/>
              </a:rPr>
              <a:t> </a:t>
            </a:r>
            <a:r>
              <a:rPr sz="1200" spc="-65" dirty="0">
                <a:solidFill>
                  <a:srgbClr val="231F20"/>
                </a:solidFill>
                <a:latin typeface="Liberation Serif" pitchFamily="18" charset="0"/>
                <a:ea typeface="Liberation Serif" pitchFamily="18" charset="0"/>
                <a:cs typeface="Liberation Serif" pitchFamily="18" charset="0"/>
              </a:rPr>
              <a:t>(прозрачности) бюджетного </a:t>
            </a:r>
            <a:r>
              <a:rPr sz="1200" spc="-125" dirty="0">
                <a:solidFill>
                  <a:srgbClr val="231F20"/>
                </a:solidFill>
                <a:latin typeface="Liberation Serif" pitchFamily="18" charset="0"/>
                <a:ea typeface="Liberation Serif" pitchFamily="18" charset="0"/>
                <a:cs typeface="Liberation Serif" pitchFamily="18" charset="0"/>
              </a:rPr>
              <a:t>процесса</a:t>
            </a:r>
            <a:endParaRPr sz="1200" dirty="0">
              <a:latin typeface="Liberation Serif" pitchFamily="18" charset="0"/>
              <a:ea typeface="Liberation Serif" pitchFamily="18" charset="0"/>
              <a:cs typeface="Liberation Serif" pitchFamily="18" charset="0"/>
            </a:endParaRPr>
          </a:p>
        </p:txBody>
      </p:sp>
      <p:sp>
        <p:nvSpPr>
          <p:cNvPr id="33" name="object 33"/>
          <p:cNvSpPr/>
          <p:nvPr/>
        </p:nvSpPr>
        <p:spPr>
          <a:xfrm>
            <a:off x="361950" y="4997450"/>
            <a:ext cx="6624320" cy="0"/>
          </a:xfrm>
          <a:custGeom>
            <a:avLst/>
            <a:gdLst/>
            <a:ahLst/>
            <a:cxnLst/>
            <a:rect l="l" t="t" r="r" b="b"/>
            <a:pathLst>
              <a:path w="6624320">
                <a:moveTo>
                  <a:pt x="6624002" y="0"/>
                </a:moveTo>
                <a:lnTo>
                  <a:pt x="0" y="0"/>
                </a:lnTo>
              </a:path>
            </a:pathLst>
          </a:custGeom>
          <a:ln w="9525">
            <a:solidFill>
              <a:srgbClr val="8A8C8E"/>
            </a:solidFill>
            <a:prstDash val="dash"/>
          </a:ln>
        </p:spPr>
        <p:txBody>
          <a:bodyPr wrap="square" lIns="0" tIns="0" rIns="0" bIns="0" rtlCol="0"/>
          <a:lstStyle/>
          <a:p>
            <a:endParaRPr/>
          </a:p>
        </p:txBody>
      </p:sp>
      <p:sp>
        <p:nvSpPr>
          <p:cNvPr id="35" name="object 35"/>
          <p:cNvSpPr/>
          <p:nvPr/>
        </p:nvSpPr>
        <p:spPr>
          <a:xfrm>
            <a:off x="514350" y="7131050"/>
            <a:ext cx="6624320" cy="0"/>
          </a:xfrm>
          <a:custGeom>
            <a:avLst/>
            <a:gdLst/>
            <a:ahLst/>
            <a:cxnLst/>
            <a:rect l="l" t="t" r="r" b="b"/>
            <a:pathLst>
              <a:path w="6624320">
                <a:moveTo>
                  <a:pt x="6624002" y="0"/>
                </a:moveTo>
                <a:lnTo>
                  <a:pt x="0" y="0"/>
                </a:lnTo>
              </a:path>
            </a:pathLst>
          </a:custGeom>
          <a:ln w="9525">
            <a:solidFill>
              <a:srgbClr val="8A8C8E"/>
            </a:solidFill>
            <a:prstDash val="dash"/>
          </a:ln>
        </p:spPr>
        <p:txBody>
          <a:bodyPr wrap="square" lIns="0" tIns="0" rIns="0" bIns="0" rtlCol="0"/>
          <a:lstStyle/>
          <a:p>
            <a:endParaRPr/>
          </a:p>
        </p:txBody>
      </p:sp>
      <p:sp>
        <p:nvSpPr>
          <p:cNvPr id="66" name="object 66"/>
          <p:cNvSpPr/>
          <p:nvPr/>
        </p:nvSpPr>
        <p:spPr>
          <a:xfrm>
            <a:off x="590550" y="1720850"/>
            <a:ext cx="2871063" cy="645896"/>
          </a:xfrm>
          <a:prstGeom prst="rect">
            <a:avLst/>
          </a:prstGeom>
          <a:blipFill>
            <a:blip r:embed="rId4" cstate="print"/>
            <a:stretch>
              <a:fillRect/>
            </a:stretch>
          </a:blipFill>
        </p:spPr>
        <p:txBody>
          <a:bodyPr wrap="square" lIns="0" tIns="0" rIns="0" bIns="0" rtlCol="0"/>
          <a:lstStyle/>
          <a:p>
            <a:pPr algn="ctr"/>
            <a:r>
              <a:rPr lang="ru-RU" sz="1200" b="1" dirty="0" smtClean="0">
                <a:latin typeface="Liberation Serif" pitchFamily="18" charset="0"/>
                <a:ea typeface="Liberation Serif" pitchFamily="18" charset="0"/>
                <a:cs typeface="Liberation Serif" pitchFamily="18" charset="0"/>
              </a:rPr>
              <a:t>Публичные слушания</a:t>
            </a:r>
          </a:p>
          <a:p>
            <a:pPr algn="ctr"/>
            <a:r>
              <a:rPr lang="ru-RU" sz="1200" b="1" dirty="0" smtClean="0">
                <a:latin typeface="Liberation Serif" pitchFamily="18" charset="0"/>
                <a:ea typeface="Liberation Serif" pitchFamily="18" charset="0"/>
                <a:cs typeface="Liberation Serif" pitchFamily="18" charset="0"/>
              </a:rPr>
              <a:t>по годовому отчету об исполнении  бюджета за 20</a:t>
            </a:r>
            <a:r>
              <a:rPr lang="en-US" sz="1200" b="1" dirty="0" smtClean="0">
                <a:latin typeface="Liberation Serif" pitchFamily="18" charset="0"/>
                <a:ea typeface="Liberation Serif" pitchFamily="18" charset="0"/>
                <a:cs typeface="Liberation Serif" pitchFamily="18" charset="0"/>
              </a:rPr>
              <a:t>2</a:t>
            </a:r>
            <a:r>
              <a:rPr lang="ru-RU" sz="1200" b="1" dirty="0" smtClean="0">
                <a:latin typeface="Liberation Serif" pitchFamily="18" charset="0"/>
                <a:ea typeface="Liberation Serif" pitchFamily="18" charset="0"/>
                <a:cs typeface="Liberation Serif" pitchFamily="18" charset="0"/>
              </a:rPr>
              <a:t>5 год</a:t>
            </a:r>
            <a:endParaRPr sz="1200" b="1" dirty="0">
              <a:latin typeface="Liberation Serif" pitchFamily="18" charset="0"/>
              <a:ea typeface="Liberation Serif" pitchFamily="18" charset="0"/>
              <a:cs typeface="Liberation Serif" pitchFamily="18" charset="0"/>
            </a:endParaRPr>
          </a:p>
        </p:txBody>
      </p:sp>
      <p:sp>
        <p:nvSpPr>
          <p:cNvPr id="67" name="object 67"/>
          <p:cNvSpPr/>
          <p:nvPr/>
        </p:nvSpPr>
        <p:spPr>
          <a:xfrm>
            <a:off x="590550" y="1720850"/>
            <a:ext cx="2871470" cy="646430"/>
          </a:xfrm>
          <a:custGeom>
            <a:avLst/>
            <a:gdLst/>
            <a:ahLst/>
            <a:cxnLst/>
            <a:rect l="l" t="t" r="r" b="b"/>
            <a:pathLst>
              <a:path w="2871470" h="646430">
                <a:moveTo>
                  <a:pt x="317500" y="0"/>
                </a:moveTo>
                <a:lnTo>
                  <a:pt x="133945" y="4960"/>
                </a:lnTo>
                <a:lnTo>
                  <a:pt x="39687" y="39687"/>
                </a:lnTo>
                <a:lnTo>
                  <a:pt x="4960" y="133945"/>
                </a:lnTo>
                <a:lnTo>
                  <a:pt x="0" y="317500"/>
                </a:lnTo>
                <a:lnTo>
                  <a:pt x="0" y="328396"/>
                </a:lnTo>
                <a:lnTo>
                  <a:pt x="4960" y="511951"/>
                </a:lnTo>
                <a:lnTo>
                  <a:pt x="39687" y="606209"/>
                </a:lnTo>
                <a:lnTo>
                  <a:pt x="133945" y="640935"/>
                </a:lnTo>
                <a:lnTo>
                  <a:pt x="317500" y="645896"/>
                </a:lnTo>
                <a:lnTo>
                  <a:pt x="2553550" y="645896"/>
                </a:lnTo>
                <a:lnTo>
                  <a:pt x="2737105" y="640935"/>
                </a:lnTo>
                <a:lnTo>
                  <a:pt x="2831363" y="606209"/>
                </a:lnTo>
                <a:lnTo>
                  <a:pt x="2866089" y="511951"/>
                </a:lnTo>
                <a:lnTo>
                  <a:pt x="2871050" y="328396"/>
                </a:lnTo>
                <a:lnTo>
                  <a:pt x="2871050" y="317500"/>
                </a:lnTo>
                <a:lnTo>
                  <a:pt x="2866089" y="133945"/>
                </a:lnTo>
                <a:lnTo>
                  <a:pt x="2831363" y="39687"/>
                </a:lnTo>
                <a:lnTo>
                  <a:pt x="2737105" y="4960"/>
                </a:lnTo>
                <a:lnTo>
                  <a:pt x="2553550" y="0"/>
                </a:lnTo>
                <a:lnTo>
                  <a:pt x="317500" y="0"/>
                </a:lnTo>
                <a:close/>
              </a:path>
            </a:pathLst>
          </a:custGeom>
          <a:ln w="38100">
            <a:solidFill>
              <a:srgbClr val="BFE0B5"/>
            </a:solidFill>
          </a:ln>
        </p:spPr>
        <p:txBody>
          <a:bodyPr wrap="square" lIns="0" tIns="0" rIns="0" bIns="0" rtlCol="0"/>
          <a:lstStyle/>
          <a:p>
            <a:endParaRPr sz="1200"/>
          </a:p>
        </p:txBody>
      </p:sp>
      <p:sp>
        <p:nvSpPr>
          <p:cNvPr id="69" name="object 69"/>
          <p:cNvSpPr/>
          <p:nvPr/>
        </p:nvSpPr>
        <p:spPr>
          <a:xfrm>
            <a:off x="4248150" y="1873250"/>
            <a:ext cx="2699994" cy="359994"/>
          </a:xfrm>
          <a:prstGeom prst="rect">
            <a:avLst/>
          </a:prstGeom>
          <a:blipFill>
            <a:blip r:embed="rId5" cstate="print"/>
            <a:stretch>
              <a:fillRect/>
            </a:stretch>
          </a:blipFill>
        </p:spPr>
        <p:txBody>
          <a:bodyPr wrap="square" lIns="0" tIns="0" rIns="0" bIns="0" rtlCol="0"/>
          <a:lstStyle/>
          <a:p>
            <a:endParaRPr/>
          </a:p>
        </p:txBody>
      </p:sp>
      <p:sp>
        <p:nvSpPr>
          <p:cNvPr id="70" name="object 70"/>
          <p:cNvSpPr/>
          <p:nvPr/>
        </p:nvSpPr>
        <p:spPr>
          <a:xfrm>
            <a:off x="4248150" y="1873250"/>
            <a:ext cx="2700020" cy="360045"/>
          </a:xfrm>
          <a:custGeom>
            <a:avLst/>
            <a:gdLst/>
            <a:ahLst/>
            <a:cxnLst/>
            <a:rect l="l" t="t" r="r" b="b"/>
            <a:pathLst>
              <a:path w="2700020" h="360044">
                <a:moveTo>
                  <a:pt x="177800" y="0"/>
                </a:moveTo>
                <a:lnTo>
                  <a:pt x="75009" y="2778"/>
                </a:lnTo>
                <a:lnTo>
                  <a:pt x="22225" y="22225"/>
                </a:lnTo>
                <a:lnTo>
                  <a:pt x="2778" y="75009"/>
                </a:lnTo>
                <a:lnTo>
                  <a:pt x="0" y="177800"/>
                </a:lnTo>
                <a:lnTo>
                  <a:pt x="0" y="182194"/>
                </a:lnTo>
                <a:lnTo>
                  <a:pt x="2778" y="284984"/>
                </a:lnTo>
                <a:lnTo>
                  <a:pt x="22225" y="337769"/>
                </a:lnTo>
                <a:lnTo>
                  <a:pt x="75009" y="357216"/>
                </a:lnTo>
                <a:lnTo>
                  <a:pt x="177800" y="359994"/>
                </a:lnTo>
                <a:lnTo>
                  <a:pt x="2522194" y="359994"/>
                </a:lnTo>
                <a:lnTo>
                  <a:pt x="2624985" y="357216"/>
                </a:lnTo>
                <a:lnTo>
                  <a:pt x="2677769" y="337769"/>
                </a:lnTo>
                <a:lnTo>
                  <a:pt x="2697216" y="284984"/>
                </a:lnTo>
                <a:lnTo>
                  <a:pt x="2699994" y="182194"/>
                </a:lnTo>
                <a:lnTo>
                  <a:pt x="2699994" y="177800"/>
                </a:lnTo>
                <a:lnTo>
                  <a:pt x="2697216" y="75009"/>
                </a:lnTo>
                <a:lnTo>
                  <a:pt x="2677769" y="22225"/>
                </a:lnTo>
                <a:lnTo>
                  <a:pt x="2624985" y="2778"/>
                </a:lnTo>
                <a:lnTo>
                  <a:pt x="2522194" y="0"/>
                </a:lnTo>
                <a:lnTo>
                  <a:pt x="177800" y="0"/>
                </a:lnTo>
                <a:close/>
              </a:path>
            </a:pathLst>
          </a:custGeom>
          <a:ln w="38100">
            <a:solidFill>
              <a:srgbClr val="B8CDEB"/>
            </a:solidFill>
          </a:ln>
        </p:spPr>
        <p:txBody>
          <a:bodyPr wrap="square" lIns="0" tIns="0" rIns="0" bIns="0" rtlCol="0"/>
          <a:lstStyle/>
          <a:p>
            <a:endParaRPr>
              <a:latin typeface="Liberation Serif" pitchFamily="18" charset="0"/>
              <a:ea typeface="Liberation Serif" pitchFamily="18" charset="0"/>
              <a:cs typeface="Liberation Serif" pitchFamily="18" charset="0"/>
            </a:endParaRPr>
          </a:p>
        </p:txBody>
      </p:sp>
      <p:sp>
        <p:nvSpPr>
          <p:cNvPr id="71" name="object 71"/>
          <p:cNvSpPr txBox="1"/>
          <p:nvPr/>
        </p:nvSpPr>
        <p:spPr>
          <a:xfrm>
            <a:off x="4248150" y="1949450"/>
            <a:ext cx="2679484" cy="205184"/>
          </a:xfrm>
          <a:prstGeom prst="rect">
            <a:avLst/>
          </a:prstGeom>
        </p:spPr>
        <p:txBody>
          <a:bodyPr vert="horz" wrap="square" lIns="0" tIns="0" rIns="0" bIns="0" rtlCol="0">
            <a:spAutoFit/>
          </a:bodyPr>
          <a:lstStyle/>
          <a:p>
            <a:pPr marL="12700">
              <a:lnSpc>
                <a:spcPct val="100000"/>
              </a:lnSpc>
              <a:tabLst>
                <a:tab pos="690245" algn="l"/>
                <a:tab pos="1148080" algn="l"/>
              </a:tabLst>
            </a:pPr>
            <a:r>
              <a:rPr lang="ru-RU" sz="1500" b="1" baseline="2777" dirty="0" smtClean="0">
                <a:solidFill>
                  <a:srgbClr val="231F20"/>
                </a:solidFill>
                <a:latin typeface="Liberation Serif" pitchFamily="18" charset="0"/>
                <a:ea typeface="Liberation Serif" pitchFamily="18" charset="0"/>
                <a:cs typeface="Liberation Serif" pitchFamily="18" charset="0"/>
              </a:rPr>
              <a:t>        </a:t>
            </a:r>
            <a:r>
              <a:rPr lang="ru-RU" sz="2000" b="1" baseline="2777" dirty="0" smtClean="0">
                <a:solidFill>
                  <a:srgbClr val="231F20"/>
                </a:solidFill>
                <a:latin typeface="Liberation Serif" pitchFamily="18" charset="0"/>
                <a:ea typeface="Liberation Serif" pitchFamily="18" charset="0"/>
                <a:cs typeface="Liberation Serif" pitchFamily="18" charset="0"/>
              </a:rPr>
              <a:t>Проведены 16 июня 2026</a:t>
            </a:r>
            <a:endParaRPr sz="2000" baseline="2777" dirty="0">
              <a:latin typeface="Liberation Serif" pitchFamily="18" charset="0"/>
              <a:ea typeface="Liberation Serif" pitchFamily="18" charset="0"/>
              <a:cs typeface="Liberation Serif" pitchFamily="18" charset="0"/>
            </a:endParaRPr>
          </a:p>
        </p:txBody>
      </p:sp>
      <p:sp>
        <p:nvSpPr>
          <p:cNvPr id="72" name="object 72"/>
          <p:cNvSpPr/>
          <p:nvPr/>
        </p:nvSpPr>
        <p:spPr>
          <a:xfrm>
            <a:off x="4248150" y="882650"/>
            <a:ext cx="2699994" cy="360006"/>
          </a:xfrm>
          <a:prstGeom prst="rect">
            <a:avLst/>
          </a:prstGeom>
          <a:blipFill>
            <a:blip r:embed="rId5" cstate="print"/>
            <a:stretch>
              <a:fillRect/>
            </a:stretch>
          </a:blipFill>
        </p:spPr>
        <p:txBody>
          <a:bodyPr wrap="square" lIns="0" tIns="0" rIns="0" bIns="0" rtlCol="0"/>
          <a:lstStyle/>
          <a:p>
            <a:pPr algn="ctr"/>
            <a:r>
              <a:rPr lang="ru-RU" sz="1200" b="1" dirty="0" smtClean="0">
                <a:latin typeface="Liberation Serif" pitchFamily="18" charset="0"/>
                <a:ea typeface="Liberation Serif" pitchFamily="18" charset="0"/>
                <a:cs typeface="Liberation Serif" pitchFamily="18" charset="0"/>
              </a:rPr>
              <a:t>Проведены 09 декабря 20</a:t>
            </a:r>
            <a:r>
              <a:rPr lang="en-US" sz="1200" b="1" dirty="0" smtClean="0">
                <a:latin typeface="Liberation Serif" pitchFamily="18" charset="0"/>
                <a:ea typeface="Liberation Serif" pitchFamily="18" charset="0"/>
                <a:cs typeface="Liberation Serif" pitchFamily="18" charset="0"/>
              </a:rPr>
              <a:t>2</a:t>
            </a:r>
            <a:r>
              <a:rPr lang="ru-RU" sz="1200" b="1" dirty="0" smtClean="0">
                <a:latin typeface="Liberation Serif" pitchFamily="18" charset="0"/>
                <a:ea typeface="Liberation Serif" pitchFamily="18" charset="0"/>
                <a:cs typeface="Liberation Serif" pitchFamily="18" charset="0"/>
              </a:rPr>
              <a:t>4 года</a:t>
            </a:r>
            <a:endParaRPr sz="1200" b="1" dirty="0">
              <a:latin typeface="Liberation Serif" pitchFamily="18" charset="0"/>
              <a:ea typeface="Liberation Serif" pitchFamily="18" charset="0"/>
              <a:cs typeface="Liberation Serif" pitchFamily="18" charset="0"/>
            </a:endParaRPr>
          </a:p>
        </p:txBody>
      </p:sp>
      <p:sp>
        <p:nvSpPr>
          <p:cNvPr id="73" name="object 73"/>
          <p:cNvSpPr/>
          <p:nvPr/>
        </p:nvSpPr>
        <p:spPr>
          <a:xfrm>
            <a:off x="4248150" y="882650"/>
            <a:ext cx="2700020" cy="360045"/>
          </a:xfrm>
          <a:custGeom>
            <a:avLst/>
            <a:gdLst/>
            <a:ahLst/>
            <a:cxnLst/>
            <a:rect l="l" t="t" r="r" b="b"/>
            <a:pathLst>
              <a:path w="2700020" h="360044">
                <a:moveTo>
                  <a:pt x="177800" y="0"/>
                </a:moveTo>
                <a:lnTo>
                  <a:pt x="75009" y="2778"/>
                </a:lnTo>
                <a:lnTo>
                  <a:pt x="22225" y="22225"/>
                </a:lnTo>
                <a:lnTo>
                  <a:pt x="2778" y="75009"/>
                </a:lnTo>
                <a:lnTo>
                  <a:pt x="0" y="177800"/>
                </a:lnTo>
                <a:lnTo>
                  <a:pt x="0" y="182194"/>
                </a:lnTo>
                <a:lnTo>
                  <a:pt x="2778" y="284984"/>
                </a:lnTo>
                <a:lnTo>
                  <a:pt x="22225" y="337769"/>
                </a:lnTo>
                <a:lnTo>
                  <a:pt x="75009" y="357216"/>
                </a:lnTo>
                <a:lnTo>
                  <a:pt x="177800" y="359994"/>
                </a:lnTo>
                <a:lnTo>
                  <a:pt x="2522194" y="359994"/>
                </a:lnTo>
                <a:lnTo>
                  <a:pt x="2624985" y="357216"/>
                </a:lnTo>
                <a:lnTo>
                  <a:pt x="2677769" y="337769"/>
                </a:lnTo>
                <a:lnTo>
                  <a:pt x="2697216" y="284984"/>
                </a:lnTo>
                <a:lnTo>
                  <a:pt x="2699994" y="182194"/>
                </a:lnTo>
                <a:lnTo>
                  <a:pt x="2699994" y="177800"/>
                </a:lnTo>
                <a:lnTo>
                  <a:pt x="2697216" y="75009"/>
                </a:lnTo>
                <a:lnTo>
                  <a:pt x="2677769" y="22225"/>
                </a:lnTo>
                <a:lnTo>
                  <a:pt x="2624985" y="2778"/>
                </a:lnTo>
                <a:lnTo>
                  <a:pt x="2522194" y="0"/>
                </a:lnTo>
                <a:lnTo>
                  <a:pt x="177800" y="0"/>
                </a:lnTo>
                <a:close/>
              </a:path>
            </a:pathLst>
          </a:custGeom>
          <a:ln w="38100">
            <a:solidFill>
              <a:srgbClr val="7BD3F7"/>
            </a:solidFill>
          </a:ln>
        </p:spPr>
        <p:txBody>
          <a:bodyPr wrap="square" lIns="0" tIns="0" rIns="0" bIns="0" rtlCol="0"/>
          <a:lstStyle/>
          <a:p>
            <a:endParaRPr/>
          </a:p>
        </p:txBody>
      </p:sp>
      <p:sp>
        <p:nvSpPr>
          <p:cNvPr id="83" name="object 83"/>
          <p:cNvSpPr/>
          <p:nvPr/>
        </p:nvSpPr>
        <p:spPr>
          <a:xfrm>
            <a:off x="590550" y="730250"/>
            <a:ext cx="2871063" cy="645909"/>
          </a:xfrm>
          <a:prstGeom prst="rect">
            <a:avLst/>
          </a:prstGeom>
          <a:blipFill>
            <a:blip r:embed="rId6" cstate="print"/>
            <a:stretch>
              <a:fillRect/>
            </a:stretch>
          </a:blipFill>
        </p:spPr>
        <p:txBody>
          <a:bodyPr wrap="square" lIns="0" tIns="0" rIns="0" bIns="0" rtlCol="0"/>
          <a:lstStyle/>
          <a:p>
            <a:pPr algn="ctr"/>
            <a:r>
              <a:rPr lang="ru-RU" sz="1200" b="1" dirty="0" smtClean="0">
                <a:latin typeface="Liberation Serif" pitchFamily="18" charset="0"/>
                <a:ea typeface="Liberation Serif" pitchFamily="18" charset="0"/>
                <a:cs typeface="Liberation Serif" pitchFamily="18" charset="0"/>
              </a:rPr>
              <a:t>Публичные слушания</a:t>
            </a:r>
          </a:p>
          <a:p>
            <a:pPr algn="ctr"/>
            <a:r>
              <a:rPr lang="ru-RU" sz="1200" b="1" dirty="0" smtClean="0">
                <a:latin typeface="Liberation Serif" pitchFamily="18" charset="0"/>
                <a:ea typeface="Liberation Serif" pitchFamily="18" charset="0"/>
                <a:cs typeface="Liberation Serif" pitchFamily="18" charset="0"/>
              </a:rPr>
              <a:t>по проекту бюджета Шалинского муниципального округа на 20</a:t>
            </a:r>
            <a:r>
              <a:rPr lang="en-US" sz="1200" b="1" dirty="0" smtClean="0">
                <a:latin typeface="Liberation Serif" pitchFamily="18" charset="0"/>
                <a:ea typeface="Liberation Serif" pitchFamily="18" charset="0"/>
                <a:cs typeface="Liberation Serif" pitchFamily="18" charset="0"/>
              </a:rPr>
              <a:t>2</a:t>
            </a:r>
            <a:r>
              <a:rPr lang="ru-RU" sz="1200" b="1" dirty="0" smtClean="0">
                <a:latin typeface="Liberation Serif" pitchFamily="18" charset="0"/>
                <a:ea typeface="Liberation Serif" pitchFamily="18" charset="0"/>
                <a:cs typeface="Liberation Serif" pitchFamily="18" charset="0"/>
              </a:rPr>
              <a:t>5 год</a:t>
            </a:r>
            <a:endParaRPr sz="1200" b="1" dirty="0">
              <a:latin typeface="Liberation Serif" pitchFamily="18" charset="0"/>
              <a:ea typeface="Liberation Serif" pitchFamily="18" charset="0"/>
              <a:cs typeface="Liberation Serif" pitchFamily="18" charset="0"/>
            </a:endParaRPr>
          </a:p>
        </p:txBody>
      </p:sp>
      <p:sp>
        <p:nvSpPr>
          <p:cNvPr id="84" name="object 84"/>
          <p:cNvSpPr/>
          <p:nvPr/>
        </p:nvSpPr>
        <p:spPr>
          <a:xfrm>
            <a:off x="590550" y="730250"/>
            <a:ext cx="2871470" cy="646430"/>
          </a:xfrm>
          <a:custGeom>
            <a:avLst/>
            <a:gdLst/>
            <a:ahLst/>
            <a:cxnLst/>
            <a:rect l="l" t="t" r="r" b="b"/>
            <a:pathLst>
              <a:path w="2871470" h="646430">
                <a:moveTo>
                  <a:pt x="317500" y="0"/>
                </a:moveTo>
                <a:lnTo>
                  <a:pt x="133945" y="4960"/>
                </a:lnTo>
                <a:lnTo>
                  <a:pt x="39687" y="39687"/>
                </a:lnTo>
                <a:lnTo>
                  <a:pt x="4960" y="133945"/>
                </a:lnTo>
                <a:lnTo>
                  <a:pt x="0" y="317500"/>
                </a:lnTo>
                <a:lnTo>
                  <a:pt x="0" y="328396"/>
                </a:lnTo>
                <a:lnTo>
                  <a:pt x="4960" y="511951"/>
                </a:lnTo>
                <a:lnTo>
                  <a:pt x="39687" y="606209"/>
                </a:lnTo>
                <a:lnTo>
                  <a:pt x="133945" y="640935"/>
                </a:lnTo>
                <a:lnTo>
                  <a:pt x="317500" y="645896"/>
                </a:lnTo>
                <a:lnTo>
                  <a:pt x="2553550" y="645896"/>
                </a:lnTo>
                <a:lnTo>
                  <a:pt x="2737105" y="640935"/>
                </a:lnTo>
                <a:lnTo>
                  <a:pt x="2831363" y="606209"/>
                </a:lnTo>
                <a:lnTo>
                  <a:pt x="2866089" y="511951"/>
                </a:lnTo>
                <a:lnTo>
                  <a:pt x="2871050" y="328396"/>
                </a:lnTo>
                <a:lnTo>
                  <a:pt x="2871050" y="317500"/>
                </a:lnTo>
                <a:lnTo>
                  <a:pt x="2866089" y="133945"/>
                </a:lnTo>
                <a:lnTo>
                  <a:pt x="2831363" y="39687"/>
                </a:lnTo>
                <a:lnTo>
                  <a:pt x="2737105" y="4960"/>
                </a:lnTo>
                <a:lnTo>
                  <a:pt x="2553550" y="0"/>
                </a:lnTo>
                <a:lnTo>
                  <a:pt x="317500" y="0"/>
                </a:lnTo>
                <a:close/>
              </a:path>
            </a:pathLst>
          </a:custGeom>
          <a:ln w="38100">
            <a:solidFill>
              <a:srgbClr val="FAAE78"/>
            </a:solidFill>
          </a:ln>
        </p:spPr>
        <p:txBody>
          <a:bodyPr wrap="square" lIns="0" tIns="0" rIns="0" bIns="0" rtlCol="0"/>
          <a:lstStyle/>
          <a:p>
            <a:endParaRPr/>
          </a:p>
        </p:txBody>
      </p:sp>
      <p:sp>
        <p:nvSpPr>
          <p:cNvPr id="89" name="Стрелка вправо 88"/>
          <p:cNvSpPr/>
          <p:nvPr/>
        </p:nvSpPr>
        <p:spPr>
          <a:xfrm>
            <a:off x="3486150" y="1035050"/>
            <a:ext cx="6096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sp>
        <p:nvSpPr>
          <p:cNvPr id="90" name="Стрелка вправо 89"/>
          <p:cNvSpPr/>
          <p:nvPr/>
        </p:nvSpPr>
        <p:spPr>
          <a:xfrm>
            <a:off x="3562350" y="2025650"/>
            <a:ext cx="609600" cy="7620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ru-RU" dirty="0"/>
          </a:p>
        </p:txBody>
      </p:sp>
      <p:pic>
        <p:nvPicPr>
          <p:cNvPr id="1026" name="Picture 2" descr="B:\Users\SOB\Desktop\Бюджет для граждан\Фото для бюджета\i.jpg"/>
          <p:cNvPicPr>
            <a:picLocks noChangeAspect="1" noChangeArrowheads="1"/>
          </p:cNvPicPr>
          <p:nvPr/>
        </p:nvPicPr>
        <p:blipFill>
          <a:blip r:embed="rId7" cstate="print"/>
          <a:srcRect/>
          <a:stretch>
            <a:fillRect/>
          </a:stretch>
        </p:blipFill>
        <p:spPr bwMode="auto">
          <a:xfrm>
            <a:off x="1733550" y="2482850"/>
            <a:ext cx="4095750" cy="2362200"/>
          </a:xfrm>
          <a:prstGeom prst="rect">
            <a:avLst/>
          </a:prstGeom>
          <a:noFill/>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416000" y="12"/>
            <a:ext cx="323989" cy="10907991"/>
          </a:xfrm>
          <a:prstGeom prst="rect">
            <a:avLst/>
          </a:prstGeom>
          <a:blipFill>
            <a:blip r:embed="rId2" cstate="print"/>
            <a:stretch>
              <a:fillRect/>
            </a:stretch>
          </a:blipFill>
        </p:spPr>
        <p:txBody>
          <a:bodyPr wrap="square" lIns="0" tIns="0" rIns="0" bIns="0" rtlCol="0"/>
          <a:lstStyle/>
          <a:p>
            <a:endParaRPr/>
          </a:p>
        </p:txBody>
      </p:sp>
      <p:sp>
        <p:nvSpPr>
          <p:cNvPr id="13" name="object 13"/>
          <p:cNvSpPr/>
          <p:nvPr/>
        </p:nvSpPr>
        <p:spPr>
          <a:xfrm>
            <a:off x="717442" y="342011"/>
            <a:ext cx="288290" cy="288290"/>
          </a:xfrm>
          <a:custGeom>
            <a:avLst/>
            <a:gdLst/>
            <a:ahLst/>
            <a:cxnLst/>
            <a:rect l="l" t="t" r="r" b="b"/>
            <a:pathLst>
              <a:path w="288290" h="288290">
                <a:moveTo>
                  <a:pt x="235673" y="0"/>
                </a:moveTo>
                <a:lnTo>
                  <a:pt x="52324" y="0"/>
                </a:lnTo>
                <a:lnTo>
                  <a:pt x="31959" y="4105"/>
                </a:lnTo>
                <a:lnTo>
                  <a:pt x="15327" y="15308"/>
                </a:lnTo>
                <a:lnTo>
                  <a:pt x="4112" y="31937"/>
                </a:lnTo>
                <a:lnTo>
                  <a:pt x="0" y="52324"/>
                </a:lnTo>
                <a:lnTo>
                  <a:pt x="0" y="235661"/>
                </a:lnTo>
                <a:lnTo>
                  <a:pt x="4112" y="256031"/>
                </a:lnTo>
                <a:lnTo>
                  <a:pt x="15327" y="272662"/>
                </a:lnTo>
                <a:lnTo>
                  <a:pt x="31959" y="283874"/>
                </a:lnTo>
                <a:lnTo>
                  <a:pt x="52324" y="287985"/>
                </a:lnTo>
                <a:lnTo>
                  <a:pt x="235673" y="287985"/>
                </a:lnTo>
                <a:lnTo>
                  <a:pt x="256043" y="283874"/>
                </a:lnTo>
                <a:lnTo>
                  <a:pt x="272675" y="272662"/>
                </a:lnTo>
                <a:lnTo>
                  <a:pt x="283887" y="256031"/>
                </a:lnTo>
                <a:lnTo>
                  <a:pt x="287997" y="235661"/>
                </a:lnTo>
                <a:lnTo>
                  <a:pt x="287997" y="52324"/>
                </a:lnTo>
                <a:lnTo>
                  <a:pt x="283887" y="31937"/>
                </a:lnTo>
                <a:lnTo>
                  <a:pt x="272675" y="15308"/>
                </a:lnTo>
                <a:lnTo>
                  <a:pt x="256043" y="4105"/>
                </a:lnTo>
                <a:lnTo>
                  <a:pt x="235673" y="0"/>
                </a:lnTo>
                <a:close/>
              </a:path>
            </a:pathLst>
          </a:custGeom>
          <a:solidFill>
            <a:srgbClr val="FFFFFF"/>
          </a:solidFill>
        </p:spPr>
        <p:txBody>
          <a:bodyPr wrap="square" lIns="0" tIns="0" rIns="0" bIns="0" rtlCol="0"/>
          <a:lstStyle/>
          <a:p>
            <a:endParaRPr/>
          </a:p>
        </p:txBody>
      </p:sp>
      <p:sp>
        <p:nvSpPr>
          <p:cNvPr id="15" name="object 15"/>
          <p:cNvSpPr/>
          <p:nvPr/>
        </p:nvSpPr>
        <p:spPr>
          <a:xfrm>
            <a:off x="0" y="10420704"/>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06590"/>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7" name="object 17"/>
          <p:cNvSpPr/>
          <p:nvPr/>
        </p:nvSpPr>
        <p:spPr>
          <a:xfrm>
            <a:off x="0" y="10597242"/>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8" name="object 18"/>
          <p:cNvSpPr/>
          <p:nvPr/>
        </p:nvSpPr>
        <p:spPr>
          <a:xfrm>
            <a:off x="0" y="10602005"/>
            <a:ext cx="5016500" cy="0"/>
          </a:xfrm>
          <a:custGeom>
            <a:avLst/>
            <a:gdLst/>
            <a:ahLst/>
            <a:cxnLst/>
            <a:rect l="l" t="t" r="r" b="b"/>
            <a:pathLst>
              <a:path w="5016500">
                <a:moveTo>
                  <a:pt x="0" y="0"/>
                </a:moveTo>
                <a:lnTo>
                  <a:pt x="5016138" y="0"/>
                </a:lnTo>
              </a:path>
            </a:pathLst>
          </a:custGeom>
          <a:ln w="36004">
            <a:solidFill>
              <a:srgbClr val="00A3A8"/>
            </a:solidFill>
          </a:ln>
        </p:spPr>
        <p:txBody>
          <a:bodyPr wrap="square" lIns="0" tIns="0" rIns="0" bIns="0" rtlCol="0"/>
          <a:lstStyle/>
          <a:p>
            <a:endParaRPr/>
          </a:p>
        </p:txBody>
      </p:sp>
      <p:sp>
        <p:nvSpPr>
          <p:cNvPr id="19" name="object 19"/>
          <p:cNvSpPr/>
          <p:nvPr/>
        </p:nvSpPr>
        <p:spPr>
          <a:xfrm>
            <a:off x="0" y="10511356"/>
            <a:ext cx="4229735" cy="0"/>
          </a:xfrm>
          <a:custGeom>
            <a:avLst/>
            <a:gdLst/>
            <a:ahLst/>
            <a:cxnLst/>
            <a:rect l="l" t="t" r="r" b="b"/>
            <a:pathLst>
              <a:path w="4229735">
                <a:moveTo>
                  <a:pt x="0" y="0"/>
                </a:moveTo>
                <a:lnTo>
                  <a:pt x="4229411" y="0"/>
                </a:lnTo>
              </a:path>
            </a:pathLst>
          </a:custGeom>
          <a:ln w="36004">
            <a:solidFill>
              <a:srgbClr val="00B8BE"/>
            </a:solidFill>
          </a:ln>
        </p:spPr>
        <p:txBody>
          <a:bodyPr wrap="square" lIns="0" tIns="0" rIns="0" bIns="0" rtlCol="0"/>
          <a:lstStyle/>
          <a:p>
            <a:endParaRPr/>
          </a:p>
        </p:txBody>
      </p:sp>
      <p:sp>
        <p:nvSpPr>
          <p:cNvPr id="20" name="object 20"/>
          <p:cNvSpPr/>
          <p:nvPr/>
        </p:nvSpPr>
        <p:spPr>
          <a:xfrm>
            <a:off x="0" y="10420704"/>
            <a:ext cx="3446779" cy="0"/>
          </a:xfrm>
          <a:custGeom>
            <a:avLst/>
            <a:gdLst/>
            <a:ahLst/>
            <a:cxnLst/>
            <a:rect l="l" t="t" r="r" b="b"/>
            <a:pathLst>
              <a:path w="3446779">
                <a:moveTo>
                  <a:pt x="0" y="0"/>
                </a:moveTo>
                <a:lnTo>
                  <a:pt x="3446329" y="0"/>
                </a:lnTo>
              </a:path>
            </a:pathLst>
          </a:custGeom>
          <a:ln w="36004">
            <a:solidFill>
              <a:srgbClr val="A2DADD"/>
            </a:solidFill>
          </a:ln>
        </p:spPr>
        <p:txBody>
          <a:bodyPr wrap="square" lIns="0" tIns="0" rIns="0" bIns="0" rtlCol="0"/>
          <a:lstStyle/>
          <a:p>
            <a:endParaRPr/>
          </a:p>
        </p:txBody>
      </p:sp>
      <p:graphicFrame>
        <p:nvGraphicFramePr>
          <p:cNvPr id="55" name="object 55"/>
          <p:cNvGraphicFramePr>
            <a:graphicFrameLocks noGrp="1"/>
          </p:cNvGraphicFramePr>
          <p:nvPr/>
        </p:nvGraphicFramePr>
        <p:xfrm>
          <a:off x="590550" y="798107"/>
          <a:ext cx="6781800" cy="7250971"/>
        </p:xfrm>
        <a:graphic>
          <a:graphicData uri="http://schemas.openxmlformats.org/drawingml/2006/table">
            <a:tbl>
              <a:tblPr firstRow="1" bandRow="1">
                <a:tableStyleId>{2D5ABB26-0587-4C30-8999-92F81FD0307C}</a:tableStyleId>
              </a:tblPr>
              <a:tblGrid>
                <a:gridCol w="3034323"/>
                <a:gridCol w="1004277"/>
                <a:gridCol w="1295400"/>
                <a:gridCol w="1447800"/>
              </a:tblGrid>
              <a:tr h="324572">
                <a:tc>
                  <a:txBody>
                    <a:bodyPr/>
                    <a:lstStyle/>
                    <a:p>
                      <a:pPr marL="686435">
                        <a:lnSpc>
                          <a:spcPct val="100000"/>
                        </a:lnSpc>
                        <a:spcBef>
                          <a:spcPts val="480"/>
                        </a:spcBef>
                      </a:pPr>
                      <a:r>
                        <a:rPr sz="1100" b="1" spc="-15" dirty="0">
                          <a:solidFill>
                            <a:srgbClr val="FFFFFF"/>
                          </a:solidFill>
                          <a:latin typeface="Liberation Serif" pitchFamily="18" charset="0"/>
                          <a:ea typeface="Liberation Serif" pitchFamily="18" charset="0"/>
                          <a:cs typeface="Liberation Serif" pitchFamily="18" charset="0"/>
                        </a:rPr>
                        <a:t>Наименование</a:t>
                      </a:r>
                      <a:r>
                        <a:rPr sz="1100" b="1" spc="-90" dirty="0">
                          <a:solidFill>
                            <a:srgbClr val="FFFFFF"/>
                          </a:solidFill>
                          <a:latin typeface="Liberation Serif" pitchFamily="18" charset="0"/>
                          <a:ea typeface="Liberation Serif" pitchFamily="18" charset="0"/>
                          <a:cs typeface="Liberation Serif" pitchFamily="18" charset="0"/>
                        </a:rPr>
                        <a:t> </a:t>
                      </a:r>
                      <a:r>
                        <a:rPr sz="1100" b="1" dirty="0">
                          <a:solidFill>
                            <a:srgbClr val="FFFFFF"/>
                          </a:solidFill>
                          <a:latin typeface="Liberation Serif" pitchFamily="18" charset="0"/>
                          <a:ea typeface="Liberation Serif" pitchFamily="18" charset="0"/>
                          <a:cs typeface="Liberation Serif" pitchFamily="18" charset="0"/>
                        </a:rPr>
                        <a:t>показателя</a:t>
                      </a:r>
                      <a:endParaRPr sz="1100" b="1" dirty="0">
                        <a:latin typeface="Liberation Serif" pitchFamily="18" charset="0"/>
                        <a:ea typeface="Liberation Serif" pitchFamily="18" charset="0"/>
                        <a:cs typeface="Liberation Serif" pitchFamily="18" charset="0"/>
                      </a:endParaRPr>
                    </a:p>
                  </a:txBody>
                  <a:tcPr marL="0" marR="0" marT="0" marB="0" anchor="ctr">
                    <a:lnR w="6350">
                      <a:solidFill>
                        <a:srgbClr val="FFFFFF"/>
                      </a:solidFill>
                      <a:prstDash val="solid"/>
                    </a:lnR>
                    <a:solidFill>
                      <a:srgbClr val="00B8BE"/>
                    </a:solidFill>
                  </a:tcPr>
                </a:tc>
                <a:tc>
                  <a:txBody>
                    <a:bodyPr/>
                    <a:lstStyle/>
                    <a:p>
                      <a:pPr marL="182563" marR="154305" indent="-20638" algn="ctr">
                        <a:lnSpc>
                          <a:spcPts val="800"/>
                        </a:lnSpc>
                        <a:spcBef>
                          <a:spcPts val="240"/>
                        </a:spcBef>
                      </a:pPr>
                      <a:r>
                        <a:rPr lang="ru-RU" sz="1100" b="1" spc="-10" dirty="0" smtClean="0">
                          <a:solidFill>
                            <a:srgbClr val="FFFFFF"/>
                          </a:solidFill>
                          <a:latin typeface="Liberation Serif" pitchFamily="18" charset="0"/>
                          <a:ea typeface="Liberation Serif" pitchFamily="18" charset="0"/>
                          <a:cs typeface="Liberation Serif" pitchFamily="18" charset="0"/>
                        </a:rPr>
                        <a:t>Единица измерения</a:t>
                      </a:r>
                      <a:endParaRPr lang="ru-RU" sz="1100" b="1" spc="-10" dirty="0">
                        <a:solidFill>
                          <a:srgbClr val="FFFFFF"/>
                        </a:solidFill>
                        <a:latin typeface="Liberation Serif" pitchFamily="18" charset="0"/>
                        <a:ea typeface="Liberation Serif" pitchFamily="18" charset="0"/>
                        <a:cs typeface="Liberation Serif" pitchFamily="18" charset="0"/>
                      </a:endParaRPr>
                    </a:p>
                  </a:txBody>
                  <a:tcPr marL="0" marR="0" marT="0" marB="0" anchor="ctr">
                    <a:lnL w="6350">
                      <a:solidFill>
                        <a:srgbClr val="FFFFFF"/>
                      </a:solidFill>
                      <a:prstDash val="solid"/>
                    </a:lnL>
                    <a:lnR w="6350" cap="flat" cmpd="sng" algn="ctr">
                      <a:solidFill>
                        <a:srgbClr val="FFFFFF"/>
                      </a:solidFill>
                      <a:prstDash val="solid"/>
                      <a:round/>
                      <a:headEnd type="none" w="med" len="med"/>
                      <a:tailEnd type="none" w="med" len="med"/>
                    </a:lnR>
                    <a:solidFill>
                      <a:srgbClr val="00B8BE"/>
                    </a:solidFill>
                  </a:tcPr>
                </a:tc>
                <a:tc>
                  <a:txBody>
                    <a:bodyPr/>
                    <a:lstStyle/>
                    <a:p>
                      <a:pPr marL="238760" marR="154305" indent="-76835" algn="ctr">
                        <a:lnSpc>
                          <a:spcPts val="800"/>
                        </a:lnSpc>
                        <a:spcBef>
                          <a:spcPts val="240"/>
                        </a:spcBef>
                      </a:pPr>
                      <a:r>
                        <a:rPr lang="ru-RU" sz="1100" b="1" dirty="0" smtClean="0">
                          <a:solidFill>
                            <a:schemeClr val="bg1"/>
                          </a:solidFill>
                          <a:latin typeface="Liberation Serif" pitchFamily="18" charset="0"/>
                          <a:ea typeface="Liberation Serif" pitchFamily="18" charset="0"/>
                          <a:cs typeface="Liberation Serif" pitchFamily="18" charset="0"/>
                        </a:rPr>
                        <a:t>План 2025 год</a:t>
                      </a:r>
                      <a:endParaRPr sz="1100" b="1" dirty="0">
                        <a:solidFill>
                          <a:schemeClr val="bg1"/>
                        </a:solidFill>
                        <a:latin typeface="Liberation Serif" pitchFamily="18" charset="0"/>
                        <a:ea typeface="Liberation Serif" pitchFamily="18" charset="0"/>
                        <a:cs typeface="Liberation Serif" pitchFamily="18" charset="0"/>
                      </a:endParaRPr>
                    </a:p>
                  </a:txBody>
                  <a:tcPr marL="0" marR="0" marT="0" marB="0" anchor="ctr">
                    <a:lnL w="6350">
                      <a:solidFill>
                        <a:srgbClr val="FFFFFF"/>
                      </a:solidFill>
                      <a:prstDash val="solid"/>
                    </a:lnL>
                    <a:lnR w="6350" cap="flat" cmpd="sng" algn="ctr">
                      <a:solidFill>
                        <a:srgbClr val="FFFFFF"/>
                      </a:solidFill>
                      <a:prstDash val="solid"/>
                      <a:round/>
                      <a:headEnd type="none" w="med" len="med"/>
                      <a:tailEnd type="none" w="med" len="med"/>
                    </a:lnR>
                    <a:solidFill>
                      <a:srgbClr val="00B8BE"/>
                    </a:solidFill>
                  </a:tcPr>
                </a:tc>
                <a:tc>
                  <a:txBody>
                    <a:bodyPr/>
                    <a:lstStyle/>
                    <a:p>
                      <a:pPr marL="238760" marR="154305" indent="-76835" algn="ctr">
                        <a:lnSpc>
                          <a:spcPts val="800"/>
                        </a:lnSpc>
                        <a:spcBef>
                          <a:spcPts val="240"/>
                        </a:spcBef>
                      </a:pPr>
                      <a:r>
                        <a:rPr lang="ru-RU" sz="1100" b="1" spc="-10" dirty="0" smtClean="0">
                          <a:solidFill>
                            <a:srgbClr val="FFFFFF"/>
                          </a:solidFill>
                          <a:latin typeface="Liberation Serif" pitchFamily="18" charset="0"/>
                          <a:ea typeface="Liberation Serif" pitchFamily="18" charset="0"/>
                          <a:cs typeface="Liberation Serif" pitchFamily="18" charset="0"/>
                        </a:rPr>
                        <a:t>Отчет  2025 год</a:t>
                      </a:r>
                      <a:endParaRPr sz="1100" b="1" dirty="0">
                        <a:latin typeface="Liberation Serif" pitchFamily="18" charset="0"/>
                        <a:ea typeface="Liberation Serif" pitchFamily="18" charset="0"/>
                        <a:cs typeface="Liberation Serif" pitchFamily="18" charset="0"/>
                      </a:endParaRPr>
                    </a:p>
                  </a:txBody>
                  <a:tcPr marL="0" marR="0" marT="0" marB="0" anchor="ctr">
                    <a:lnL w="6350">
                      <a:solidFill>
                        <a:srgbClr val="FFFFFF"/>
                      </a:solidFill>
                      <a:prstDash val="solid"/>
                    </a:lnL>
                    <a:lnR w="6350">
                      <a:solidFill>
                        <a:srgbClr val="FFFFFF"/>
                      </a:solidFill>
                      <a:prstDash val="solid"/>
                    </a:lnR>
                    <a:solidFill>
                      <a:srgbClr val="00B8BE"/>
                    </a:solidFill>
                  </a:tcPr>
                </a:tc>
              </a:tr>
              <a:tr h="217171">
                <a:tc>
                  <a:txBody>
                    <a:bodyPr/>
                    <a:lstStyle/>
                    <a:p>
                      <a:pPr marL="32384">
                        <a:lnSpc>
                          <a:spcPct val="100000"/>
                        </a:lnSpc>
                        <a:spcBef>
                          <a:spcPts val="325"/>
                        </a:spcBef>
                        <a:spcAft>
                          <a:spcPts val="0"/>
                        </a:spcAft>
                      </a:pPr>
                      <a:r>
                        <a:rPr lang="en-US" sz="1100" b="1" spc="-10" dirty="0" smtClean="0">
                          <a:solidFill>
                            <a:srgbClr val="231F20"/>
                          </a:solidFill>
                          <a:latin typeface="Century Gothic"/>
                          <a:ea typeface="+mn-ea"/>
                          <a:cs typeface="Century Gothic"/>
                        </a:rPr>
                        <a:t>I</a:t>
                      </a:r>
                      <a:r>
                        <a:rPr lang="ru-RU" sz="1100" b="1" spc="-10" dirty="0" smtClean="0">
                          <a:solidFill>
                            <a:srgbClr val="231F20"/>
                          </a:solidFill>
                          <a:latin typeface="Century Gothic"/>
                          <a:ea typeface="+mn-ea"/>
                          <a:cs typeface="Century Gothic"/>
                        </a:rPr>
                        <a:t>. Финансы</a:t>
                      </a:r>
                      <a:endParaRPr lang="ru-RU" sz="11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a:solidFill>
                        <a:srgbClr val="00B8BE"/>
                      </a:solidFill>
                      <a:prstDash val="solid"/>
                    </a:lnR>
                    <a:lnB w="6350">
                      <a:solidFill>
                        <a:srgbClr val="00B8BE"/>
                      </a:solidFill>
                      <a:prstDash val="solid"/>
                    </a:lnB>
                  </a:tcPr>
                </a:tc>
                <a:tc>
                  <a:txBody>
                    <a:bodyPr/>
                    <a:lstStyle/>
                    <a:p>
                      <a:pPr marL="0" algn="ctr">
                        <a:spcAft>
                          <a:spcPts val="0"/>
                        </a:spcAft>
                      </a:pPr>
                      <a:endParaRPr lang="ru-RU" sz="11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B w="6350" cap="flat" cmpd="sng" algn="ctr">
                      <a:solidFill>
                        <a:srgbClr val="00B8BE"/>
                      </a:solidFill>
                      <a:prstDash val="solid"/>
                      <a:round/>
                      <a:headEnd type="none" w="med" len="med"/>
                      <a:tailEnd type="none" w="med" len="med"/>
                    </a:lnB>
                  </a:tcPr>
                </a:tc>
                <a:tc>
                  <a:txBody>
                    <a:bodyPr/>
                    <a:lstStyle/>
                    <a:p>
                      <a:pPr marL="0" algn="ctr">
                        <a:spcAft>
                          <a:spcPts val="0"/>
                        </a:spcAft>
                      </a:pPr>
                      <a:endParaRPr lang="ru-RU" sz="11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B w="6350" cap="flat" cmpd="sng" algn="ctr">
                      <a:solidFill>
                        <a:srgbClr val="00B8BE"/>
                      </a:solidFill>
                      <a:prstDash val="solid"/>
                      <a:round/>
                      <a:headEnd type="none" w="med" len="med"/>
                      <a:tailEnd type="none" w="med" len="med"/>
                    </a:lnB>
                  </a:tcPr>
                </a:tc>
                <a:tc>
                  <a:txBody>
                    <a:bodyPr/>
                    <a:lstStyle/>
                    <a:p>
                      <a:pPr marL="0" algn="ctr">
                        <a:spcAft>
                          <a:spcPts val="0"/>
                        </a:spcAft>
                      </a:pPr>
                      <a:endParaRPr lang="ru-RU" sz="11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a:solidFill>
                        <a:srgbClr val="00B8BE"/>
                      </a:solidFill>
                      <a:prstDash val="solid"/>
                    </a:lnR>
                    <a:lnB w="6350" cap="flat" cmpd="sng" algn="ctr">
                      <a:solidFill>
                        <a:srgbClr val="00B8BE"/>
                      </a:solidFill>
                      <a:prstDash val="solid"/>
                      <a:round/>
                      <a:headEnd type="none" w="med" len="med"/>
                      <a:tailEnd type="none" w="med" len="med"/>
                    </a:lnB>
                  </a:tcPr>
                </a:tc>
              </a:tr>
              <a:tr h="152400">
                <a:tc>
                  <a:txBody>
                    <a:bodyPr/>
                    <a:lstStyle/>
                    <a:p>
                      <a:pPr marL="32384">
                        <a:lnSpc>
                          <a:spcPct val="100000"/>
                        </a:lnSpc>
                        <a:spcBef>
                          <a:spcPts val="325"/>
                        </a:spcBef>
                        <a:spcAft>
                          <a:spcPts val="0"/>
                        </a:spcAft>
                      </a:pPr>
                      <a:r>
                        <a:rPr lang="ru-RU" sz="1100" b="1" spc="-10" dirty="0" smtClean="0">
                          <a:solidFill>
                            <a:srgbClr val="231F20"/>
                          </a:solidFill>
                          <a:latin typeface="Century Gothic"/>
                          <a:ea typeface="+mn-ea"/>
                          <a:cs typeface="Century Gothic"/>
                        </a:rPr>
                        <a:t>  1. Доходы, всего (стр. 1.12</a:t>
                      </a:r>
                      <a:r>
                        <a:rPr lang="ru-RU" sz="1100" b="1" spc="-10" baseline="0" dirty="0" smtClean="0">
                          <a:solidFill>
                            <a:srgbClr val="231F20"/>
                          </a:solidFill>
                          <a:latin typeface="Century Gothic"/>
                          <a:ea typeface="+mn-ea"/>
                          <a:cs typeface="Century Gothic"/>
                        </a:rPr>
                        <a:t> + стр. 1.13)</a:t>
                      </a:r>
                      <a:endParaRPr lang="ru-RU" sz="11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a:solidFill>
                        <a:srgbClr val="00B8BE"/>
                      </a:solidFill>
                      <a:prstDash val="solid"/>
                    </a:lnR>
                    <a:lnT w="6350">
                      <a:solidFill>
                        <a:srgbClr val="00B8BE"/>
                      </a:solidFill>
                      <a:prstDash val="solid"/>
                    </a:lnT>
                    <a:lnB w="6350" cap="flat" cmpd="sng" algn="ctr">
                      <a:solidFill>
                        <a:srgbClr val="00B8BE"/>
                      </a:solidFill>
                      <a:prstDash val="solid"/>
                      <a:round/>
                      <a:headEnd type="none" w="med" len="med"/>
                      <a:tailEnd type="none" w="med" len="med"/>
                    </a:lnB>
                    <a:solidFill>
                      <a:srgbClr val="B9E3E5"/>
                    </a:solidFill>
                  </a:tcPr>
                </a:tc>
                <a:tc>
                  <a:txBody>
                    <a:bodyPr/>
                    <a:lstStyle/>
                    <a:p>
                      <a:pPr algn="ctr"/>
                      <a:r>
                        <a:rPr lang="ru-RU" sz="1100" b="1" spc="-10" dirty="0" smtClean="0">
                          <a:solidFill>
                            <a:srgbClr val="231F20"/>
                          </a:solidFill>
                          <a:latin typeface="Century Gothic"/>
                          <a:ea typeface="+mn-ea"/>
                          <a:cs typeface="Century Gothic"/>
                        </a:rPr>
                        <a:t>млн. руб.</a:t>
                      </a:r>
                      <a:endParaRPr lang="ru-RU" sz="11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1100" b="1" spc="-10" dirty="0" smtClean="0">
                          <a:solidFill>
                            <a:srgbClr val="231F20"/>
                          </a:solidFill>
                          <a:latin typeface="Century Gothic"/>
                          <a:ea typeface="+mn-ea"/>
                          <a:cs typeface="Century Gothic"/>
                        </a:rPr>
                        <a:t>620,35</a:t>
                      </a:r>
                      <a:endParaRPr lang="ru-RU" sz="11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1100" b="1" spc="-10" dirty="0" smtClean="0">
                          <a:solidFill>
                            <a:srgbClr val="231F20"/>
                          </a:solidFill>
                          <a:latin typeface="Century Gothic"/>
                          <a:ea typeface="+mn-ea"/>
                          <a:cs typeface="Century Gothic"/>
                        </a:rPr>
                        <a:t>619,52</a:t>
                      </a:r>
                      <a:endParaRPr lang="ru-RU" sz="11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a:solidFill>
                        <a:srgbClr val="00B8BE"/>
                      </a:solidFill>
                      <a:prstDash val="solid"/>
                    </a:lnR>
                    <a:lnT w="6350">
                      <a:solidFill>
                        <a:srgbClr val="00B8BE"/>
                      </a:solidFill>
                      <a:prstDash val="solid"/>
                    </a:lnT>
                    <a:lnB w="6350" cap="flat" cmpd="sng" algn="ctr">
                      <a:solidFill>
                        <a:srgbClr val="00B8BE"/>
                      </a:solidFill>
                      <a:prstDash val="solid"/>
                      <a:round/>
                      <a:headEnd type="none" w="med" len="med"/>
                      <a:tailEnd type="none" w="med" len="med"/>
                    </a:lnB>
                    <a:solidFill>
                      <a:srgbClr val="B9E3E5"/>
                    </a:solidFill>
                  </a:tcPr>
                </a:tc>
              </a:tr>
              <a:tr h="76200">
                <a:tc>
                  <a:txBody>
                    <a:bodyPr/>
                    <a:lstStyle/>
                    <a:p>
                      <a:pPr marL="0" algn="l">
                        <a:spcAft>
                          <a:spcPts val="0"/>
                        </a:spcAft>
                      </a:pPr>
                      <a:r>
                        <a:rPr lang="ru-RU" sz="900" b="1" spc="-10" dirty="0" smtClean="0">
                          <a:solidFill>
                            <a:srgbClr val="231F20"/>
                          </a:solidFill>
                          <a:latin typeface="Century Gothic"/>
                          <a:ea typeface="+mn-ea"/>
                          <a:cs typeface="Century Gothic"/>
                        </a:rPr>
                        <a:t>     1.1. Прибыль прибыльных организаций</a:t>
                      </a:r>
                      <a:endParaRPr lang="ru-RU" sz="9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91,40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91,40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76200">
                <a:tc>
                  <a:txBody>
                    <a:bodyPr/>
                    <a:lstStyle/>
                    <a:p>
                      <a:pPr marL="0" algn="l">
                        <a:spcAft>
                          <a:spcPts val="0"/>
                        </a:spcAft>
                      </a:pPr>
                      <a:r>
                        <a:rPr lang="ru-RU" sz="900" b="1" spc="-10" dirty="0" smtClean="0">
                          <a:solidFill>
                            <a:srgbClr val="231F20"/>
                          </a:solidFill>
                          <a:latin typeface="Century Gothic"/>
                          <a:ea typeface="+mn-ea"/>
                          <a:cs typeface="Century Gothic"/>
                        </a:rPr>
                        <a:t>     1.2.</a:t>
                      </a:r>
                      <a:r>
                        <a:rPr lang="ru-RU" sz="900" b="1" spc="-10" baseline="0" dirty="0" smtClean="0">
                          <a:solidFill>
                            <a:srgbClr val="231F20"/>
                          </a:solidFill>
                          <a:latin typeface="Century Gothic"/>
                          <a:ea typeface="+mn-ea"/>
                          <a:cs typeface="Century Gothic"/>
                        </a:rPr>
                        <a:t> Амортизационные отчисления</a:t>
                      </a:r>
                      <a:r>
                        <a:rPr lang="ru-RU" sz="900" b="1" spc="-10" dirty="0" smtClean="0">
                          <a:solidFill>
                            <a:srgbClr val="231F20"/>
                          </a:solidFill>
                          <a:latin typeface="Century Gothic"/>
                          <a:ea typeface="+mn-ea"/>
                          <a:cs typeface="Century Gothic"/>
                        </a:rPr>
                        <a:t>       </a:t>
                      </a:r>
                      <a:endParaRPr lang="ru-RU" sz="9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20,50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20,50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76200">
                <a:tc>
                  <a:txBody>
                    <a:bodyPr/>
                    <a:lstStyle/>
                    <a:p>
                      <a:pPr marL="0" algn="l">
                        <a:spcAft>
                          <a:spcPts val="0"/>
                        </a:spcAft>
                      </a:pPr>
                      <a:r>
                        <a:rPr lang="ru-RU" sz="900" b="1" spc="-10" dirty="0" smtClean="0">
                          <a:solidFill>
                            <a:srgbClr val="231F20"/>
                          </a:solidFill>
                          <a:latin typeface="Century Gothic"/>
                          <a:ea typeface="+mn-ea"/>
                          <a:cs typeface="Century Gothic"/>
                        </a:rPr>
                        <a:t>     1.3. Налог на доходы физических лиц</a:t>
                      </a:r>
                      <a:endParaRPr lang="ru-RU" sz="9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301,9</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301,07</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160020">
                <a:tc>
                  <a:txBody>
                    <a:bodyPr/>
                    <a:lstStyle/>
                    <a:p>
                      <a:pPr marL="0" algn="l">
                        <a:spcAft>
                          <a:spcPts val="0"/>
                        </a:spcAft>
                      </a:pPr>
                      <a:r>
                        <a:rPr lang="ru-RU" sz="900" b="1" spc="-10" dirty="0" smtClean="0">
                          <a:solidFill>
                            <a:srgbClr val="231F20"/>
                          </a:solidFill>
                          <a:latin typeface="Century Gothic"/>
                          <a:ea typeface="+mn-ea"/>
                          <a:cs typeface="Century Gothic"/>
                        </a:rPr>
                        <a:t>     1.4. Единый налог на вмененный доход</a:t>
                      </a:r>
                      <a:endParaRPr lang="ru-RU" sz="9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0,01</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0,01</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101620">
                <a:tc>
                  <a:txBody>
                    <a:bodyPr/>
                    <a:lstStyle/>
                    <a:p>
                      <a:pPr marL="0" algn="l">
                        <a:spcAft>
                          <a:spcPts val="0"/>
                        </a:spcAft>
                      </a:pPr>
                      <a:r>
                        <a:rPr lang="ru-RU" sz="900" b="1" spc="-10" dirty="0" smtClean="0">
                          <a:solidFill>
                            <a:srgbClr val="231F20"/>
                          </a:solidFill>
                          <a:latin typeface="Century Gothic"/>
                          <a:ea typeface="+mn-ea"/>
                          <a:cs typeface="Century Gothic"/>
                        </a:rPr>
                        <a:t>     1.5. Налог с патентной системы    </a:t>
                      </a:r>
                    </a:p>
                    <a:p>
                      <a:pPr marL="0" algn="l">
                        <a:spcAft>
                          <a:spcPts val="0"/>
                        </a:spcAft>
                      </a:pPr>
                      <a:r>
                        <a:rPr lang="ru-RU" sz="900" b="1" spc="-10" dirty="0" smtClean="0">
                          <a:solidFill>
                            <a:srgbClr val="231F20"/>
                          </a:solidFill>
                          <a:latin typeface="Century Gothic"/>
                          <a:ea typeface="+mn-ea"/>
                          <a:cs typeface="Century Gothic"/>
                        </a:rPr>
                        <a:t>            налогообложения</a:t>
                      </a:r>
                      <a:endParaRPr lang="ru-RU" sz="9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tcPr>
                </a:tc>
                <a:tc>
                  <a:txBody>
                    <a:bodyPr/>
                    <a:lstStyle/>
                    <a:p>
                      <a:pPr algn="ctr">
                        <a:spcAft>
                          <a:spcPts val="0"/>
                        </a:spcAft>
                      </a:pPr>
                      <a:r>
                        <a:rPr lang="ru-RU" sz="900" b="1" spc="-10" dirty="0" smtClean="0">
                          <a:solidFill>
                            <a:srgbClr val="231F20"/>
                          </a:solidFill>
                          <a:latin typeface="Century Gothic"/>
                          <a:ea typeface="+mn-ea"/>
                          <a:cs typeface="Century Gothic"/>
                        </a:rPr>
                        <a:t>2,78</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tcPr>
                </a:tc>
                <a:tc>
                  <a:txBody>
                    <a:bodyPr/>
                    <a:lstStyle/>
                    <a:p>
                      <a:pPr algn="ctr">
                        <a:spcAft>
                          <a:spcPts val="0"/>
                        </a:spcAft>
                      </a:pPr>
                      <a:r>
                        <a:rPr lang="ru-RU" sz="900" b="1" spc="-10" dirty="0" smtClean="0">
                          <a:solidFill>
                            <a:srgbClr val="231F20"/>
                          </a:solidFill>
                          <a:latin typeface="Century Gothic"/>
                          <a:ea typeface="+mn-ea"/>
                          <a:cs typeface="Century Gothic"/>
                        </a:rPr>
                        <a:t>2,78</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tcPr>
                </a:tc>
              </a:tr>
              <a:tr h="152400">
                <a:tc>
                  <a:txBody>
                    <a:bodyPr/>
                    <a:lstStyle/>
                    <a:p>
                      <a:pPr marL="0" algn="l">
                        <a:spcAft>
                          <a:spcPts val="0"/>
                        </a:spcAft>
                      </a:pPr>
                      <a:r>
                        <a:rPr lang="ru-RU" sz="900" b="1" spc="-10" dirty="0" smtClean="0">
                          <a:solidFill>
                            <a:srgbClr val="231F20"/>
                          </a:solidFill>
                          <a:latin typeface="Century Gothic"/>
                          <a:ea typeface="+mn-ea"/>
                          <a:cs typeface="Century Gothic"/>
                        </a:rPr>
                        <a:t>     1.6. Земельный налог</a:t>
                      </a:r>
                      <a:endParaRPr lang="ru-RU" sz="9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r>
                        <a:rPr lang="ru-RU" sz="900" b="1" spc="-10" dirty="0" smtClean="0">
                          <a:solidFill>
                            <a:srgbClr val="231F20"/>
                          </a:solidFill>
                          <a:latin typeface="Century Gothic"/>
                          <a:ea typeface="+mn-ea"/>
                          <a:cs typeface="Century Gothic"/>
                        </a:rPr>
                        <a:t>4,70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a:r>
                        <a:rPr lang="ru-RU" sz="900" b="1" spc="-10" dirty="0" smtClean="0">
                          <a:solidFill>
                            <a:srgbClr val="231F20"/>
                          </a:solidFill>
                          <a:latin typeface="Century Gothic"/>
                          <a:ea typeface="+mn-ea"/>
                          <a:cs typeface="Century Gothic"/>
                        </a:rPr>
                        <a:t>4,70</a:t>
                      </a:r>
                      <a:endParaRPr lang="ru-RU" sz="9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a:solidFill>
                        <a:srgbClr val="00B8BE"/>
                      </a:solidFill>
                      <a:prstDash val="soli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r>
              <a:tr h="128260">
                <a:tc>
                  <a:txBody>
                    <a:bodyPr/>
                    <a:lstStyle/>
                    <a:p>
                      <a:pPr marL="0" algn="l">
                        <a:spcAft>
                          <a:spcPts val="0"/>
                        </a:spcAft>
                      </a:pPr>
                      <a:r>
                        <a:rPr lang="ru-RU" sz="900" b="1" spc="-10" dirty="0" smtClean="0">
                          <a:solidFill>
                            <a:srgbClr val="231F20"/>
                          </a:solidFill>
                          <a:latin typeface="Century Gothic"/>
                          <a:ea typeface="+mn-ea"/>
                          <a:cs typeface="Century Gothic"/>
                        </a:rPr>
                        <a:t>     1.7. Единый</a:t>
                      </a:r>
                      <a:r>
                        <a:rPr lang="ru-RU" sz="900" b="1" spc="-10" baseline="0" dirty="0" smtClean="0">
                          <a:solidFill>
                            <a:srgbClr val="231F20"/>
                          </a:solidFill>
                          <a:latin typeface="Century Gothic"/>
                          <a:ea typeface="+mn-ea"/>
                          <a:cs typeface="Century Gothic"/>
                        </a:rPr>
                        <a:t> сельскохозяйственный налог</a:t>
                      </a:r>
                      <a:endParaRPr lang="ru-RU" sz="9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1,37</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1,37</a:t>
                      </a:r>
                      <a:endParaRPr lang="ru-RU" sz="9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a:solidFill>
                        <a:srgbClr val="00B8BE"/>
                      </a:solidFill>
                      <a:prstDash val="soli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r>
              <a:tr h="60990">
                <a:tc>
                  <a:txBody>
                    <a:bodyPr/>
                    <a:lstStyle/>
                    <a:p>
                      <a:pPr marL="0" algn="l">
                        <a:spcAft>
                          <a:spcPts val="0"/>
                        </a:spcAft>
                      </a:pPr>
                      <a:r>
                        <a:rPr lang="ru-RU" sz="900" b="1" spc="-10" dirty="0" smtClean="0">
                          <a:solidFill>
                            <a:srgbClr val="231F20"/>
                          </a:solidFill>
                          <a:latin typeface="Century Gothic"/>
                          <a:ea typeface="+mn-ea"/>
                          <a:cs typeface="Century Gothic"/>
                        </a:rPr>
                        <a:t>  1.8. Налог на имущество физических лиц</a:t>
                      </a:r>
                      <a:endParaRPr lang="ru-RU" sz="900" b="1" spc="-10" dirty="0">
                        <a:solidFill>
                          <a:srgbClr val="231F20"/>
                        </a:solidFill>
                        <a:latin typeface="Century Gothic"/>
                        <a:ea typeface="+mn-ea"/>
                        <a:cs typeface="Century Gothic"/>
                      </a:endParaRPr>
                    </a:p>
                  </a:txBody>
                  <a:tcPr marL="127000"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3,99</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3,99</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60990">
                <a:tc>
                  <a:txBody>
                    <a:bodyPr/>
                    <a:lstStyle/>
                    <a:p>
                      <a:pPr marL="0" algn="l">
                        <a:spcAft>
                          <a:spcPts val="0"/>
                        </a:spcAft>
                      </a:pPr>
                      <a:r>
                        <a:rPr lang="ru-RU" sz="900" b="1" spc="-10" dirty="0" smtClean="0">
                          <a:solidFill>
                            <a:srgbClr val="231F20"/>
                          </a:solidFill>
                          <a:latin typeface="Century Gothic"/>
                          <a:ea typeface="+mn-ea"/>
                          <a:cs typeface="Century Gothic"/>
                        </a:rPr>
                        <a:t>  1.9 Туристический налог</a:t>
                      </a:r>
                      <a:endParaRPr lang="ru-RU" sz="900" b="1" spc="-10" dirty="0">
                        <a:solidFill>
                          <a:srgbClr val="231F20"/>
                        </a:solidFill>
                        <a:latin typeface="Century Gothic"/>
                        <a:ea typeface="+mn-ea"/>
                        <a:cs typeface="Century Gothic"/>
                      </a:endParaRPr>
                    </a:p>
                  </a:txBody>
                  <a:tcPr marL="127000"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c>
                  <a:txBody>
                    <a:bodyPr/>
                    <a:lstStyle/>
                    <a:p>
                      <a:pPr marL="0" algn="ctr">
                        <a:spcAft>
                          <a:spcPts val="0"/>
                        </a:spcAft>
                      </a:pPr>
                      <a:r>
                        <a:rPr lang="ru-RU" sz="900" b="1" spc="-10" dirty="0" smtClean="0">
                          <a:solidFill>
                            <a:srgbClr val="231F20"/>
                          </a:solidFill>
                          <a:latin typeface="Century Gothic"/>
                          <a:ea typeface="+mn-ea"/>
                          <a:cs typeface="Century Gothic"/>
                        </a:rPr>
                        <a:t>0,01</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c>
                  <a:txBody>
                    <a:bodyPr/>
                    <a:lstStyle/>
                    <a:p>
                      <a:pPr marL="0" algn="ctr">
                        <a:spcAft>
                          <a:spcPts val="0"/>
                        </a:spcAft>
                      </a:pPr>
                      <a:r>
                        <a:rPr lang="ru-RU" sz="900" b="1" spc="-10" dirty="0" smtClean="0">
                          <a:solidFill>
                            <a:srgbClr val="231F20"/>
                          </a:solidFill>
                          <a:latin typeface="Century Gothic"/>
                          <a:ea typeface="+mn-ea"/>
                          <a:cs typeface="Century Gothic"/>
                        </a:rPr>
                        <a:t>0,01</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r>
              <a:tr h="60990">
                <a:tc>
                  <a:txBody>
                    <a:bodyPr/>
                    <a:lstStyle/>
                    <a:p>
                      <a:pPr marL="0" algn="l">
                        <a:spcAft>
                          <a:spcPts val="0"/>
                        </a:spcAft>
                      </a:pPr>
                      <a:r>
                        <a:rPr lang="ru-RU" sz="900" b="1" spc="-10" dirty="0" smtClean="0">
                          <a:solidFill>
                            <a:srgbClr val="231F20"/>
                          </a:solidFill>
                          <a:latin typeface="Century Gothic"/>
                          <a:ea typeface="+mn-ea"/>
                          <a:cs typeface="Century Gothic"/>
                        </a:rPr>
                        <a:t>  1.10. Налог, взимаемый в связи с применением упрощенной системы налогообложения</a:t>
                      </a:r>
                      <a:endParaRPr lang="ru-RU" sz="900" b="1" spc="-10" dirty="0">
                        <a:solidFill>
                          <a:srgbClr val="231F20"/>
                        </a:solidFill>
                        <a:latin typeface="Century Gothic"/>
                        <a:ea typeface="+mn-ea"/>
                        <a:cs typeface="Century Gothic"/>
                      </a:endParaRPr>
                    </a:p>
                  </a:txBody>
                  <a:tcPr marL="127000"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p>
                      <a:pPr marL="0" marR="0" indent="0" algn="ctr" defTabSz="914400" eaLnBrk="1" fontAlgn="auto" latinLnBrk="0" hangingPunct="1">
                        <a:lnSpc>
                          <a:spcPct val="100000"/>
                        </a:lnSpc>
                        <a:spcBef>
                          <a:spcPts val="0"/>
                        </a:spcBef>
                        <a:spcAft>
                          <a:spcPts val="0"/>
                        </a:spcAft>
                        <a:buClrTx/>
                        <a:buSzTx/>
                        <a:buFontTx/>
                        <a:buNone/>
                        <a:tabLst/>
                        <a:defRPr/>
                      </a:pPr>
                      <a:endParaRPr lang="ru-RU" sz="900" b="1" spc="-10" dirty="0" smtClean="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18,67</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18,67</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60990">
                <a:tc>
                  <a:txBody>
                    <a:bodyPr/>
                    <a:lstStyle/>
                    <a:p>
                      <a:pPr marL="0" algn="l">
                        <a:spcAft>
                          <a:spcPts val="0"/>
                        </a:spcAft>
                      </a:pPr>
                      <a:r>
                        <a:rPr lang="ru-RU" sz="900" b="1" spc="-10" dirty="0" smtClean="0">
                          <a:solidFill>
                            <a:srgbClr val="231F20"/>
                          </a:solidFill>
                          <a:latin typeface="Century Gothic"/>
                          <a:ea typeface="+mn-ea"/>
                          <a:cs typeface="Century Gothic"/>
                        </a:rPr>
                        <a:t>  1.11. Прочие налоги и</a:t>
                      </a:r>
                      <a:r>
                        <a:rPr lang="ru-RU" sz="900" b="1" spc="-10" baseline="0" dirty="0" smtClean="0">
                          <a:solidFill>
                            <a:srgbClr val="231F20"/>
                          </a:solidFill>
                          <a:latin typeface="Century Gothic"/>
                          <a:ea typeface="+mn-ea"/>
                          <a:cs typeface="Century Gothic"/>
                        </a:rPr>
                        <a:t> сборы</a:t>
                      </a:r>
                      <a:endParaRPr lang="ru-RU" sz="900" b="1" spc="-10" dirty="0">
                        <a:solidFill>
                          <a:srgbClr val="231F20"/>
                        </a:solidFill>
                        <a:latin typeface="Century Gothic"/>
                        <a:ea typeface="+mn-ea"/>
                        <a:cs typeface="Century Gothic"/>
                      </a:endParaRPr>
                    </a:p>
                  </a:txBody>
                  <a:tcPr marL="127000"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9,62</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9,62</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60990">
                <a:tc>
                  <a:txBody>
                    <a:bodyPr/>
                    <a:lstStyle/>
                    <a:p>
                      <a:pPr marL="0" algn="l">
                        <a:spcAft>
                          <a:spcPts val="0"/>
                        </a:spcAft>
                      </a:pPr>
                      <a:r>
                        <a:rPr lang="ru-RU" sz="900" b="1" spc="-10" dirty="0" smtClean="0">
                          <a:solidFill>
                            <a:srgbClr val="231F20"/>
                          </a:solidFill>
                          <a:latin typeface="Century Gothic"/>
                          <a:ea typeface="+mn-ea"/>
                          <a:cs typeface="Century Gothic"/>
                        </a:rPr>
                        <a:t>  1.12. Неналоговые доходы</a:t>
                      </a:r>
                      <a:endParaRPr lang="ru-RU" sz="900" b="1" spc="-10" dirty="0">
                        <a:solidFill>
                          <a:srgbClr val="231F20"/>
                        </a:solidFill>
                        <a:latin typeface="Century Gothic"/>
                        <a:ea typeface="+mn-ea"/>
                        <a:cs typeface="Century Gothic"/>
                      </a:endParaRPr>
                    </a:p>
                  </a:txBody>
                  <a:tcPr marL="127000"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65,10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65,10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60990">
                <a:tc>
                  <a:txBody>
                    <a:bodyPr/>
                    <a:lstStyle/>
                    <a:p>
                      <a:pPr marL="0" algn="l">
                        <a:spcAft>
                          <a:spcPts val="0"/>
                        </a:spcAft>
                      </a:pPr>
                      <a:r>
                        <a:rPr lang="ru-RU" sz="900" b="1" spc="-10" dirty="0" smtClean="0">
                          <a:solidFill>
                            <a:srgbClr val="231F20"/>
                          </a:solidFill>
                          <a:latin typeface="Century Gothic"/>
                          <a:ea typeface="+mn-ea"/>
                          <a:cs typeface="Century Gothic"/>
                        </a:rPr>
                        <a:t>  1.13.</a:t>
                      </a:r>
                      <a:r>
                        <a:rPr lang="ru-RU" sz="900" b="1" spc="-10" baseline="0" dirty="0" smtClean="0">
                          <a:solidFill>
                            <a:srgbClr val="231F20"/>
                          </a:solidFill>
                          <a:latin typeface="Century Gothic"/>
                          <a:ea typeface="+mn-ea"/>
                          <a:cs typeface="Century Gothic"/>
                        </a:rPr>
                        <a:t> Прочие доходы</a:t>
                      </a:r>
                      <a:endParaRPr lang="ru-RU" sz="900" b="1" spc="-10" dirty="0">
                        <a:solidFill>
                          <a:srgbClr val="231F20"/>
                        </a:solidFill>
                        <a:latin typeface="Century Gothic"/>
                        <a:ea typeface="+mn-ea"/>
                        <a:cs typeface="Century Gothic"/>
                      </a:endParaRPr>
                    </a:p>
                  </a:txBody>
                  <a:tcPr marL="127000"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100,30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100,30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60990">
                <a:tc>
                  <a:txBody>
                    <a:bodyPr/>
                    <a:lstStyle/>
                    <a:p>
                      <a:pPr marL="0" algn="l">
                        <a:spcAft>
                          <a:spcPts val="0"/>
                        </a:spcAft>
                      </a:pPr>
                      <a:r>
                        <a:rPr lang="ru-RU" sz="900" b="1" spc="-10" dirty="0" smtClean="0">
                          <a:solidFill>
                            <a:srgbClr val="231F20"/>
                          </a:solidFill>
                          <a:latin typeface="Century Gothic"/>
                          <a:ea typeface="+mn-ea"/>
                          <a:cs typeface="Century Gothic"/>
                        </a:rPr>
                        <a:t>  1.14. Итого доходов (сумма строк  1.</a:t>
                      </a:r>
                      <a:r>
                        <a:rPr lang="en-US" sz="900" b="1" spc="-10" dirty="0" smtClean="0">
                          <a:solidFill>
                            <a:srgbClr val="231F20"/>
                          </a:solidFill>
                          <a:latin typeface="Century Gothic"/>
                          <a:ea typeface="+mn-ea"/>
                          <a:cs typeface="Century Gothic"/>
                        </a:rPr>
                        <a:t>3</a:t>
                      </a:r>
                      <a:r>
                        <a:rPr lang="ru-RU" sz="900" b="1" spc="-10" dirty="0" smtClean="0">
                          <a:solidFill>
                            <a:srgbClr val="231F20"/>
                          </a:solidFill>
                          <a:latin typeface="Century Gothic"/>
                          <a:ea typeface="+mn-ea"/>
                          <a:cs typeface="Century Gothic"/>
                        </a:rPr>
                        <a:t>, 1.</a:t>
                      </a:r>
                      <a:r>
                        <a:rPr lang="en-US" sz="900" b="1" spc="-10" dirty="0" smtClean="0">
                          <a:solidFill>
                            <a:srgbClr val="231F20"/>
                          </a:solidFill>
                          <a:latin typeface="Century Gothic"/>
                          <a:ea typeface="+mn-ea"/>
                          <a:cs typeface="Century Gothic"/>
                        </a:rPr>
                        <a:t>4</a:t>
                      </a:r>
                      <a:r>
                        <a:rPr lang="ru-RU" sz="900" b="1" spc="-10" dirty="0" smtClean="0">
                          <a:solidFill>
                            <a:srgbClr val="231F20"/>
                          </a:solidFill>
                          <a:latin typeface="Century Gothic"/>
                          <a:ea typeface="+mn-ea"/>
                          <a:cs typeface="Century Gothic"/>
                        </a:rPr>
                        <a:t>, 1.</a:t>
                      </a:r>
                      <a:r>
                        <a:rPr lang="en-US" sz="900" b="1" spc="-10" dirty="0" smtClean="0">
                          <a:solidFill>
                            <a:srgbClr val="231F20"/>
                          </a:solidFill>
                          <a:latin typeface="Century Gothic"/>
                          <a:ea typeface="+mn-ea"/>
                          <a:cs typeface="Century Gothic"/>
                        </a:rPr>
                        <a:t>5</a:t>
                      </a:r>
                      <a:r>
                        <a:rPr lang="ru-RU" sz="900" b="1" spc="-10" dirty="0" smtClean="0">
                          <a:solidFill>
                            <a:srgbClr val="231F20"/>
                          </a:solidFill>
                          <a:latin typeface="Century Gothic"/>
                          <a:ea typeface="+mn-ea"/>
                          <a:cs typeface="Century Gothic"/>
                        </a:rPr>
                        <a:t>, 1.</a:t>
                      </a:r>
                      <a:r>
                        <a:rPr lang="en-US" sz="900" b="1" spc="-10" dirty="0" smtClean="0">
                          <a:solidFill>
                            <a:srgbClr val="231F20"/>
                          </a:solidFill>
                          <a:latin typeface="Century Gothic"/>
                          <a:ea typeface="+mn-ea"/>
                          <a:cs typeface="Century Gothic"/>
                        </a:rPr>
                        <a:t>6</a:t>
                      </a:r>
                      <a:r>
                        <a:rPr lang="ru-RU" sz="900" b="1" spc="-10" dirty="0" smtClean="0">
                          <a:solidFill>
                            <a:srgbClr val="231F20"/>
                          </a:solidFill>
                          <a:latin typeface="Century Gothic"/>
                          <a:ea typeface="+mn-ea"/>
                          <a:cs typeface="Century Gothic"/>
                        </a:rPr>
                        <a:t>, 1.</a:t>
                      </a:r>
                      <a:r>
                        <a:rPr lang="en-US" sz="900" b="1" spc="-10" dirty="0" smtClean="0">
                          <a:solidFill>
                            <a:srgbClr val="231F20"/>
                          </a:solidFill>
                          <a:latin typeface="Century Gothic"/>
                          <a:ea typeface="+mn-ea"/>
                          <a:cs typeface="Century Gothic"/>
                        </a:rPr>
                        <a:t>7</a:t>
                      </a:r>
                      <a:r>
                        <a:rPr lang="ru-RU" sz="900" b="1" spc="-10" dirty="0" smtClean="0">
                          <a:solidFill>
                            <a:srgbClr val="231F20"/>
                          </a:solidFill>
                          <a:latin typeface="Century Gothic"/>
                          <a:ea typeface="+mn-ea"/>
                          <a:cs typeface="Century Gothic"/>
                        </a:rPr>
                        <a:t>,</a:t>
                      </a:r>
                      <a:r>
                        <a:rPr lang="ru-RU" sz="900" b="1" spc="-10" baseline="0" dirty="0" smtClean="0">
                          <a:solidFill>
                            <a:srgbClr val="231F20"/>
                          </a:solidFill>
                          <a:latin typeface="Century Gothic"/>
                          <a:ea typeface="+mn-ea"/>
                          <a:cs typeface="Century Gothic"/>
                        </a:rPr>
                        <a:t> 1.</a:t>
                      </a:r>
                      <a:r>
                        <a:rPr lang="en-US" sz="900" b="1" spc="-10" baseline="0" dirty="0" smtClean="0">
                          <a:solidFill>
                            <a:srgbClr val="231F20"/>
                          </a:solidFill>
                          <a:latin typeface="Century Gothic"/>
                          <a:ea typeface="+mn-ea"/>
                          <a:cs typeface="Century Gothic"/>
                        </a:rPr>
                        <a:t>8</a:t>
                      </a:r>
                      <a:r>
                        <a:rPr lang="ru-RU" sz="900" b="1" spc="-10" baseline="0" dirty="0" smtClean="0">
                          <a:solidFill>
                            <a:srgbClr val="231F20"/>
                          </a:solidFill>
                          <a:latin typeface="Century Gothic"/>
                          <a:ea typeface="+mn-ea"/>
                          <a:cs typeface="Century Gothic"/>
                        </a:rPr>
                        <a:t>, 1.</a:t>
                      </a:r>
                      <a:r>
                        <a:rPr lang="en-US" sz="900" b="1" spc="-10" baseline="0" dirty="0" smtClean="0">
                          <a:solidFill>
                            <a:srgbClr val="231F20"/>
                          </a:solidFill>
                          <a:latin typeface="Century Gothic"/>
                          <a:ea typeface="+mn-ea"/>
                          <a:cs typeface="Century Gothic"/>
                        </a:rPr>
                        <a:t>9</a:t>
                      </a:r>
                      <a:r>
                        <a:rPr lang="ru-RU" sz="900" b="1" spc="-10" baseline="0" dirty="0" smtClean="0">
                          <a:solidFill>
                            <a:srgbClr val="231F20"/>
                          </a:solidFill>
                          <a:latin typeface="Century Gothic"/>
                          <a:ea typeface="+mn-ea"/>
                          <a:cs typeface="Century Gothic"/>
                        </a:rPr>
                        <a:t>, 1.1</a:t>
                      </a:r>
                      <a:r>
                        <a:rPr lang="en-US" sz="900" b="1" spc="-10" baseline="0" dirty="0" smtClean="0">
                          <a:solidFill>
                            <a:srgbClr val="231F20"/>
                          </a:solidFill>
                          <a:latin typeface="Century Gothic"/>
                          <a:ea typeface="+mn-ea"/>
                          <a:cs typeface="Century Gothic"/>
                        </a:rPr>
                        <a:t>0</a:t>
                      </a:r>
                      <a:r>
                        <a:rPr lang="ru-RU" sz="900" b="1" spc="-10" baseline="0" dirty="0" smtClean="0">
                          <a:solidFill>
                            <a:srgbClr val="231F20"/>
                          </a:solidFill>
                          <a:latin typeface="Century Gothic"/>
                          <a:ea typeface="+mn-ea"/>
                          <a:cs typeface="Century Gothic"/>
                        </a:rPr>
                        <a:t>, 1.11, 1.12, 1.13)</a:t>
                      </a:r>
                      <a:endParaRPr lang="ru-RU" sz="900" b="1" spc="-10" dirty="0">
                        <a:solidFill>
                          <a:srgbClr val="231F20"/>
                        </a:solidFill>
                        <a:latin typeface="Century Gothic"/>
                        <a:ea typeface="+mn-ea"/>
                        <a:cs typeface="Century Gothic"/>
                      </a:endParaRPr>
                    </a:p>
                  </a:txBody>
                  <a:tcPr marL="127000"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1000" b="1" spc="-10" dirty="0" smtClean="0">
                          <a:solidFill>
                            <a:srgbClr val="231F20"/>
                          </a:solidFill>
                          <a:latin typeface="Century Gothic"/>
                          <a:ea typeface="+mn-ea"/>
                          <a:cs typeface="Century Gothic"/>
                        </a:rPr>
                        <a:t>508,45</a:t>
                      </a:r>
                      <a:endParaRPr lang="ru-RU" sz="10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1000" b="1" spc="-10" dirty="0" smtClean="0">
                          <a:solidFill>
                            <a:srgbClr val="231F20"/>
                          </a:solidFill>
                          <a:latin typeface="Century Gothic"/>
                          <a:ea typeface="+mn-ea"/>
                          <a:cs typeface="Century Gothic"/>
                        </a:rPr>
                        <a:t>507,62</a:t>
                      </a:r>
                      <a:endParaRPr lang="ru-RU" sz="10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608380">
                <a:tc>
                  <a:txBody>
                    <a:bodyPr/>
                    <a:lstStyle/>
                    <a:p>
                      <a:pPr marL="32384">
                        <a:lnSpc>
                          <a:spcPct val="100000"/>
                        </a:lnSpc>
                        <a:spcBef>
                          <a:spcPts val="325"/>
                        </a:spcBef>
                        <a:spcAft>
                          <a:spcPts val="0"/>
                        </a:spcAft>
                      </a:pPr>
                      <a:r>
                        <a:rPr lang="ru-RU" sz="1100" b="1" spc="-10" dirty="0" smtClean="0">
                          <a:solidFill>
                            <a:srgbClr val="231F20"/>
                          </a:solidFill>
                          <a:latin typeface="Century Gothic"/>
                          <a:ea typeface="+mn-ea"/>
                          <a:cs typeface="Century Gothic"/>
                        </a:rPr>
                        <a:t>  2. Недополученные доходы муниципальных образований от предоставления налоговых преференций, предусмотренных решениями органов местного самоуправления (</a:t>
                      </a:r>
                      <a:r>
                        <a:rPr lang="ru-RU" sz="1100" b="1" spc="-10" dirty="0" err="1" smtClean="0">
                          <a:solidFill>
                            <a:srgbClr val="231F20"/>
                          </a:solidFill>
                          <a:latin typeface="Century Gothic"/>
                          <a:ea typeface="+mn-ea"/>
                          <a:cs typeface="Century Gothic"/>
                        </a:rPr>
                        <a:t>справочно</a:t>
                      </a:r>
                      <a:r>
                        <a:rPr lang="ru-RU" sz="1100" b="1" spc="-10" dirty="0" smtClean="0">
                          <a:solidFill>
                            <a:srgbClr val="231F20"/>
                          </a:solidFill>
                          <a:latin typeface="Century Gothic"/>
                          <a:ea typeface="+mn-ea"/>
                          <a:cs typeface="Century Gothic"/>
                        </a:rPr>
                        <a:t>):</a:t>
                      </a:r>
                      <a:endParaRPr lang="ru-RU" sz="11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1100" b="1" spc="-10" dirty="0" smtClean="0">
                          <a:solidFill>
                            <a:srgbClr val="231F20"/>
                          </a:solidFill>
                          <a:latin typeface="Century Gothic"/>
                          <a:ea typeface="+mn-ea"/>
                          <a:cs typeface="Century Gothic"/>
                        </a:rPr>
                        <a:t>млн. руб.</a:t>
                      </a:r>
                    </a:p>
                    <a:p>
                      <a:pPr algn="ctr"/>
                      <a:endParaRPr lang="ru-RU" sz="11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1100" b="1" spc="-10" dirty="0" smtClean="0">
                          <a:solidFill>
                            <a:srgbClr val="231F20"/>
                          </a:solidFill>
                          <a:latin typeface="Century Gothic"/>
                          <a:ea typeface="+mn-ea"/>
                          <a:cs typeface="Century Gothic"/>
                        </a:rPr>
                        <a:t>7,47</a:t>
                      </a:r>
                      <a:endParaRPr lang="ru-RU" sz="11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1100" b="1" spc="-10" dirty="0" smtClean="0">
                          <a:solidFill>
                            <a:srgbClr val="231F20"/>
                          </a:solidFill>
                          <a:latin typeface="Century Gothic"/>
                          <a:ea typeface="+mn-ea"/>
                          <a:cs typeface="Century Gothic"/>
                        </a:rPr>
                        <a:t>7,47</a:t>
                      </a:r>
                      <a:endParaRPr lang="ru-RU" sz="11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137251">
                <a:tc>
                  <a:txBody>
                    <a:bodyPr/>
                    <a:lstStyle/>
                    <a:p>
                      <a:pPr marL="0" algn="l">
                        <a:spcAft>
                          <a:spcPts val="0"/>
                        </a:spcAft>
                      </a:pPr>
                      <a:r>
                        <a:rPr lang="ru-RU" sz="900" b="1" spc="-10" dirty="0" smtClean="0">
                          <a:solidFill>
                            <a:srgbClr val="231F20"/>
                          </a:solidFill>
                          <a:latin typeface="Century Gothic"/>
                          <a:ea typeface="+mn-ea"/>
                          <a:cs typeface="Century Gothic"/>
                        </a:rPr>
                        <a:t>      2.1. Земельный налог</a:t>
                      </a:r>
                      <a:endParaRPr lang="ru-RU" sz="9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7,46</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7,46</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167640">
                <a:tc>
                  <a:txBody>
                    <a:bodyPr/>
                    <a:lstStyle/>
                    <a:p>
                      <a:pPr marL="0" algn="l">
                        <a:spcAft>
                          <a:spcPts val="0"/>
                        </a:spcAft>
                      </a:pPr>
                      <a:r>
                        <a:rPr lang="ru-RU" sz="900" b="1" spc="-10" dirty="0" smtClean="0">
                          <a:solidFill>
                            <a:srgbClr val="231F20"/>
                          </a:solidFill>
                          <a:latin typeface="Century Gothic"/>
                          <a:ea typeface="+mn-ea"/>
                          <a:cs typeface="Century Gothic"/>
                        </a:rPr>
                        <a:t>      2.2. Налог на имущество физических лиц</a:t>
                      </a:r>
                      <a:endParaRPr lang="ru-RU" sz="9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0,01</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0,01</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161391">
                <a:tc>
                  <a:txBody>
                    <a:bodyPr/>
                    <a:lstStyle/>
                    <a:p>
                      <a:pPr marL="32384">
                        <a:lnSpc>
                          <a:spcPct val="100000"/>
                        </a:lnSpc>
                        <a:spcBef>
                          <a:spcPts val="325"/>
                        </a:spcBef>
                        <a:spcAft>
                          <a:spcPts val="0"/>
                        </a:spcAft>
                      </a:pPr>
                      <a:r>
                        <a:rPr lang="en-US" sz="1100" b="1" spc="-10" dirty="0" smtClean="0">
                          <a:solidFill>
                            <a:srgbClr val="231F20"/>
                          </a:solidFill>
                          <a:latin typeface="Century Gothic"/>
                          <a:ea typeface="+mn-ea"/>
                          <a:cs typeface="Century Gothic"/>
                        </a:rPr>
                        <a:t>II</a:t>
                      </a:r>
                      <a:r>
                        <a:rPr lang="ru-RU" sz="1100" b="1" spc="-10" dirty="0" smtClean="0">
                          <a:solidFill>
                            <a:srgbClr val="231F20"/>
                          </a:solidFill>
                          <a:latin typeface="Century Gothic"/>
                          <a:ea typeface="+mn-ea"/>
                          <a:cs typeface="Century Gothic"/>
                        </a:rPr>
                        <a:t>. Производственная деятельность</a:t>
                      </a:r>
                      <a:endParaRPr lang="ru-RU" sz="11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endParaRPr lang="ru-RU" sz="900" b="1" spc="-10" dirty="0" smtClean="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endParaRPr lang="ru-RU" sz="11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endParaRPr lang="ru-RU" sz="11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323850">
                <a:tc>
                  <a:txBody>
                    <a:bodyPr/>
                    <a:lstStyle/>
                    <a:p>
                      <a:pPr marL="32384">
                        <a:lnSpc>
                          <a:spcPct val="100000"/>
                        </a:lnSpc>
                        <a:spcBef>
                          <a:spcPts val="325"/>
                        </a:spcBef>
                        <a:spcAft>
                          <a:spcPts val="0"/>
                        </a:spcAft>
                      </a:pPr>
                      <a:r>
                        <a:rPr lang="ru-RU" sz="1100" b="1" spc="-10" dirty="0" smtClean="0">
                          <a:solidFill>
                            <a:srgbClr val="231F20"/>
                          </a:solidFill>
                          <a:latin typeface="Century Gothic"/>
                          <a:ea typeface="+mn-ea"/>
                          <a:cs typeface="Century Gothic"/>
                        </a:rPr>
                        <a:t>  1. Оборот организаций (по полному кругу) по видам экономической деятельности*, всего</a:t>
                      </a:r>
                      <a:endParaRPr lang="ru-RU" sz="11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11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1100" b="1" spc="-10" dirty="0" smtClean="0">
                          <a:solidFill>
                            <a:srgbClr val="231F20"/>
                          </a:solidFill>
                          <a:latin typeface="Century Gothic"/>
                          <a:ea typeface="+mn-ea"/>
                          <a:cs typeface="Century Gothic"/>
                        </a:rPr>
                        <a:t>2 916,30</a:t>
                      </a:r>
                      <a:endParaRPr lang="ru-RU" sz="11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1100" b="1" spc="-10" dirty="0" smtClean="0">
                          <a:solidFill>
                            <a:srgbClr val="231F20"/>
                          </a:solidFill>
                          <a:latin typeface="Century Gothic"/>
                          <a:ea typeface="+mn-ea"/>
                          <a:cs typeface="Century Gothic"/>
                        </a:rPr>
                        <a:t>2 916,30</a:t>
                      </a:r>
                      <a:endParaRPr lang="ru-RU" sz="11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176419">
                <a:tc>
                  <a:txBody>
                    <a:bodyPr/>
                    <a:lstStyle/>
                    <a:p>
                      <a:pPr marL="0" algn="l">
                        <a:spcAft>
                          <a:spcPts val="0"/>
                        </a:spcAft>
                      </a:pPr>
                      <a:r>
                        <a:rPr lang="ru-RU" sz="900" i="1" spc="-10" dirty="0" smtClean="0">
                          <a:solidFill>
                            <a:srgbClr val="231F20"/>
                          </a:solidFill>
                          <a:latin typeface="Century Gothic"/>
                          <a:ea typeface="+mn-ea"/>
                          <a:cs typeface="Century Gothic"/>
                        </a:rPr>
                        <a:t>       в том числе:</a:t>
                      </a:r>
                      <a:endParaRPr lang="ru-RU" sz="900" i="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endParaRPr lang="ru-RU" sz="900" b="1" spc="-10" dirty="0" smtClean="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endParaRPr lang="ru-RU" sz="1100" dirty="0">
                        <a:latin typeface="Calibri"/>
                        <a:ea typeface="Times New Roman"/>
                        <a:cs typeface="Times New Roman"/>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endParaRPr lang="ru-RU" sz="1100" dirty="0">
                        <a:latin typeface="Calibri"/>
                        <a:ea typeface="Times New Roman"/>
                        <a:cs typeface="Times New Roman"/>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160141">
                <a:tc>
                  <a:txBody>
                    <a:bodyPr/>
                    <a:lstStyle/>
                    <a:p>
                      <a:pPr marL="0" algn="l">
                        <a:spcAft>
                          <a:spcPts val="0"/>
                        </a:spcAft>
                      </a:pPr>
                      <a:r>
                        <a:rPr lang="ru-RU" sz="900" b="1" spc="-10" dirty="0" smtClean="0">
                          <a:solidFill>
                            <a:srgbClr val="231F20"/>
                          </a:solidFill>
                          <a:latin typeface="Century Gothic"/>
                          <a:ea typeface="+mn-ea"/>
                          <a:cs typeface="Century Gothic"/>
                        </a:rPr>
                        <a:t>      1.1. Сельское хозяйство, охота и лесное хозяйство</a:t>
                      </a:r>
                      <a:endParaRPr lang="ru-RU" sz="9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595,00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595,00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152400">
                <a:tc>
                  <a:txBody>
                    <a:bodyPr/>
                    <a:lstStyle/>
                    <a:p>
                      <a:pPr marL="0" algn="l">
                        <a:spcAft>
                          <a:spcPts val="0"/>
                        </a:spcAft>
                      </a:pPr>
                      <a:r>
                        <a:rPr lang="ru-RU" sz="900" b="1" spc="-10" dirty="0" smtClean="0">
                          <a:solidFill>
                            <a:srgbClr val="231F20"/>
                          </a:solidFill>
                          <a:latin typeface="Century Gothic"/>
                          <a:ea typeface="+mn-ea"/>
                          <a:cs typeface="Century Gothic"/>
                        </a:rPr>
                        <a:t>      1.2. Добыча полезных ископаемых</a:t>
                      </a:r>
                      <a:endParaRPr lang="ru-RU" sz="9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0,00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0,00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134388">
                <a:tc>
                  <a:txBody>
                    <a:bodyPr/>
                    <a:lstStyle/>
                    <a:p>
                      <a:pPr marL="0" algn="l">
                        <a:spcAft>
                          <a:spcPts val="0"/>
                        </a:spcAft>
                      </a:pPr>
                      <a:r>
                        <a:rPr lang="ru-RU" sz="900" b="1" spc="-10" dirty="0" smtClean="0">
                          <a:solidFill>
                            <a:srgbClr val="231F20"/>
                          </a:solidFill>
                          <a:latin typeface="Century Gothic"/>
                          <a:ea typeface="+mn-ea"/>
                          <a:cs typeface="Century Gothic"/>
                        </a:rPr>
                        <a:t>      1.3. Обрабатывающие производства</a:t>
                      </a:r>
                      <a:endParaRPr lang="ru-RU" sz="9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460,00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460,00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69618">
                <a:tc>
                  <a:txBody>
                    <a:bodyPr/>
                    <a:lstStyle/>
                    <a:p>
                      <a:pPr marL="0" algn="l">
                        <a:spcAft>
                          <a:spcPts val="0"/>
                        </a:spcAft>
                      </a:pPr>
                      <a:r>
                        <a:rPr lang="ru-RU" sz="900" b="1" spc="-10" dirty="0" smtClean="0">
                          <a:solidFill>
                            <a:srgbClr val="231F20"/>
                          </a:solidFill>
                          <a:latin typeface="Century Gothic"/>
                          <a:ea typeface="+mn-ea"/>
                          <a:cs typeface="Century Gothic"/>
                        </a:rPr>
                        <a:t>      1.4. Обеспечение электрической энергией, газом и паром</a:t>
                      </a:r>
                      <a:endParaRPr lang="ru-RU" sz="900" b="1" spc="-10" dirty="0">
                        <a:solidFill>
                          <a:srgbClr val="231F20"/>
                        </a:solidFill>
                        <a:latin typeface="Century Gothic"/>
                        <a:ea typeface="+mn-ea"/>
                        <a:cs typeface="Century Gothic"/>
                      </a:endParaRPr>
                    </a:p>
                  </a:txBody>
                  <a:tcPr marL="9525"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133,50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133,50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83638">
                <a:tc>
                  <a:txBody>
                    <a:bodyPr/>
                    <a:lstStyle/>
                    <a:p>
                      <a:pPr marL="0" algn="l">
                        <a:spcAft>
                          <a:spcPts val="0"/>
                        </a:spcAft>
                      </a:pPr>
                      <a:r>
                        <a:rPr lang="ru-RU" sz="900" b="1" spc="-10" dirty="0" smtClean="0">
                          <a:solidFill>
                            <a:srgbClr val="231F20"/>
                          </a:solidFill>
                          <a:latin typeface="Century Gothic"/>
                          <a:ea typeface="+mn-ea"/>
                          <a:cs typeface="Century Gothic"/>
                        </a:rPr>
                        <a:t>  1.5. Строительство</a:t>
                      </a:r>
                      <a:endParaRPr lang="ru-RU" sz="900" b="1" spc="-10" dirty="0">
                        <a:solidFill>
                          <a:srgbClr val="231F20"/>
                        </a:solidFill>
                        <a:latin typeface="Century Gothic"/>
                        <a:ea typeface="+mn-ea"/>
                        <a:cs typeface="Century Gothic"/>
                      </a:endParaRPr>
                    </a:p>
                  </a:txBody>
                  <a:tcPr marL="127000"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544,90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544,90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83638">
                <a:tc>
                  <a:txBody>
                    <a:bodyPr/>
                    <a:lstStyle/>
                    <a:p>
                      <a:pPr marL="0" algn="l">
                        <a:spcAft>
                          <a:spcPts val="0"/>
                        </a:spcAft>
                      </a:pPr>
                      <a:r>
                        <a:rPr lang="ru-RU" sz="900" b="1" spc="-10" dirty="0" smtClean="0">
                          <a:solidFill>
                            <a:srgbClr val="231F20"/>
                          </a:solidFill>
                          <a:latin typeface="Century Gothic"/>
                          <a:ea typeface="+mn-ea"/>
                          <a:cs typeface="Century Gothic"/>
                        </a:rPr>
                        <a:t>  1.6. Оптовая и розничная торговля</a:t>
                      </a:r>
                      <a:endParaRPr lang="ru-RU" sz="900" b="1" spc="-10" dirty="0">
                        <a:solidFill>
                          <a:srgbClr val="231F20"/>
                        </a:solidFill>
                        <a:latin typeface="Century Gothic"/>
                        <a:ea typeface="+mn-ea"/>
                        <a:cs typeface="Century Gothic"/>
                      </a:endParaRPr>
                    </a:p>
                  </a:txBody>
                  <a:tcPr marL="127000"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1169,40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1169,40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171268">
                <a:tc>
                  <a:txBody>
                    <a:bodyPr/>
                    <a:lstStyle/>
                    <a:p>
                      <a:pPr marL="0" algn="l">
                        <a:spcAft>
                          <a:spcPts val="0"/>
                        </a:spcAft>
                      </a:pPr>
                      <a:r>
                        <a:rPr lang="ru-RU" sz="900" b="1" spc="-10" dirty="0" smtClean="0">
                          <a:solidFill>
                            <a:srgbClr val="231F20"/>
                          </a:solidFill>
                          <a:latin typeface="Century Gothic"/>
                          <a:ea typeface="+mn-ea"/>
                          <a:cs typeface="Century Gothic"/>
                        </a:rPr>
                        <a:t>  1.7. Транспортировка и хранение</a:t>
                      </a:r>
                      <a:endParaRPr lang="ru-RU" sz="900" b="1" spc="-10" dirty="0">
                        <a:solidFill>
                          <a:srgbClr val="231F20"/>
                        </a:solidFill>
                        <a:latin typeface="Century Gothic"/>
                        <a:ea typeface="+mn-ea"/>
                        <a:cs typeface="Century Gothic"/>
                      </a:endParaRPr>
                    </a:p>
                  </a:txBody>
                  <a:tcPr marL="127000"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13,50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spcAft>
                          <a:spcPts val="0"/>
                        </a:spcAft>
                      </a:pPr>
                      <a:r>
                        <a:rPr lang="ru-RU" sz="900" b="1" spc="-10" dirty="0" smtClean="0">
                          <a:solidFill>
                            <a:srgbClr val="231F20"/>
                          </a:solidFill>
                          <a:latin typeface="Century Gothic"/>
                          <a:ea typeface="+mn-ea"/>
                          <a:cs typeface="Century Gothic"/>
                        </a:rPr>
                        <a:t>13,50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115520">
                <a:tc>
                  <a:txBody>
                    <a:bodyPr/>
                    <a:lstStyle/>
                    <a:p>
                      <a:pPr marL="0" algn="l">
                        <a:spcAft>
                          <a:spcPts val="0"/>
                        </a:spcAft>
                      </a:pPr>
                      <a:r>
                        <a:rPr lang="ru-RU" sz="900" b="1" spc="-10" dirty="0" smtClean="0">
                          <a:solidFill>
                            <a:srgbClr val="231F20"/>
                          </a:solidFill>
                          <a:latin typeface="Century Gothic"/>
                          <a:ea typeface="+mn-ea"/>
                          <a:cs typeface="Century Gothic"/>
                        </a:rPr>
                        <a:t>  1.8. Деятельность</a:t>
                      </a:r>
                      <a:r>
                        <a:rPr lang="ru-RU" sz="900" b="1" spc="-10" baseline="0" dirty="0" smtClean="0">
                          <a:solidFill>
                            <a:srgbClr val="231F20"/>
                          </a:solidFill>
                          <a:latin typeface="Century Gothic"/>
                          <a:ea typeface="+mn-ea"/>
                          <a:cs typeface="Century Gothic"/>
                        </a:rPr>
                        <a:t> в области информации и связи</a:t>
                      </a:r>
                      <a:endParaRPr lang="ru-RU" sz="900" b="1" spc="-10" dirty="0">
                        <a:solidFill>
                          <a:srgbClr val="231F20"/>
                        </a:solidFill>
                        <a:latin typeface="Century Gothic"/>
                        <a:ea typeface="+mn-ea"/>
                        <a:cs typeface="Century Gothic"/>
                      </a:endParaRPr>
                    </a:p>
                  </a:txBody>
                  <a:tcPr marL="127000" marR="9525" marT="9525" marB="9525"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solidFill>
                            <a:srgbClr val="231F20"/>
                          </a:solidFill>
                          <a:latin typeface="Century Gothic"/>
                          <a:ea typeface="+mn-ea"/>
                          <a:cs typeface="Century Gothic"/>
                        </a:rPr>
                        <a:t>млн. руб.</a:t>
                      </a: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0,00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spcAft>
                          <a:spcPts val="0"/>
                        </a:spcAft>
                      </a:pPr>
                      <a:r>
                        <a:rPr lang="ru-RU" sz="900" b="1" spc="-10" dirty="0" smtClean="0">
                          <a:solidFill>
                            <a:srgbClr val="231F20"/>
                          </a:solidFill>
                          <a:latin typeface="Century Gothic"/>
                          <a:ea typeface="+mn-ea"/>
                          <a:cs typeface="Century Gothic"/>
                        </a:rPr>
                        <a:t>0,00</a:t>
                      </a:r>
                      <a:endParaRPr lang="ru-RU" sz="900" b="1" spc="-10" dirty="0">
                        <a:solidFill>
                          <a:srgbClr val="231F20"/>
                        </a:solidFill>
                        <a:latin typeface="Century Gothic"/>
                        <a:ea typeface="+mn-ea"/>
                        <a:cs typeface="Century Gothic"/>
                      </a:endParaRPr>
                    </a:p>
                  </a:txBody>
                  <a:tcPr marL="9525" marR="9525" marT="9525" marB="9525"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bl>
          </a:graphicData>
        </a:graphic>
      </p:graphicFrame>
      <p:grpSp>
        <p:nvGrpSpPr>
          <p:cNvPr id="23" name="Группа 22"/>
          <p:cNvGrpSpPr/>
          <p:nvPr/>
        </p:nvGrpSpPr>
        <p:grpSpPr>
          <a:xfrm>
            <a:off x="0" y="196850"/>
            <a:ext cx="7740523" cy="396240"/>
            <a:chOff x="0" y="288010"/>
            <a:chExt cx="7740523" cy="396240"/>
          </a:xfrm>
        </p:grpSpPr>
        <p:sp>
          <p:nvSpPr>
            <p:cNvPr id="24"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5"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6"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7"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8"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29"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0"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1"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32" name="Группа 44"/>
            <p:cNvGrpSpPr/>
            <p:nvPr/>
          </p:nvGrpSpPr>
          <p:grpSpPr>
            <a:xfrm>
              <a:off x="990600" y="288010"/>
              <a:ext cx="6101715" cy="396240"/>
              <a:chOff x="990600" y="288010"/>
              <a:chExt cx="6101715" cy="396240"/>
            </a:xfrm>
          </p:grpSpPr>
          <p:sp>
            <p:nvSpPr>
              <p:cNvPr id="34"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35"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36" name="object 14"/>
              <p:cNvSpPr txBox="1"/>
              <p:nvPr/>
            </p:nvSpPr>
            <p:spPr>
              <a:xfrm>
                <a:off x="6822147" y="381749"/>
                <a:ext cx="113030" cy="184666"/>
              </a:xfrm>
              <a:prstGeom prst="rect">
                <a:avLst/>
              </a:prstGeom>
            </p:spPr>
            <p:txBody>
              <a:bodyPr vert="horz" wrap="square" lIns="0" tIns="0" rIns="0" bIns="0" rtlCol="0">
                <a:spAutoFit/>
              </a:bodyPr>
              <a:lstStyle/>
              <a:p>
                <a:pPr marL="12700">
                  <a:lnSpc>
                    <a:spcPct val="100000"/>
                  </a:lnSpc>
                </a:pPr>
                <a:r>
                  <a:rPr lang="en-US" sz="1200" b="1" spc="25" dirty="0" smtClean="0">
                    <a:solidFill>
                      <a:srgbClr val="009DA2"/>
                    </a:solidFill>
                    <a:latin typeface="Gill Sans MT"/>
                    <a:cs typeface="Gill Sans MT"/>
                  </a:rPr>
                  <a:t>2</a:t>
                </a:r>
                <a:endParaRPr sz="1200" dirty="0">
                  <a:latin typeface="Gill Sans MT"/>
                  <a:cs typeface="Gill Sans MT"/>
                </a:endParaRPr>
              </a:p>
            </p:txBody>
          </p:sp>
        </p:grpSp>
        <p:sp>
          <p:nvSpPr>
            <p:cNvPr id="33" name="object 21"/>
            <p:cNvSpPr txBox="1"/>
            <p:nvPr/>
          </p:nvSpPr>
          <p:spPr>
            <a:xfrm>
              <a:off x="1276350" y="315662"/>
              <a:ext cx="5410200" cy="333425"/>
            </a:xfrm>
            <a:prstGeom prst="rect">
              <a:avLst/>
            </a:prstGeom>
          </p:spPr>
          <p:txBody>
            <a:bodyPr vert="horz" wrap="square" lIns="0" tIns="0" rIns="0" bIns="0" rtlCol="0">
              <a:spAutoFit/>
            </a:bodyPr>
            <a:lstStyle/>
            <a:p>
              <a:pPr marL="12700" marR="5080">
                <a:lnSpc>
                  <a:spcPts val="1300"/>
                </a:lnSpc>
              </a:pPr>
              <a:r>
                <a:rPr lang="ru-RU" sz="1000" b="1" spc="-5" dirty="0" smtClean="0">
                  <a:solidFill>
                    <a:srgbClr val="FFFFFF"/>
                  </a:solidFill>
                  <a:latin typeface="Trebuchet MS"/>
                  <a:cs typeface="Trebuchet MS"/>
                </a:rPr>
                <a:t>ОСНОВНЫЕ </a:t>
              </a:r>
              <a:r>
                <a:rPr lang="ru-RU" sz="1000" b="1" spc="-20" dirty="0" smtClean="0">
                  <a:solidFill>
                    <a:srgbClr val="FFFFFF"/>
                  </a:solidFill>
                  <a:latin typeface="Trebuchet MS"/>
                  <a:cs typeface="Trebuchet MS"/>
                </a:rPr>
                <a:t>ПОКАЗАТЕЛИ </a:t>
              </a:r>
              <a:r>
                <a:rPr lang="ru-RU" sz="1000" b="1" spc="-5" dirty="0" smtClean="0">
                  <a:solidFill>
                    <a:srgbClr val="FFFFFF"/>
                  </a:solidFill>
                  <a:latin typeface="Trebuchet MS"/>
                  <a:cs typeface="Trebuchet MS"/>
                </a:rPr>
                <a:t>СОЦИАЛЬНО-ЭКОНОМИЧЕСКОГО </a:t>
              </a:r>
              <a:r>
                <a:rPr lang="ru-RU" sz="1000" b="1" spc="-25" dirty="0" smtClean="0">
                  <a:solidFill>
                    <a:srgbClr val="FFFFFF"/>
                  </a:solidFill>
                  <a:latin typeface="Trebuchet MS"/>
                  <a:cs typeface="Trebuchet MS"/>
                </a:rPr>
                <a:t>РАЗВИТИЯ  </a:t>
              </a:r>
              <a:r>
                <a:rPr lang="ru-RU" sz="1000" b="1" spc="-20" dirty="0" smtClean="0">
                  <a:solidFill>
                    <a:srgbClr val="FFFFFF"/>
                  </a:solidFill>
                  <a:latin typeface="Trebuchet MS"/>
                  <a:cs typeface="Trebuchet MS"/>
                </a:rPr>
                <a:t>ШАЛИНСКОГО МУНИЦИПАЛЬНОГО ОКРУГА</a:t>
              </a:r>
              <a:endParaRPr lang="ru-RU" sz="1000" dirty="0" smtClean="0">
                <a:latin typeface="Trebuchet MS"/>
                <a:cs typeface="Trebuchet MS"/>
              </a:endParaRPr>
            </a:p>
          </p:txBody>
        </p:sp>
      </p:grpSp>
      <p:pic>
        <p:nvPicPr>
          <p:cNvPr id="2050" name="Picture 2" descr="B:\Users\SOB\Desktop\Бюджет для граждан\Фото\depositphotos_85954884-stock-photo-financial-charts-with-calculator.jpg"/>
          <p:cNvPicPr>
            <a:picLocks noChangeAspect="1" noChangeArrowheads="1"/>
          </p:cNvPicPr>
          <p:nvPr/>
        </p:nvPicPr>
        <p:blipFill>
          <a:blip r:embed="rId3" cstate="print"/>
          <a:srcRect/>
          <a:stretch>
            <a:fillRect/>
          </a:stretch>
        </p:blipFill>
        <p:spPr bwMode="auto">
          <a:xfrm>
            <a:off x="3638550" y="8063848"/>
            <a:ext cx="3657600" cy="2267601"/>
          </a:xfrm>
          <a:prstGeom prst="rect">
            <a:avLst/>
          </a:prstGeom>
          <a:noFill/>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416000" y="12"/>
            <a:ext cx="323989" cy="10907991"/>
          </a:xfrm>
          <a:prstGeom prst="rect">
            <a:avLst/>
          </a:prstGeom>
          <a:blipFill>
            <a:blip r:embed="rId2" cstate="print"/>
            <a:stretch>
              <a:fillRect/>
            </a:stretch>
          </a:blipFill>
        </p:spPr>
        <p:txBody>
          <a:bodyPr wrap="square" lIns="0" tIns="0" rIns="0" bIns="0" rtlCol="0"/>
          <a:lstStyle/>
          <a:p>
            <a:endParaRPr/>
          </a:p>
        </p:txBody>
      </p:sp>
      <p:sp>
        <p:nvSpPr>
          <p:cNvPr id="13" name="object 13"/>
          <p:cNvSpPr/>
          <p:nvPr/>
        </p:nvSpPr>
        <p:spPr>
          <a:xfrm>
            <a:off x="717442" y="342011"/>
            <a:ext cx="288290" cy="288290"/>
          </a:xfrm>
          <a:custGeom>
            <a:avLst/>
            <a:gdLst/>
            <a:ahLst/>
            <a:cxnLst/>
            <a:rect l="l" t="t" r="r" b="b"/>
            <a:pathLst>
              <a:path w="288290" h="288290">
                <a:moveTo>
                  <a:pt x="235673" y="0"/>
                </a:moveTo>
                <a:lnTo>
                  <a:pt x="52324" y="0"/>
                </a:lnTo>
                <a:lnTo>
                  <a:pt x="31959" y="4105"/>
                </a:lnTo>
                <a:lnTo>
                  <a:pt x="15327" y="15308"/>
                </a:lnTo>
                <a:lnTo>
                  <a:pt x="4112" y="31937"/>
                </a:lnTo>
                <a:lnTo>
                  <a:pt x="0" y="52324"/>
                </a:lnTo>
                <a:lnTo>
                  <a:pt x="0" y="235661"/>
                </a:lnTo>
                <a:lnTo>
                  <a:pt x="4112" y="256031"/>
                </a:lnTo>
                <a:lnTo>
                  <a:pt x="15327" y="272662"/>
                </a:lnTo>
                <a:lnTo>
                  <a:pt x="31959" y="283874"/>
                </a:lnTo>
                <a:lnTo>
                  <a:pt x="52324" y="287985"/>
                </a:lnTo>
                <a:lnTo>
                  <a:pt x="235673" y="287985"/>
                </a:lnTo>
                <a:lnTo>
                  <a:pt x="256043" y="283874"/>
                </a:lnTo>
                <a:lnTo>
                  <a:pt x="272675" y="272662"/>
                </a:lnTo>
                <a:lnTo>
                  <a:pt x="283887" y="256031"/>
                </a:lnTo>
                <a:lnTo>
                  <a:pt x="287997" y="235661"/>
                </a:lnTo>
                <a:lnTo>
                  <a:pt x="287997" y="52324"/>
                </a:lnTo>
                <a:lnTo>
                  <a:pt x="283887" y="31937"/>
                </a:lnTo>
                <a:lnTo>
                  <a:pt x="272675" y="15308"/>
                </a:lnTo>
                <a:lnTo>
                  <a:pt x="256043" y="4105"/>
                </a:lnTo>
                <a:lnTo>
                  <a:pt x="235673" y="0"/>
                </a:lnTo>
                <a:close/>
              </a:path>
            </a:pathLst>
          </a:custGeom>
          <a:solidFill>
            <a:srgbClr val="FFFFFF"/>
          </a:solidFill>
        </p:spPr>
        <p:txBody>
          <a:bodyPr wrap="square" lIns="0" tIns="0" rIns="0" bIns="0" rtlCol="0"/>
          <a:lstStyle/>
          <a:p>
            <a:endParaRPr/>
          </a:p>
        </p:txBody>
      </p:sp>
      <p:sp>
        <p:nvSpPr>
          <p:cNvPr id="15" name="object 15"/>
          <p:cNvSpPr/>
          <p:nvPr/>
        </p:nvSpPr>
        <p:spPr>
          <a:xfrm>
            <a:off x="0" y="10420704"/>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06590"/>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7" name="object 17"/>
          <p:cNvSpPr/>
          <p:nvPr/>
        </p:nvSpPr>
        <p:spPr>
          <a:xfrm>
            <a:off x="0" y="10597242"/>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8" name="object 18"/>
          <p:cNvSpPr/>
          <p:nvPr/>
        </p:nvSpPr>
        <p:spPr>
          <a:xfrm>
            <a:off x="0" y="10602005"/>
            <a:ext cx="5016500" cy="0"/>
          </a:xfrm>
          <a:custGeom>
            <a:avLst/>
            <a:gdLst/>
            <a:ahLst/>
            <a:cxnLst/>
            <a:rect l="l" t="t" r="r" b="b"/>
            <a:pathLst>
              <a:path w="5016500">
                <a:moveTo>
                  <a:pt x="0" y="0"/>
                </a:moveTo>
                <a:lnTo>
                  <a:pt x="5016138" y="0"/>
                </a:lnTo>
              </a:path>
            </a:pathLst>
          </a:custGeom>
          <a:ln w="36004">
            <a:solidFill>
              <a:srgbClr val="00A3A8"/>
            </a:solidFill>
          </a:ln>
        </p:spPr>
        <p:txBody>
          <a:bodyPr wrap="square" lIns="0" tIns="0" rIns="0" bIns="0" rtlCol="0"/>
          <a:lstStyle/>
          <a:p>
            <a:endParaRPr/>
          </a:p>
        </p:txBody>
      </p:sp>
      <p:sp>
        <p:nvSpPr>
          <p:cNvPr id="19" name="object 19"/>
          <p:cNvSpPr/>
          <p:nvPr/>
        </p:nvSpPr>
        <p:spPr>
          <a:xfrm>
            <a:off x="0" y="10511356"/>
            <a:ext cx="4229735" cy="0"/>
          </a:xfrm>
          <a:custGeom>
            <a:avLst/>
            <a:gdLst/>
            <a:ahLst/>
            <a:cxnLst/>
            <a:rect l="l" t="t" r="r" b="b"/>
            <a:pathLst>
              <a:path w="4229735">
                <a:moveTo>
                  <a:pt x="0" y="0"/>
                </a:moveTo>
                <a:lnTo>
                  <a:pt x="4229411" y="0"/>
                </a:lnTo>
              </a:path>
            </a:pathLst>
          </a:custGeom>
          <a:ln w="36004">
            <a:solidFill>
              <a:srgbClr val="00B8BE"/>
            </a:solidFill>
          </a:ln>
        </p:spPr>
        <p:txBody>
          <a:bodyPr wrap="square" lIns="0" tIns="0" rIns="0" bIns="0" rtlCol="0"/>
          <a:lstStyle/>
          <a:p>
            <a:endParaRPr/>
          </a:p>
        </p:txBody>
      </p:sp>
      <p:sp>
        <p:nvSpPr>
          <p:cNvPr id="20" name="object 20"/>
          <p:cNvSpPr/>
          <p:nvPr/>
        </p:nvSpPr>
        <p:spPr>
          <a:xfrm>
            <a:off x="0" y="10420704"/>
            <a:ext cx="3446779" cy="0"/>
          </a:xfrm>
          <a:custGeom>
            <a:avLst/>
            <a:gdLst/>
            <a:ahLst/>
            <a:cxnLst/>
            <a:rect l="l" t="t" r="r" b="b"/>
            <a:pathLst>
              <a:path w="3446779">
                <a:moveTo>
                  <a:pt x="0" y="0"/>
                </a:moveTo>
                <a:lnTo>
                  <a:pt x="3446329" y="0"/>
                </a:lnTo>
              </a:path>
            </a:pathLst>
          </a:custGeom>
          <a:ln w="36004">
            <a:solidFill>
              <a:srgbClr val="A2DADD"/>
            </a:solidFill>
          </a:ln>
        </p:spPr>
        <p:txBody>
          <a:bodyPr wrap="square" lIns="0" tIns="0" rIns="0" bIns="0" rtlCol="0"/>
          <a:lstStyle/>
          <a:p>
            <a:endParaRPr/>
          </a:p>
        </p:txBody>
      </p:sp>
      <p:graphicFrame>
        <p:nvGraphicFramePr>
          <p:cNvPr id="55" name="object 55"/>
          <p:cNvGraphicFramePr>
            <a:graphicFrameLocks noGrp="1"/>
          </p:cNvGraphicFramePr>
          <p:nvPr/>
        </p:nvGraphicFramePr>
        <p:xfrm>
          <a:off x="590550" y="798107"/>
          <a:ext cx="6629399" cy="5695452"/>
        </p:xfrm>
        <a:graphic>
          <a:graphicData uri="http://schemas.openxmlformats.org/drawingml/2006/table">
            <a:tbl>
              <a:tblPr firstRow="1" bandRow="1">
                <a:tableStyleId>{22838BEF-8BB2-4498-84A7-C5851F593DF1}</a:tableStyleId>
              </a:tblPr>
              <a:tblGrid>
                <a:gridCol w="2966136"/>
                <a:gridCol w="1072464"/>
                <a:gridCol w="1316620"/>
                <a:gridCol w="1274179"/>
              </a:tblGrid>
              <a:tr h="324572">
                <a:tc>
                  <a:txBody>
                    <a:bodyPr/>
                    <a:lstStyle/>
                    <a:p>
                      <a:pPr marL="686435">
                        <a:lnSpc>
                          <a:spcPct val="100000"/>
                        </a:lnSpc>
                        <a:spcBef>
                          <a:spcPts val="480"/>
                        </a:spcBef>
                      </a:pPr>
                      <a:r>
                        <a:rPr sz="1100" b="1" spc="-15" dirty="0">
                          <a:solidFill>
                            <a:srgbClr val="FFFFFF"/>
                          </a:solidFill>
                          <a:latin typeface="Liberation Serif" pitchFamily="18" charset="0"/>
                          <a:ea typeface="Liberation Serif" pitchFamily="18" charset="0"/>
                          <a:cs typeface="Liberation Serif" pitchFamily="18" charset="0"/>
                        </a:rPr>
                        <a:t>Наименование</a:t>
                      </a:r>
                      <a:r>
                        <a:rPr sz="1100" b="1" spc="-90" dirty="0">
                          <a:solidFill>
                            <a:srgbClr val="FFFFFF"/>
                          </a:solidFill>
                          <a:latin typeface="Liberation Serif" pitchFamily="18" charset="0"/>
                          <a:ea typeface="Liberation Serif" pitchFamily="18" charset="0"/>
                          <a:cs typeface="Liberation Serif" pitchFamily="18" charset="0"/>
                        </a:rPr>
                        <a:t> </a:t>
                      </a:r>
                      <a:r>
                        <a:rPr sz="1100" b="1" dirty="0">
                          <a:solidFill>
                            <a:srgbClr val="FFFFFF"/>
                          </a:solidFill>
                          <a:latin typeface="Liberation Serif" pitchFamily="18" charset="0"/>
                          <a:ea typeface="Liberation Serif" pitchFamily="18" charset="0"/>
                          <a:cs typeface="Liberation Serif" pitchFamily="18" charset="0"/>
                        </a:rPr>
                        <a:t>показателя</a:t>
                      </a:r>
                      <a:endParaRPr sz="1100" b="1" dirty="0">
                        <a:latin typeface="Liberation Serif" pitchFamily="18" charset="0"/>
                        <a:ea typeface="Liberation Serif" pitchFamily="18" charset="0"/>
                        <a:cs typeface="Liberation Serif" pitchFamily="18" charset="0"/>
                      </a:endParaRPr>
                    </a:p>
                  </a:txBody>
                  <a:tcPr marL="0" marR="0" marT="0" marB="0" anchor="ctr">
                    <a:solidFill>
                      <a:srgbClr val="45B3B9"/>
                    </a:solidFill>
                  </a:tcPr>
                </a:tc>
                <a:tc>
                  <a:txBody>
                    <a:bodyPr/>
                    <a:lstStyle/>
                    <a:p>
                      <a:pPr marL="182563" marR="154305" indent="-20638" algn="ctr">
                        <a:lnSpc>
                          <a:spcPts val="800"/>
                        </a:lnSpc>
                        <a:spcBef>
                          <a:spcPts val="240"/>
                        </a:spcBef>
                      </a:pPr>
                      <a:r>
                        <a:rPr lang="ru-RU" sz="1100" b="1" spc="-10" dirty="0" smtClean="0">
                          <a:solidFill>
                            <a:srgbClr val="FFFFFF"/>
                          </a:solidFill>
                          <a:latin typeface="Liberation Serif" pitchFamily="18" charset="0"/>
                          <a:ea typeface="Liberation Serif" pitchFamily="18" charset="0"/>
                          <a:cs typeface="Liberation Serif" pitchFamily="18" charset="0"/>
                        </a:rPr>
                        <a:t>Единица измерения</a:t>
                      </a:r>
                      <a:endParaRPr lang="ru-RU" sz="1100" b="1" spc="-10" dirty="0">
                        <a:solidFill>
                          <a:srgbClr val="FFFFFF"/>
                        </a:solidFill>
                        <a:latin typeface="Liberation Serif" pitchFamily="18" charset="0"/>
                        <a:ea typeface="Liberation Serif" pitchFamily="18" charset="0"/>
                        <a:cs typeface="Liberation Serif" pitchFamily="18" charset="0"/>
                      </a:endParaRPr>
                    </a:p>
                  </a:txBody>
                  <a:tcPr marL="0" marR="0" marT="0" marB="0" anchor="ctr">
                    <a:solidFill>
                      <a:srgbClr val="45B3B9"/>
                    </a:solidFill>
                  </a:tcPr>
                </a:tc>
                <a:tc>
                  <a:txBody>
                    <a:bodyPr/>
                    <a:lstStyle/>
                    <a:p>
                      <a:pPr marL="238760" marR="154305" indent="-76835" algn="ctr">
                        <a:lnSpc>
                          <a:spcPts val="800"/>
                        </a:lnSpc>
                        <a:spcBef>
                          <a:spcPts val="240"/>
                        </a:spcBef>
                      </a:pPr>
                      <a:r>
                        <a:rPr lang="ru-RU" sz="1100" b="1" dirty="0" smtClean="0">
                          <a:solidFill>
                            <a:schemeClr val="bg1"/>
                          </a:solidFill>
                          <a:latin typeface="Liberation Serif" pitchFamily="18" charset="0"/>
                          <a:ea typeface="Liberation Serif" pitchFamily="18" charset="0"/>
                          <a:cs typeface="Liberation Serif" pitchFamily="18" charset="0"/>
                        </a:rPr>
                        <a:t>План 2025 год</a:t>
                      </a:r>
                      <a:endParaRPr sz="1100" b="1" dirty="0">
                        <a:solidFill>
                          <a:schemeClr val="bg1"/>
                        </a:solidFill>
                        <a:latin typeface="Liberation Serif" pitchFamily="18" charset="0"/>
                        <a:ea typeface="Liberation Serif" pitchFamily="18" charset="0"/>
                        <a:cs typeface="Liberation Serif" pitchFamily="18" charset="0"/>
                      </a:endParaRPr>
                    </a:p>
                  </a:txBody>
                  <a:tcPr marL="0" marR="0" marT="0" marB="0" anchor="ctr">
                    <a:solidFill>
                      <a:srgbClr val="45B3B9"/>
                    </a:solidFill>
                  </a:tcPr>
                </a:tc>
                <a:tc>
                  <a:txBody>
                    <a:bodyPr/>
                    <a:lstStyle/>
                    <a:p>
                      <a:pPr marL="238760" marR="154305" indent="-76835" algn="ctr">
                        <a:lnSpc>
                          <a:spcPts val="800"/>
                        </a:lnSpc>
                        <a:spcBef>
                          <a:spcPts val="240"/>
                        </a:spcBef>
                      </a:pPr>
                      <a:r>
                        <a:rPr lang="ru-RU" sz="1100" b="1" spc="-10" dirty="0" smtClean="0">
                          <a:solidFill>
                            <a:srgbClr val="FFFFFF"/>
                          </a:solidFill>
                          <a:latin typeface="Liberation Serif" pitchFamily="18" charset="0"/>
                          <a:ea typeface="Liberation Serif" pitchFamily="18" charset="0"/>
                          <a:cs typeface="Liberation Serif" pitchFamily="18" charset="0"/>
                        </a:rPr>
                        <a:t>Отчет  2025 год</a:t>
                      </a:r>
                      <a:endParaRPr sz="1100" b="1" dirty="0">
                        <a:latin typeface="Liberation Serif" pitchFamily="18" charset="0"/>
                        <a:ea typeface="Liberation Serif" pitchFamily="18" charset="0"/>
                        <a:cs typeface="Liberation Serif" pitchFamily="18" charset="0"/>
                      </a:endParaRPr>
                    </a:p>
                  </a:txBody>
                  <a:tcPr marL="0" marR="0" marT="0" marB="0" anchor="ctr">
                    <a:solidFill>
                      <a:srgbClr val="45B3B9"/>
                    </a:solidFill>
                  </a:tcPr>
                </a:tc>
              </a:tr>
              <a:tr h="184101">
                <a:tc>
                  <a:txBody>
                    <a:bodyPr/>
                    <a:lstStyle/>
                    <a:p>
                      <a:pPr marL="32384">
                        <a:lnSpc>
                          <a:spcPct val="100000"/>
                        </a:lnSpc>
                        <a:spcBef>
                          <a:spcPts val="325"/>
                        </a:spcBef>
                        <a:spcAft>
                          <a:spcPts val="0"/>
                        </a:spcAft>
                      </a:pPr>
                      <a:r>
                        <a:rPr lang="en-US" sz="1100" b="1" spc="-10" dirty="0" smtClean="0">
                          <a:latin typeface="Century Gothic" pitchFamily="34" charset="0"/>
                          <a:ea typeface="Liberation Serif" pitchFamily="18" charset="0"/>
                          <a:cs typeface="Liberation Serif" pitchFamily="18" charset="0"/>
                        </a:rPr>
                        <a:t>III</a:t>
                      </a:r>
                      <a:r>
                        <a:rPr lang="ru-RU" sz="1100" b="1" spc="-10" dirty="0" smtClean="0">
                          <a:latin typeface="Century Gothic" pitchFamily="34" charset="0"/>
                          <a:ea typeface="Liberation Serif" pitchFamily="18" charset="0"/>
                          <a:cs typeface="Liberation Serif" pitchFamily="18" charset="0"/>
                        </a:rPr>
                        <a:t>. Инвестиционная</a:t>
                      </a:r>
                      <a:r>
                        <a:rPr lang="ru-RU" sz="1100" b="1" spc="-10" baseline="0" dirty="0" smtClean="0">
                          <a:latin typeface="Century Gothic" pitchFamily="34" charset="0"/>
                          <a:ea typeface="Liberation Serif" pitchFamily="18" charset="0"/>
                          <a:cs typeface="Liberation Serif" pitchFamily="18" charset="0"/>
                        </a:rPr>
                        <a:t> </a:t>
                      </a:r>
                      <a:r>
                        <a:rPr lang="ru-RU" sz="1100" b="1" spc="-10" dirty="0" smtClean="0">
                          <a:latin typeface="Century Gothic" pitchFamily="34" charset="0"/>
                          <a:ea typeface="Liberation Serif" pitchFamily="18" charset="0"/>
                          <a:cs typeface="Liberation Serif" pitchFamily="18" charset="0"/>
                        </a:rPr>
                        <a:t>деятельность</a:t>
                      </a:r>
                      <a:endParaRPr lang="ru-RU" sz="11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algn="ctr">
                        <a:spcAft>
                          <a:spcPts val="0"/>
                        </a:spcAft>
                      </a:pPr>
                      <a:endParaRPr lang="ru-RU" sz="11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algn="ctr">
                        <a:spcAft>
                          <a:spcPts val="0"/>
                        </a:spcAft>
                      </a:pPr>
                      <a:endParaRPr lang="ru-RU" sz="11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algn="ctr">
                        <a:spcAft>
                          <a:spcPts val="0"/>
                        </a:spcAft>
                      </a:pPr>
                      <a:endParaRPr lang="ru-RU" sz="11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r>
              <a:tr h="184101">
                <a:tc>
                  <a:txBody>
                    <a:bodyPr/>
                    <a:lstStyle/>
                    <a:p>
                      <a:pPr marL="32384">
                        <a:lnSpc>
                          <a:spcPct val="100000"/>
                        </a:lnSpc>
                        <a:spcBef>
                          <a:spcPts val="325"/>
                        </a:spcBef>
                        <a:spcAft>
                          <a:spcPts val="0"/>
                        </a:spcAft>
                      </a:pPr>
                      <a:r>
                        <a:rPr lang="ru-RU" sz="1000" b="1" spc="-10" dirty="0" smtClean="0">
                          <a:latin typeface="Century Gothic" pitchFamily="34" charset="0"/>
                          <a:ea typeface="Liberation Serif" pitchFamily="18" charset="0"/>
                          <a:cs typeface="Liberation Serif" pitchFamily="18" charset="0"/>
                        </a:rPr>
                        <a:t>  1. Объем инвестиций в основной капитал  за счет всех источников финансирования</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1000" b="1" spc="-10" dirty="0" smtClean="0">
                          <a:solidFill>
                            <a:srgbClr val="231F20"/>
                          </a:solidFill>
                          <a:latin typeface="Century Gothic"/>
                          <a:ea typeface="+mn-ea"/>
                          <a:cs typeface="Century Gothic"/>
                        </a:rPr>
                        <a:t>млн. руб.</a:t>
                      </a:r>
                    </a:p>
                  </a:txBody>
                  <a:tcPr marL="9525" marR="9525" marT="9525" marB="9525" anchor="ctr">
                    <a:solidFill>
                      <a:srgbClr val="B9E3E5"/>
                    </a:solidFill>
                  </a:tcPr>
                </a:tc>
                <a:tc>
                  <a:txBody>
                    <a:bodyPr/>
                    <a:lstStyle/>
                    <a:p>
                      <a:pPr marL="0" algn="ctr">
                        <a:spcAft>
                          <a:spcPts val="0"/>
                        </a:spcAft>
                      </a:pPr>
                      <a:r>
                        <a:rPr lang="ru-RU" sz="1000" b="1" spc="-10" dirty="0" smtClean="0">
                          <a:solidFill>
                            <a:srgbClr val="231F20"/>
                          </a:solidFill>
                          <a:latin typeface="Century Gothic" pitchFamily="34" charset="0"/>
                          <a:ea typeface="Liberation Serif" pitchFamily="18" charset="0"/>
                          <a:cs typeface="Liberation Serif" pitchFamily="18" charset="0"/>
                        </a:rPr>
                        <a:t>509,70</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algn="ctr">
                        <a:spcAft>
                          <a:spcPts val="0"/>
                        </a:spcAft>
                      </a:pPr>
                      <a:r>
                        <a:rPr lang="ru-RU" sz="1000" b="1" spc="-10" dirty="0" smtClean="0">
                          <a:solidFill>
                            <a:srgbClr val="231F20"/>
                          </a:solidFill>
                          <a:latin typeface="Century Gothic" pitchFamily="34" charset="0"/>
                          <a:ea typeface="Liberation Serif" pitchFamily="18" charset="0"/>
                          <a:cs typeface="Liberation Serif" pitchFamily="18" charset="0"/>
                        </a:rPr>
                        <a:t>509,70</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r>
              <a:tr h="184101">
                <a:tc>
                  <a:txBody>
                    <a:bodyPr/>
                    <a:lstStyle/>
                    <a:p>
                      <a:pPr marL="32384">
                        <a:lnSpc>
                          <a:spcPct val="100000"/>
                        </a:lnSpc>
                        <a:spcBef>
                          <a:spcPts val="325"/>
                        </a:spcBef>
                        <a:spcAft>
                          <a:spcPts val="0"/>
                        </a:spcAft>
                      </a:pPr>
                      <a:r>
                        <a:rPr lang="en-US" sz="1100" b="1" spc="-10" dirty="0" smtClean="0">
                          <a:latin typeface="Century Gothic" pitchFamily="34" charset="0"/>
                          <a:ea typeface="Liberation Serif" pitchFamily="18" charset="0"/>
                          <a:cs typeface="Liberation Serif" pitchFamily="18" charset="0"/>
                        </a:rPr>
                        <a:t>IV</a:t>
                      </a:r>
                      <a:r>
                        <a:rPr lang="ru-RU" sz="1100" b="1" spc="-10" dirty="0" smtClean="0">
                          <a:latin typeface="Century Gothic" pitchFamily="34" charset="0"/>
                          <a:ea typeface="Liberation Serif" pitchFamily="18" charset="0"/>
                          <a:cs typeface="Liberation Serif" pitchFamily="18" charset="0"/>
                        </a:rPr>
                        <a:t>. Денежные доходы населения</a:t>
                      </a:r>
                      <a:endParaRPr lang="ru-RU" sz="11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endParaRPr lang="ru-RU" sz="900" b="1" spc="-10" dirty="0" smtClean="0">
                        <a:solidFill>
                          <a:srgbClr val="231F20"/>
                        </a:solidFill>
                        <a:latin typeface="Century Gothic"/>
                        <a:ea typeface="+mn-ea"/>
                        <a:cs typeface="Century Gothic"/>
                      </a:endParaRPr>
                    </a:p>
                  </a:txBody>
                  <a:tcPr marL="9525" marR="9525" marT="9525" marB="9525" anchor="ctr">
                    <a:solidFill>
                      <a:schemeClr val="bg1"/>
                    </a:solidFill>
                  </a:tcPr>
                </a:tc>
                <a:tc>
                  <a:txBody>
                    <a:bodyPr/>
                    <a:lstStyle/>
                    <a:p>
                      <a:pPr marL="0" algn="ctr">
                        <a:spcAft>
                          <a:spcPts val="0"/>
                        </a:spcAft>
                      </a:pPr>
                      <a:endParaRPr lang="ru-RU" sz="11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algn="ctr">
                        <a:spcAft>
                          <a:spcPts val="0"/>
                        </a:spcAft>
                      </a:pPr>
                      <a:endParaRPr lang="ru-RU" sz="11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r>
              <a:tr h="184101">
                <a:tc>
                  <a:txBody>
                    <a:bodyPr/>
                    <a:lstStyle/>
                    <a:p>
                      <a:pPr marL="32384">
                        <a:lnSpc>
                          <a:spcPct val="100000"/>
                        </a:lnSpc>
                        <a:spcBef>
                          <a:spcPts val="325"/>
                        </a:spcBef>
                        <a:spcAft>
                          <a:spcPts val="0"/>
                        </a:spcAft>
                      </a:pPr>
                      <a:r>
                        <a:rPr lang="ru-RU" sz="1000" b="1" spc="-10" dirty="0" smtClean="0">
                          <a:latin typeface="Century Gothic" pitchFamily="34" charset="0"/>
                          <a:ea typeface="Liberation Serif" pitchFamily="18" charset="0"/>
                          <a:cs typeface="Liberation Serif" pitchFamily="18" charset="0"/>
                        </a:rPr>
                        <a:t>  1. Доходы населения муниципального образования,  </a:t>
                      </a:r>
                    </a:p>
                    <a:p>
                      <a:pPr marL="32384">
                        <a:lnSpc>
                          <a:spcPct val="100000"/>
                        </a:lnSpc>
                        <a:spcBef>
                          <a:spcPts val="325"/>
                        </a:spcBef>
                        <a:spcAft>
                          <a:spcPts val="0"/>
                        </a:spcAft>
                      </a:pPr>
                      <a:r>
                        <a:rPr lang="ru-RU" sz="1000" b="1" spc="-10" dirty="0" smtClean="0">
                          <a:latin typeface="Century Gothic" pitchFamily="34" charset="0"/>
                          <a:ea typeface="Liberation Serif" pitchFamily="18" charset="0"/>
                          <a:cs typeface="Liberation Serif" pitchFamily="18" charset="0"/>
                        </a:rPr>
                        <a:t>      всего</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1000" b="1" spc="-10" dirty="0" smtClean="0">
                          <a:solidFill>
                            <a:srgbClr val="231F20"/>
                          </a:solidFill>
                          <a:latin typeface="Century Gothic"/>
                          <a:ea typeface="+mn-ea"/>
                          <a:cs typeface="Century Gothic"/>
                        </a:rPr>
                        <a:t>млн. руб.</a:t>
                      </a:r>
                    </a:p>
                  </a:txBody>
                  <a:tcPr marL="9525" marR="9525" marT="9525" marB="9525" anchor="ctr">
                    <a:solidFill>
                      <a:srgbClr val="B9E3E5"/>
                    </a:solidFill>
                  </a:tcPr>
                </a:tc>
                <a:tc>
                  <a:txBody>
                    <a:bodyPr/>
                    <a:lstStyle/>
                    <a:p>
                      <a:pPr marL="0" algn="ctr">
                        <a:spcAft>
                          <a:spcPts val="0"/>
                        </a:spcAft>
                      </a:pPr>
                      <a:r>
                        <a:rPr lang="ru-RU" sz="1000" b="1" spc="-10" dirty="0" smtClean="0">
                          <a:solidFill>
                            <a:srgbClr val="231F20"/>
                          </a:solidFill>
                          <a:latin typeface="Century Gothic" pitchFamily="34" charset="0"/>
                          <a:ea typeface="Liberation Serif" pitchFamily="18" charset="0"/>
                          <a:cs typeface="Liberation Serif" pitchFamily="18" charset="0"/>
                        </a:rPr>
                        <a:t>8755,45</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algn="ctr">
                        <a:spcAft>
                          <a:spcPts val="0"/>
                        </a:spcAft>
                      </a:pPr>
                      <a:r>
                        <a:rPr lang="ru-RU" sz="1000" b="1" spc="-10" dirty="0" smtClean="0">
                          <a:solidFill>
                            <a:srgbClr val="231F20"/>
                          </a:solidFill>
                          <a:latin typeface="Century Gothic" pitchFamily="34" charset="0"/>
                          <a:ea typeface="Liberation Serif" pitchFamily="18" charset="0"/>
                          <a:cs typeface="Liberation Serif" pitchFamily="18" charset="0"/>
                        </a:rPr>
                        <a:t>8755,45</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r>
              <a:tr h="184101">
                <a:tc>
                  <a:txBody>
                    <a:bodyPr/>
                    <a:lstStyle/>
                    <a:p>
                      <a:pPr marL="32384">
                        <a:lnSpc>
                          <a:spcPct val="100000"/>
                        </a:lnSpc>
                        <a:spcBef>
                          <a:spcPts val="325"/>
                        </a:spcBef>
                        <a:spcAft>
                          <a:spcPts val="0"/>
                        </a:spcAft>
                      </a:pPr>
                      <a:r>
                        <a:rPr lang="ru-RU" sz="1000" b="1" spc="-10" dirty="0" smtClean="0">
                          <a:latin typeface="Century Gothic" pitchFamily="34" charset="0"/>
                          <a:ea typeface="Liberation Serif" pitchFamily="18" charset="0"/>
                          <a:cs typeface="Liberation Serif" pitchFamily="18" charset="0"/>
                        </a:rPr>
                        <a:t>  2. Среднедушевые денежные доходы ( в месяц)</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1000" b="1" spc="-10" dirty="0" smtClean="0">
                          <a:solidFill>
                            <a:srgbClr val="231F20"/>
                          </a:solidFill>
                          <a:latin typeface="Century Gothic"/>
                          <a:ea typeface="+mn-ea"/>
                          <a:cs typeface="Century Gothic"/>
                        </a:rPr>
                        <a:t>руб./чел.</a:t>
                      </a:r>
                    </a:p>
                  </a:txBody>
                  <a:tcPr marL="9525" marR="9525" marT="9525" marB="9525" anchor="ctr">
                    <a:solidFill>
                      <a:schemeClr val="bg1"/>
                    </a:solidFill>
                  </a:tcPr>
                </a:tc>
                <a:tc>
                  <a:txBody>
                    <a:bodyPr/>
                    <a:lstStyle/>
                    <a:p>
                      <a:pPr marL="0" algn="ctr">
                        <a:spcAft>
                          <a:spcPts val="0"/>
                        </a:spcAft>
                      </a:pPr>
                      <a:r>
                        <a:rPr lang="ru-RU" sz="1000" b="1" spc="-10" dirty="0" smtClean="0">
                          <a:solidFill>
                            <a:srgbClr val="231F20"/>
                          </a:solidFill>
                          <a:latin typeface="Century Gothic" pitchFamily="34" charset="0"/>
                          <a:ea typeface="Liberation Serif" pitchFamily="18" charset="0"/>
                          <a:cs typeface="Liberation Serif" pitchFamily="18" charset="0"/>
                        </a:rPr>
                        <a:t>45192,00</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algn="ctr">
                        <a:spcAft>
                          <a:spcPts val="0"/>
                        </a:spcAft>
                      </a:pPr>
                      <a:r>
                        <a:rPr lang="ru-RU" sz="1000" b="1" spc="-10" dirty="0" smtClean="0">
                          <a:solidFill>
                            <a:srgbClr val="231F20"/>
                          </a:solidFill>
                          <a:latin typeface="Century Gothic" pitchFamily="34" charset="0"/>
                          <a:ea typeface="Liberation Serif" pitchFamily="18" charset="0"/>
                          <a:cs typeface="Liberation Serif" pitchFamily="18" charset="0"/>
                        </a:rPr>
                        <a:t>45192,00</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r>
              <a:tr h="184101">
                <a:tc>
                  <a:txBody>
                    <a:bodyPr/>
                    <a:lstStyle/>
                    <a:p>
                      <a:pPr marL="32384">
                        <a:lnSpc>
                          <a:spcPct val="100000"/>
                        </a:lnSpc>
                        <a:spcBef>
                          <a:spcPts val="325"/>
                        </a:spcBef>
                        <a:spcAft>
                          <a:spcPts val="0"/>
                        </a:spcAft>
                      </a:pPr>
                      <a:r>
                        <a:rPr lang="ru-RU" sz="1000" b="1" spc="-10" dirty="0" smtClean="0">
                          <a:solidFill>
                            <a:srgbClr val="231F20"/>
                          </a:solidFill>
                          <a:latin typeface="Century Gothic" pitchFamily="34" charset="0"/>
                          <a:ea typeface="Liberation Serif" pitchFamily="18" charset="0"/>
                          <a:cs typeface="Liberation Serif" pitchFamily="18" charset="0"/>
                        </a:rPr>
                        <a:t>  3. Номинальная начисленная среднемесячная заработная плата работников по полному кругу организаций</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1000" b="1" spc="-10" dirty="0" smtClean="0">
                          <a:solidFill>
                            <a:srgbClr val="231F20"/>
                          </a:solidFill>
                          <a:latin typeface="Century Gothic"/>
                          <a:ea typeface="+mn-ea"/>
                          <a:cs typeface="Century Gothic"/>
                        </a:rPr>
                        <a:t>руб.в месяц</a:t>
                      </a:r>
                    </a:p>
                  </a:txBody>
                  <a:tcPr marL="9525" marR="9525" marT="9525" marB="9525" anchor="ctr">
                    <a:solidFill>
                      <a:srgbClr val="B9E3E5"/>
                    </a:solidFill>
                  </a:tcPr>
                </a:tc>
                <a:tc>
                  <a:txBody>
                    <a:bodyPr/>
                    <a:lstStyle/>
                    <a:p>
                      <a:pPr marL="0" algn="ctr">
                        <a:spcAft>
                          <a:spcPts val="0"/>
                        </a:spcAft>
                      </a:pPr>
                      <a:r>
                        <a:rPr lang="ru-RU" sz="1000" b="1" spc="-10" dirty="0" smtClean="0">
                          <a:solidFill>
                            <a:srgbClr val="231F20"/>
                          </a:solidFill>
                          <a:latin typeface="Century Gothic" pitchFamily="34" charset="0"/>
                          <a:ea typeface="Liberation Serif" pitchFamily="18" charset="0"/>
                          <a:cs typeface="Liberation Serif" pitchFamily="18" charset="0"/>
                        </a:rPr>
                        <a:t>58 757,00</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algn="ctr">
                        <a:spcAft>
                          <a:spcPts val="0"/>
                        </a:spcAft>
                      </a:pPr>
                      <a:r>
                        <a:rPr lang="ru-RU" sz="1000" b="1" spc="-10" dirty="0" smtClean="0">
                          <a:solidFill>
                            <a:srgbClr val="231F20"/>
                          </a:solidFill>
                          <a:latin typeface="Century Gothic" pitchFamily="34" charset="0"/>
                          <a:ea typeface="Liberation Serif" pitchFamily="18" charset="0"/>
                          <a:cs typeface="Liberation Serif" pitchFamily="18" charset="0"/>
                        </a:rPr>
                        <a:t>58 757,00</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r>
              <a:tr h="184101">
                <a:tc>
                  <a:txBody>
                    <a:bodyPr/>
                    <a:lstStyle/>
                    <a:p>
                      <a:pPr marL="32384">
                        <a:lnSpc>
                          <a:spcPct val="100000"/>
                        </a:lnSpc>
                        <a:spcBef>
                          <a:spcPts val="325"/>
                        </a:spcBef>
                        <a:spcAft>
                          <a:spcPts val="0"/>
                        </a:spcAft>
                      </a:pPr>
                      <a:r>
                        <a:rPr lang="en-US" sz="1100" b="1" spc="-10" dirty="0" smtClean="0">
                          <a:latin typeface="Century Gothic" pitchFamily="34" charset="0"/>
                          <a:ea typeface="Liberation Serif" pitchFamily="18" charset="0"/>
                          <a:cs typeface="Liberation Serif" pitchFamily="18" charset="0"/>
                        </a:rPr>
                        <a:t>V</a:t>
                      </a:r>
                      <a:r>
                        <a:rPr lang="ru-RU" sz="1100" b="1" spc="-10" dirty="0" smtClean="0">
                          <a:latin typeface="Century Gothic" pitchFamily="34" charset="0"/>
                          <a:ea typeface="Liberation Serif" pitchFamily="18" charset="0"/>
                          <a:cs typeface="Liberation Serif" pitchFamily="18" charset="0"/>
                        </a:rPr>
                        <a:t>. Потребительский рынок</a:t>
                      </a:r>
                      <a:endParaRPr lang="ru-RU" sz="11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endParaRPr lang="ru-RU" sz="900" b="1" spc="-10" dirty="0" smtClean="0">
                        <a:solidFill>
                          <a:srgbClr val="231F20"/>
                        </a:solidFill>
                        <a:latin typeface="Century Gothic"/>
                        <a:ea typeface="+mn-ea"/>
                        <a:cs typeface="Century Gothic"/>
                      </a:endParaRPr>
                    </a:p>
                  </a:txBody>
                  <a:tcPr marL="9525" marR="9525" marT="9525" marB="9525" anchor="ctr">
                    <a:solidFill>
                      <a:schemeClr val="bg1"/>
                    </a:solidFill>
                  </a:tcPr>
                </a:tc>
                <a:tc>
                  <a:txBody>
                    <a:bodyPr/>
                    <a:lstStyle/>
                    <a:p>
                      <a:pPr marL="0" algn="ctr">
                        <a:spcAft>
                          <a:spcPts val="0"/>
                        </a:spcAft>
                      </a:pPr>
                      <a:endParaRPr lang="ru-RU" sz="11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algn="ctr">
                        <a:spcAft>
                          <a:spcPts val="0"/>
                        </a:spcAft>
                      </a:pPr>
                      <a:endParaRPr lang="ru-RU" sz="11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r>
              <a:tr h="184101">
                <a:tc>
                  <a:txBody>
                    <a:bodyPr/>
                    <a:lstStyle/>
                    <a:p>
                      <a:pPr marL="32384">
                        <a:lnSpc>
                          <a:spcPct val="100000"/>
                        </a:lnSpc>
                        <a:spcBef>
                          <a:spcPts val="325"/>
                        </a:spcBef>
                        <a:spcAft>
                          <a:spcPts val="0"/>
                        </a:spcAft>
                      </a:pPr>
                      <a:r>
                        <a:rPr lang="ru-RU" sz="1000" b="1" spc="-10" dirty="0" smtClean="0">
                          <a:latin typeface="Century Gothic" pitchFamily="34" charset="0"/>
                          <a:ea typeface="Liberation Serif" pitchFamily="18" charset="0"/>
                          <a:cs typeface="Liberation Serif" pitchFamily="18" charset="0"/>
                        </a:rPr>
                        <a:t>  1. Оборот розничной торговли в ценах  </a:t>
                      </a:r>
                    </a:p>
                    <a:p>
                      <a:pPr marL="32384">
                        <a:lnSpc>
                          <a:spcPct val="100000"/>
                        </a:lnSpc>
                        <a:spcBef>
                          <a:spcPts val="325"/>
                        </a:spcBef>
                        <a:spcAft>
                          <a:spcPts val="0"/>
                        </a:spcAft>
                      </a:pPr>
                      <a:r>
                        <a:rPr lang="ru-RU" sz="1000" b="1" spc="-10" dirty="0" smtClean="0">
                          <a:latin typeface="Century Gothic" pitchFamily="34" charset="0"/>
                          <a:ea typeface="Liberation Serif" pitchFamily="18" charset="0"/>
                          <a:cs typeface="Liberation Serif" pitchFamily="18" charset="0"/>
                        </a:rPr>
                        <a:t>       соответствующего периода</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1000" b="1" spc="-10" dirty="0" smtClean="0">
                          <a:solidFill>
                            <a:srgbClr val="231F20"/>
                          </a:solidFill>
                          <a:latin typeface="Century Gothic"/>
                          <a:ea typeface="+mn-ea"/>
                          <a:cs typeface="Century Gothic"/>
                        </a:rPr>
                        <a:t>млн. руб.</a:t>
                      </a:r>
                    </a:p>
                  </a:txBody>
                  <a:tcPr marL="9525" marR="9525" marT="9525" marB="9525" anchor="ctr">
                    <a:solidFill>
                      <a:srgbClr val="B9E3E5"/>
                    </a:solidFill>
                  </a:tcPr>
                </a:tc>
                <a:tc>
                  <a:txBody>
                    <a:bodyPr/>
                    <a:lstStyle/>
                    <a:p>
                      <a:pPr marL="0" algn="ctr">
                        <a:spcAft>
                          <a:spcPts val="0"/>
                        </a:spcAft>
                      </a:pPr>
                      <a:r>
                        <a:rPr lang="ru-RU" sz="1000" b="1" spc="-10" dirty="0" smtClean="0">
                          <a:solidFill>
                            <a:srgbClr val="231F20"/>
                          </a:solidFill>
                          <a:latin typeface="Century Gothic" pitchFamily="34" charset="0"/>
                          <a:ea typeface="Liberation Serif" pitchFamily="18" charset="0"/>
                          <a:cs typeface="Liberation Serif" pitchFamily="18" charset="0"/>
                        </a:rPr>
                        <a:t>1 349,20</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algn="ctr">
                        <a:spcAft>
                          <a:spcPts val="0"/>
                        </a:spcAft>
                      </a:pPr>
                      <a:r>
                        <a:rPr lang="ru-RU" sz="1000" b="1" spc="-10" dirty="0" smtClean="0">
                          <a:solidFill>
                            <a:srgbClr val="231F20"/>
                          </a:solidFill>
                          <a:latin typeface="Century Gothic" pitchFamily="34" charset="0"/>
                          <a:ea typeface="Liberation Serif" pitchFamily="18" charset="0"/>
                          <a:cs typeface="Liberation Serif" pitchFamily="18" charset="0"/>
                        </a:rPr>
                        <a:t>1 349,20</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r>
              <a:tr h="208330">
                <a:tc>
                  <a:txBody>
                    <a:bodyPr/>
                    <a:lstStyle/>
                    <a:p>
                      <a:pPr marL="32384">
                        <a:lnSpc>
                          <a:spcPct val="100000"/>
                        </a:lnSpc>
                        <a:spcBef>
                          <a:spcPts val="325"/>
                        </a:spcBef>
                        <a:spcAft>
                          <a:spcPts val="0"/>
                        </a:spcAft>
                      </a:pPr>
                      <a:r>
                        <a:rPr lang="ru-RU" sz="1000" b="1" spc="-10" dirty="0" smtClean="0">
                          <a:latin typeface="Century Gothic" pitchFamily="34" charset="0"/>
                          <a:ea typeface="Liberation Serif" pitchFamily="18" charset="0"/>
                          <a:cs typeface="Liberation Serif" pitchFamily="18" charset="0"/>
                        </a:rPr>
                        <a:t>  2. Оборот общественного питания</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1000" b="1" spc="-10" dirty="0" smtClean="0">
                          <a:solidFill>
                            <a:srgbClr val="231F20"/>
                          </a:solidFill>
                          <a:latin typeface="Century Gothic"/>
                          <a:ea typeface="+mn-ea"/>
                          <a:cs typeface="Century Gothic"/>
                        </a:rPr>
                        <a:t>млн. руб.</a:t>
                      </a:r>
                    </a:p>
                  </a:txBody>
                  <a:tcPr marL="9525" marR="9525" marT="9525" marB="9525" anchor="ctr">
                    <a:solidFill>
                      <a:schemeClr val="bg1"/>
                    </a:solidFill>
                  </a:tcPr>
                </a:tc>
                <a:tc>
                  <a:txBody>
                    <a:bodyPr/>
                    <a:lstStyle/>
                    <a:p>
                      <a:pPr marL="0" algn="ctr">
                        <a:spcAft>
                          <a:spcPts val="0"/>
                        </a:spcAft>
                      </a:pPr>
                      <a:r>
                        <a:rPr lang="ru-RU" sz="1000" b="1" spc="-10" dirty="0" smtClean="0">
                          <a:solidFill>
                            <a:srgbClr val="231F20"/>
                          </a:solidFill>
                          <a:latin typeface="Century Gothic" pitchFamily="34" charset="0"/>
                          <a:ea typeface="Liberation Serif" pitchFamily="18" charset="0"/>
                          <a:cs typeface="Liberation Serif" pitchFamily="18" charset="0"/>
                        </a:rPr>
                        <a:t>47,00</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algn="ctr">
                        <a:spcAft>
                          <a:spcPts val="0"/>
                        </a:spcAft>
                      </a:pPr>
                      <a:r>
                        <a:rPr lang="ru-RU" sz="1000" b="1" spc="-10" dirty="0" smtClean="0">
                          <a:solidFill>
                            <a:srgbClr val="231F20"/>
                          </a:solidFill>
                          <a:latin typeface="Century Gothic" pitchFamily="34" charset="0"/>
                          <a:ea typeface="Liberation Serif" pitchFamily="18" charset="0"/>
                          <a:cs typeface="Liberation Serif" pitchFamily="18" charset="0"/>
                        </a:rPr>
                        <a:t>47,00</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r>
              <a:tr h="152400">
                <a:tc>
                  <a:txBody>
                    <a:bodyPr/>
                    <a:lstStyle/>
                    <a:p>
                      <a:pPr marL="32384">
                        <a:lnSpc>
                          <a:spcPct val="100000"/>
                        </a:lnSpc>
                        <a:spcBef>
                          <a:spcPts val="325"/>
                        </a:spcBef>
                        <a:spcAft>
                          <a:spcPts val="0"/>
                        </a:spcAft>
                      </a:pPr>
                      <a:r>
                        <a:rPr lang="en-US" sz="1100" b="1" spc="-10" dirty="0" smtClean="0">
                          <a:latin typeface="Century Gothic" pitchFamily="34" charset="0"/>
                          <a:ea typeface="Liberation Serif" pitchFamily="18" charset="0"/>
                          <a:cs typeface="Liberation Serif" pitchFamily="18" charset="0"/>
                        </a:rPr>
                        <a:t>VI</a:t>
                      </a:r>
                      <a:r>
                        <a:rPr lang="ru-RU" sz="1100" b="1" spc="-10" dirty="0" smtClean="0">
                          <a:latin typeface="Century Gothic" pitchFamily="34" charset="0"/>
                          <a:ea typeface="Liberation Serif" pitchFamily="18" charset="0"/>
                          <a:cs typeface="Liberation Serif" pitchFamily="18" charset="0"/>
                        </a:rPr>
                        <a:t>. </a:t>
                      </a:r>
                      <a:r>
                        <a:rPr lang="ru-RU" sz="1100" b="1" spc="-10" baseline="0" dirty="0" smtClean="0">
                          <a:latin typeface="Century Gothic" pitchFamily="34" charset="0"/>
                          <a:ea typeface="Liberation Serif" pitchFamily="18" charset="0"/>
                          <a:cs typeface="Liberation Serif" pitchFamily="18" charset="0"/>
                        </a:rPr>
                        <a:t> Демографические показатели</a:t>
                      </a:r>
                      <a:endParaRPr lang="ru-RU" sz="11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algn="ctr">
                        <a:spcAft>
                          <a:spcPts val="0"/>
                        </a:spcAft>
                      </a:pPr>
                      <a:endParaRPr lang="ru-RU" sz="11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algn="ctr">
                        <a:spcAft>
                          <a:spcPts val="0"/>
                        </a:spcAft>
                      </a:pPr>
                      <a:endParaRPr lang="ru-RU" sz="11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algn="ctr">
                        <a:spcAft>
                          <a:spcPts val="0"/>
                        </a:spcAft>
                      </a:pPr>
                      <a:endParaRPr lang="ru-RU" sz="11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r>
              <a:tr h="152400">
                <a:tc>
                  <a:txBody>
                    <a:bodyPr/>
                    <a:lstStyle/>
                    <a:p>
                      <a:pPr marL="32384">
                        <a:lnSpc>
                          <a:spcPct val="100000"/>
                        </a:lnSpc>
                        <a:spcBef>
                          <a:spcPts val="325"/>
                        </a:spcBef>
                        <a:spcAft>
                          <a:spcPts val="0"/>
                        </a:spcAft>
                      </a:pPr>
                      <a:r>
                        <a:rPr lang="ru-RU" sz="1000" b="1" spc="-10" dirty="0" smtClean="0">
                          <a:latin typeface="Century Gothic" pitchFamily="34" charset="0"/>
                          <a:ea typeface="Liberation Serif" pitchFamily="18" charset="0"/>
                          <a:cs typeface="Liberation Serif" pitchFamily="18" charset="0"/>
                        </a:rPr>
                        <a:t>  1. Численность и состав населения</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algn="ct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algn="ctr">
                        <a:spcAft>
                          <a:spcPts val="0"/>
                        </a:spcAft>
                      </a:pP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algn="ctr">
                        <a:spcAft>
                          <a:spcPts val="0"/>
                        </a:spcAft>
                      </a:pP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r>
              <a:tr h="148590">
                <a:tc>
                  <a:txBody>
                    <a:bodyPr/>
                    <a:lstStyle/>
                    <a:p>
                      <a:pPr>
                        <a:spcAft>
                          <a:spcPts val="0"/>
                        </a:spcAft>
                      </a:pPr>
                      <a:r>
                        <a:rPr lang="ru-RU" sz="900" b="1" spc="-10" dirty="0" smtClean="0">
                          <a:latin typeface="Century Gothic" pitchFamily="34" charset="0"/>
                          <a:ea typeface="Liberation Serif" pitchFamily="18" charset="0"/>
                          <a:cs typeface="Liberation Serif" pitchFamily="18" charset="0"/>
                        </a:rPr>
                        <a:t>  1.1. Численность постоянного населения муниципального образования (на начало года)</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127000" marR="9525" marT="9525" marB="9525" anchor="ctr">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latin typeface="Century Gothic" pitchFamily="34" charset="0"/>
                          <a:ea typeface="Liberation Serif" pitchFamily="18" charset="0"/>
                          <a:cs typeface="Liberation Serif" pitchFamily="18" charset="0"/>
                        </a:rPr>
                        <a:t>чел.</a:t>
                      </a:r>
                      <a:endParaRPr lang="ru-RU" sz="900" b="1" spc="-10" dirty="0" smtClean="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algn="ctr">
                        <a:spcAft>
                          <a:spcPts val="0"/>
                        </a:spcAft>
                      </a:pPr>
                      <a:r>
                        <a:rPr lang="ru-RU" sz="900" b="1" spc="-10" dirty="0" smtClean="0">
                          <a:solidFill>
                            <a:srgbClr val="231F20"/>
                          </a:solidFill>
                          <a:latin typeface="Century Gothic" pitchFamily="34" charset="0"/>
                          <a:ea typeface="Liberation Serif" pitchFamily="18" charset="0"/>
                          <a:cs typeface="Liberation Serif" pitchFamily="18" charset="0"/>
                        </a:rPr>
                        <a:t>16 027</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algn="ctr">
                        <a:spcAft>
                          <a:spcPts val="0"/>
                        </a:spcAft>
                      </a:pPr>
                      <a:r>
                        <a:rPr lang="ru-RU" sz="900" b="1" spc="-10" dirty="0" smtClean="0">
                          <a:solidFill>
                            <a:srgbClr val="231F20"/>
                          </a:solidFill>
                          <a:latin typeface="Century Gothic" pitchFamily="34" charset="0"/>
                          <a:ea typeface="Liberation Serif" pitchFamily="18" charset="0"/>
                          <a:cs typeface="Liberation Serif" pitchFamily="18" charset="0"/>
                        </a:rPr>
                        <a:t>16 027</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r>
              <a:tr h="152400">
                <a:tc>
                  <a:txBody>
                    <a:bodyPr/>
                    <a:lstStyle/>
                    <a:p>
                      <a:pPr marL="0">
                        <a:spcAft>
                          <a:spcPts val="0"/>
                        </a:spcAft>
                      </a:pPr>
                      <a:r>
                        <a:rPr lang="ru-RU" sz="900" b="1" spc="-10" dirty="0" smtClean="0">
                          <a:latin typeface="Century Gothic" pitchFamily="34" charset="0"/>
                          <a:ea typeface="Liberation Serif" pitchFamily="18" charset="0"/>
                          <a:cs typeface="Liberation Serif" pitchFamily="18" charset="0"/>
                        </a:rPr>
                        <a:t>      1.2. Среднегодовая численность населения муниципального образования</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latin typeface="Century Gothic" pitchFamily="34" charset="0"/>
                          <a:ea typeface="Liberation Serif" pitchFamily="18" charset="0"/>
                          <a:cs typeface="Liberation Serif" pitchFamily="18" charset="0"/>
                        </a:rPr>
                        <a:t>чел.</a:t>
                      </a:r>
                      <a:endParaRPr lang="ru-RU" sz="900" b="1" spc="-10" dirty="0" smtClean="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algn="ctr">
                        <a:spcAft>
                          <a:spcPts val="0"/>
                        </a:spcAft>
                      </a:pPr>
                      <a:r>
                        <a:rPr lang="ru-RU" sz="900" b="1" spc="-10" dirty="0" smtClean="0">
                          <a:solidFill>
                            <a:srgbClr val="231F20"/>
                          </a:solidFill>
                          <a:latin typeface="Century Gothic" pitchFamily="34" charset="0"/>
                          <a:ea typeface="Liberation Serif" pitchFamily="18" charset="0"/>
                          <a:cs typeface="Liberation Serif" pitchFamily="18" charset="0"/>
                        </a:rPr>
                        <a:t>16 145</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algn="ctr">
                        <a:spcAft>
                          <a:spcPts val="0"/>
                        </a:spcAft>
                      </a:pPr>
                      <a:r>
                        <a:rPr lang="ru-RU" sz="900" b="1" spc="-10" dirty="0" smtClean="0">
                          <a:solidFill>
                            <a:srgbClr val="231F20"/>
                          </a:solidFill>
                          <a:latin typeface="Century Gothic" pitchFamily="34" charset="0"/>
                          <a:ea typeface="Liberation Serif" pitchFamily="18" charset="0"/>
                          <a:cs typeface="Liberation Serif" pitchFamily="18" charset="0"/>
                        </a:rPr>
                        <a:t>16 145</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r>
              <a:tr h="180350">
                <a:tc>
                  <a:txBody>
                    <a:bodyPr/>
                    <a:lstStyle/>
                    <a:p>
                      <a:pPr marL="0">
                        <a:spcAft>
                          <a:spcPts val="0"/>
                        </a:spcAft>
                      </a:pPr>
                      <a:r>
                        <a:rPr lang="ru-RU" sz="900" b="1" spc="-10" dirty="0" smtClean="0">
                          <a:latin typeface="Century Gothic" pitchFamily="34" charset="0"/>
                          <a:ea typeface="Liberation Serif" pitchFamily="18" charset="0"/>
                          <a:cs typeface="Liberation Serif" pitchFamily="18" charset="0"/>
                        </a:rPr>
                        <a:t>      1.3. Численность детей в возрасте 3-7 лет (дошкольного возраста)</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latin typeface="Century Gothic" pitchFamily="34" charset="0"/>
                          <a:ea typeface="Liberation Serif" pitchFamily="18" charset="0"/>
                          <a:cs typeface="Liberation Serif" pitchFamily="18" charset="0"/>
                        </a:rPr>
                        <a:t>чел.</a:t>
                      </a:r>
                      <a:endParaRPr lang="ru-RU" sz="900" b="1" spc="-10" dirty="0" smtClean="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algn="ctr">
                        <a:spcAft>
                          <a:spcPts val="0"/>
                        </a:spcAft>
                      </a:pPr>
                      <a:r>
                        <a:rPr lang="ru-RU" sz="900" b="1" spc="-10" dirty="0" smtClean="0">
                          <a:solidFill>
                            <a:srgbClr val="231F20"/>
                          </a:solidFill>
                          <a:latin typeface="Century Gothic" pitchFamily="34" charset="0"/>
                          <a:ea typeface="Liberation Serif" pitchFamily="18" charset="0"/>
                          <a:cs typeface="Liberation Serif" pitchFamily="18" charset="0"/>
                        </a:rPr>
                        <a:t>920</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algn="ctr">
                        <a:spcAft>
                          <a:spcPts val="0"/>
                        </a:spcAft>
                      </a:pPr>
                      <a:r>
                        <a:rPr lang="ru-RU" sz="900" b="1" spc="-10" dirty="0" smtClean="0">
                          <a:solidFill>
                            <a:srgbClr val="231F20"/>
                          </a:solidFill>
                          <a:latin typeface="Century Gothic" pitchFamily="34" charset="0"/>
                          <a:ea typeface="Liberation Serif" pitchFamily="18" charset="0"/>
                          <a:cs typeface="Liberation Serif" pitchFamily="18" charset="0"/>
                        </a:rPr>
                        <a:t>920</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r>
              <a:tr h="76200">
                <a:tc>
                  <a:txBody>
                    <a:bodyPr/>
                    <a:lstStyle/>
                    <a:p>
                      <a:pPr marL="0" algn="l">
                        <a:spcAft>
                          <a:spcPts val="0"/>
                        </a:spcAft>
                      </a:pPr>
                      <a:r>
                        <a:rPr lang="ru-RU" sz="900" b="1" spc="-10" dirty="0" smtClean="0">
                          <a:latin typeface="Century Gothic" pitchFamily="34" charset="0"/>
                          <a:ea typeface="Liberation Serif" pitchFamily="18" charset="0"/>
                          <a:cs typeface="Liberation Serif" pitchFamily="18" charset="0"/>
                        </a:rPr>
                        <a:t>      1.4. Численность детей и подростков в возрасте 8-17 лет (школьного возраста)</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latin typeface="Century Gothic" pitchFamily="34" charset="0"/>
                          <a:ea typeface="Liberation Serif" pitchFamily="18" charset="0"/>
                          <a:cs typeface="Liberation Serif" pitchFamily="18" charset="0"/>
                        </a:rPr>
                        <a:t>чел.</a:t>
                      </a:r>
                      <a:endParaRPr lang="ru-RU" sz="900" b="1" spc="-10" dirty="0" smtClean="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algn="ctr">
                        <a:spcAft>
                          <a:spcPts val="0"/>
                        </a:spcAft>
                      </a:pPr>
                      <a:r>
                        <a:rPr lang="ru-RU" sz="900" b="1" spc="-10" dirty="0" smtClean="0">
                          <a:solidFill>
                            <a:srgbClr val="231F20"/>
                          </a:solidFill>
                          <a:latin typeface="Century Gothic" pitchFamily="34" charset="0"/>
                          <a:ea typeface="Liberation Serif" pitchFamily="18" charset="0"/>
                          <a:cs typeface="Liberation Serif" pitchFamily="18" charset="0"/>
                        </a:rPr>
                        <a:t>2 140</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algn="ctr">
                        <a:spcAft>
                          <a:spcPts val="0"/>
                        </a:spcAft>
                      </a:pPr>
                      <a:r>
                        <a:rPr lang="ru-RU" sz="900" b="1" spc="-10" dirty="0" smtClean="0">
                          <a:solidFill>
                            <a:srgbClr val="231F20"/>
                          </a:solidFill>
                          <a:latin typeface="Century Gothic" pitchFamily="34" charset="0"/>
                          <a:ea typeface="Liberation Serif" pitchFamily="18" charset="0"/>
                          <a:cs typeface="Liberation Serif" pitchFamily="18" charset="0"/>
                        </a:rPr>
                        <a:t>2 140</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r>
              <a:tr h="124480">
                <a:tc>
                  <a:txBody>
                    <a:bodyPr/>
                    <a:lstStyle/>
                    <a:p>
                      <a:pPr marL="0" algn="l">
                        <a:spcAft>
                          <a:spcPts val="0"/>
                        </a:spcAft>
                      </a:pPr>
                      <a:r>
                        <a:rPr lang="ru-RU" sz="900" b="1" spc="-10" dirty="0" smtClean="0">
                          <a:latin typeface="Century Gothic" pitchFamily="34" charset="0"/>
                          <a:ea typeface="Liberation Serif" pitchFamily="18" charset="0"/>
                          <a:cs typeface="Liberation Serif" pitchFamily="18" charset="0"/>
                        </a:rPr>
                        <a:t>      1.5. Численность населения в трудоспособном</a:t>
                      </a:r>
                      <a:r>
                        <a:rPr lang="ru-RU" sz="900" b="1" spc="-10" baseline="0" dirty="0" smtClean="0">
                          <a:latin typeface="Century Gothic" pitchFamily="34" charset="0"/>
                          <a:ea typeface="Liberation Serif" pitchFamily="18" charset="0"/>
                          <a:cs typeface="Liberation Serif" pitchFamily="18" charset="0"/>
                        </a:rPr>
                        <a:t> возрасте</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latin typeface="Century Gothic" pitchFamily="34" charset="0"/>
                          <a:ea typeface="Liberation Serif" pitchFamily="18" charset="0"/>
                          <a:cs typeface="Liberation Serif" pitchFamily="18" charset="0"/>
                        </a:rPr>
                        <a:t>чел.</a:t>
                      </a:r>
                      <a:endParaRPr lang="ru-RU" sz="900" b="1" spc="-10" dirty="0" smtClean="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algn="ctr">
                        <a:spcAft>
                          <a:spcPts val="0"/>
                        </a:spcAft>
                      </a:pPr>
                      <a:r>
                        <a:rPr lang="ru-RU" sz="900" b="1" spc="-10" dirty="0" smtClean="0">
                          <a:solidFill>
                            <a:srgbClr val="231F20"/>
                          </a:solidFill>
                          <a:latin typeface="Century Gothic" pitchFamily="34" charset="0"/>
                          <a:ea typeface="Liberation Serif" pitchFamily="18" charset="0"/>
                          <a:cs typeface="Liberation Serif" pitchFamily="18" charset="0"/>
                        </a:rPr>
                        <a:t>8 630</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algn="ctr">
                        <a:spcAft>
                          <a:spcPts val="0"/>
                        </a:spcAft>
                      </a:pPr>
                      <a:r>
                        <a:rPr lang="ru-RU" sz="900" b="1" spc="-10" dirty="0" smtClean="0">
                          <a:solidFill>
                            <a:srgbClr val="231F20"/>
                          </a:solidFill>
                          <a:latin typeface="Century Gothic" pitchFamily="34" charset="0"/>
                          <a:ea typeface="Liberation Serif" pitchFamily="18" charset="0"/>
                          <a:cs typeface="Liberation Serif" pitchFamily="18" charset="0"/>
                        </a:rPr>
                        <a:t>8 630</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r>
              <a:tr h="135910">
                <a:tc>
                  <a:txBody>
                    <a:bodyPr/>
                    <a:lstStyle/>
                    <a:p>
                      <a:pPr marL="0" algn="l">
                        <a:spcAft>
                          <a:spcPts val="0"/>
                        </a:spcAft>
                      </a:pPr>
                      <a:r>
                        <a:rPr lang="ru-RU" sz="900" b="1" spc="-10" dirty="0" smtClean="0">
                          <a:latin typeface="Century Gothic" pitchFamily="34" charset="0"/>
                          <a:ea typeface="Liberation Serif" pitchFamily="18" charset="0"/>
                          <a:cs typeface="Liberation Serif" pitchFamily="18" charset="0"/>
                        </a:rPr>
                        <a:t>      1.6. Численность населения старше трудоспособного возраста</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latin typeface="Century Gothic" pitchFamily="34" charset="0"/>
                          <a:ea typeface="Liberation Serif" pitchFamily="18" charset="0"/>
                          <a:cs typeface="Liberation Serif" pitchFamily="18" charset="0"/>
                        </a:rPr>
                        <a:t>чел.</a:t>
                      </a:r>
                      <a:endParaRPr lang="ru-RU" sz="900" b="1" spc="-10" dirty="0" smtClean="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algn="ctr"/>
                      <a:r>
                        <a:rPr lang="ru-RU" sz="900" b="1" spc="-10" dirty="0" smtClean="0">
                          <a:solidFill>
                            <a:srgbClr val="231F20"/>
                          </a:solidFill>
                          <a:latin typeface="Century Gothic" pitchFamily="34" charset="0"/>
                          <a:ea typeface="Liberation Serif" pitchFamily="18" charset="0"/>
                          <a:cs typeface="Liberation Serif" pitchFamily="18" charset="0"/>
                        </a:rPr>
                        <a:t>4 421</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algn="ctr"/>
                      <a:r>
                        <a:rPr lang="ru-RU" sz="900" b="1" spc="-10" dirty="0" smtClean="0">
                          <a:solidFill>
                            <a:srgbClr val="231F20"/>
                          </a:solidFill>
                          <a:latin typeface="Century Gothic" pitchFamily="34" charset="0"/>
                          <a:ea typeface="Liberation Serif" pitchFamily="18" charset="0"/>
                          <a:cs typeface="Liberation Serif" pitchFamily="18" charset="0"/>
                        </a:rPr>
                        <a:t>4 421</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r>
              <a:tr h="101620">
                <a:tc>
                  <a:txBody>
                    <a:bodyPr/>
                    <a:lstStyle/>
                    <a:p>
                      <a:pPr marL="32384">
                        <a:lnSpc>
                          <a:spcPct val="100000"/>
                        </a:lnSpc>
                        <a:spcBef>
                          <a:spcPts val="325"/>
                        </a:spcBef>
                        <a:spcAft>
                          <a:spcPts val="0"/>
                        </a:spcAft>
                      </a:pPr>
                      <a:r>
                        <a:rPr lang="ru-RU" sz="1000" b="1" spc="-10" dirty="0" smtClean="0">
                          <a:latin typeface="Century Gothic" pitchFamily="34" charset="0"/>
                          <a:ea typeface="Liberation Serif" pitchFamily="18" charset="0"/>
                          <a:cs typeface="Liberation Serif" pitchFamily="18" charset="0"/>
                        </a:rPr>
                        <a:t>  2. Естественное движение</a:t>
                      </a: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algn="ctr"/>
                      <a:endParaRPr lang="ru-RU" sz="10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algn="ctr">
                        <a:spcAft>
                          <a:spcPts val="0"/>
                        </a:spcAft>
                      </a:pPr>
                      <a:endParaRPr lang="ru-RU" sz="8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algn="ctr">
                        <a:spcAft>
                          <a:spcPts val="0"/>
                        </a:spcAft>
                      </a:pPr>
                      <a:endParaRPr lang="ru-RU" sz="8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r>
              <a:tr h="152400">
                <a:tc>
                  <a:txBody>
                    <a:bodyPr/>
                    <a:lstStyle/>
                    <a:p>
                      <a:pPr marL="0" algn="l">
                        <a:spcAft>
                          <a:spcPts val="0"/>
                        </a:spcAft>
                      </a:pPr>
                      <a:r>
                        <a:rPr lang="ru-RU" sz="900" b="1" spc="-10" dirty="0" smtClean="0">
                          <a:latin typeface="Century Gothic" pitchFamily="34" charset="0"/>
                          <a:ea typeface="Liberation Serif" pitchFamily="18" charset="0"/>
                          <a:cs typeface="Liberation Serif" pitchFamily="18" charset="0"/>
                        </a:rPr>
                        <a:t>      2.1. Число родившихся</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latin typeface="Century Gothic" pitchFamily="34" charset="0"/>
                          <a:ea typeface="Liberation Serif" pitchFamily="18" charset="0"/>
                          <a:cs typeface="Liberation Serif" pitchFamily="18" charset="0"/>
                        </a:rPr>
                        <a:t>чел.</a:t>
                      </a:r>
                      <a:endParaRPr lang="ru-RU" sz="900" b="1" spc="-10" dirty="0" smtClean="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algn="ctr"/>
                      <a:r>
                        <a:rPr lang="ru-RU" sz="900" b="1" spc="-10" dirty="0" smtClean="0">
                          <a:solidFill>
                            <a:srgbClr val="231F20"/>
                          </a:solidFill>
                          <a:latin typeface="Century Gothic" pitchFamily="34" charset="0"/>
                          <a:ea typeface="Liberation Serif" pitchFamily="18" charset="0"/>
                          <a:cs typeface="Liberation Serif" pitchFamily="18" charset="0"/>
                        </a:rPr>
                        <a:t>127</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c>
                  <a:txBody>
                    <a:bodyPr/>
                    <a:lstStyle/>
                    <a:p>
                      <a:pPr algn="ctr"/>
                      <a:r>
                        <a:rPr lang="ru-RU" sz="900" b="1" spc="-10" dirty="0" smtClean="0">
                          <a:solidFill>
                            <a:srgbClr val="231F20"/>
                          </a:solidFill>
                          <a:latin typeface="Century Gothic" pitchFamily="34" charset="0"/>
                          <a:ea typeface="Liberation Serif" pitchFamily="18" charset="0"/>
                          <a:cs typeface="Liberation Serif" pitchFamily="18" charset="0"/>
                        </a:rPr>
                        <a:t>127</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chemeClr val="bg1"/>
                    </a:solidFill>
                  </a:tcPr>
                </a:tc>
              </a:tr>
              <a:tr h="128260">
                <a:tc>
                  <a:txBody>
                    <a:bodyPr/>
                    <a:lstStyle/>
                    <a:p>
                      <a:pPr marL="0" algn="l">
                        <a:spcAft>
                          <a:spcPts val="0"/>
                        </a:spcAft>
                      </a:pPr>
                      <a:r>
                        <a:rPr lang="ru-RU" sz="900" b="1" spc="-10" dirty="0" smtClean="0">
                          <a:latin typeface="Century Gothic" pitchFamily="34" charset="0"/>
                          <a:ea typeface="Liberation Serif" pitchFamily="18" charset="0"/>
                          <a:cs typeface="Liberation Serif" pitchFamily="18" charset="0"/>
                        </a:rPr>
                        <a:t>      2.2. Число умерших</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r>
                        <a:rPr lang="ru-RU" sz="900" b="1" spc="-10" dirty="0" smtClean="0">
                          <a:latin typeface="Century Gothic" pitchFamily="34" charset="0"/>
                          <a:ea typeface="Liberation Serif" pitchFamily="18" charset="0"/>
                          <a:cs typeface="Liberation Serif" pitchFamily="18" charset="0"/>
                        </a:rPr>
                        <a:t>чел.</a:t>
                      </a:r>
                      <a:endParaRPr lang="ru-RU" sz="900" b="1" spc="-10" dirty="0" smtClean="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algn="ctr">
                        <a:spcAft>
                          <a:spcPts val="0"/>
                        </a:spcAft>
                      </a:pPr>
                      <a:r>
                        <a:rPr lang="ru-RU" sz="900" b="1" spc="-10" dirty="0" smtClean="0">
                          <a:solidFill>
                            <a:srgbClr val="231F20"/>
                          </a:solidFill>
                          <a:latin typeface="Century Gothic" pitchFamily="34" charset="0"/>
                          <a:ea typeface="Liberation Serif" pitchFamily="18" charset="0"/>
                          <a:cs typeface="Liberation Serif" pitchFamily="18" charset="0"/>
                        </a:rPr>
                        <a:t>246</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c>
                  <a:txBody>
                    <a:bodyPr/>
                    <a:lstStyle/>
                    <a:p>
                      <a:pPr marL="0" algn="ctr">
                        <a:spcAft>
                          <a:spcPts val="0"/>
                        </a:spcAft>
                      </a:pPr>
                      <a:r>
                        <a:rPr lang="ru-RU" sz="900" b="1" spc="-10" dirty="0" smtClean="0">
                          <a:solidFill>
                            <a:srgbClr val="231F20"/>
                          </a:solidFill>
                          <a:latin typeface="Century Gothic" pitchFamily="34" charset="0"/>
                          <a:ea typeface="Liberation Serif" pitchFamily="18" charset="0"/>
                          <a:cs typeface="Liberation Serif" pitchFamily="18" charset="0"/>
                        </a:rPr>
                        <a:t>246</a:t>
                      </a:r>
                      <a:endParaRPr lang="ru-RU" sz="900" b="1" spc="-10" dirty="0">
                        <a:solidFill>
                          <a:srgbClr val="231F20"/>
                        </a:solidFill>
                        <a:latin typeface="Century Gothic" pitchFamily="34" charset="0"/>
                        <a:ea typeface="Liberation Serif" pitchFamily="18" charset="0"/>
                        <a:cs typeface="Liberation Serif" pitchFamily="18" charset="0"/>
                      </a:endParaRPr>
                    </a:p>
                  </a:txBody>
                  <a:tcPr marL="9525" marR="9525" marT="9525" marB="9525" anchor="ctr">
                    <a:solidFill>
                      <a:srgbClr val="B9E3E5"/>
                    </a:solidFill>
                  </a:tcPr>
                </a:tc>
              </a:tr>
            </a:tbl>
          </a:graphicData>
        </a:graphic>
      </p:graphicFrame>
      <p:grpSp>
        <p:nvGrpSpPr>
          <p:cNvPr id="3" name="Группа 22"/>
          <p:cNvGrpSpPr/>
          <p:nvPr/>
        </p:nvGrpSpPr>
        <p:grpSpPr>
          <a:xfrm>
            <a:off x="0" y="196850"/>
            <a:ext cx="7740523" cy="396240"/>
            <a:chOff x="0" y="288010"/>
            <a:chExt cx="7740523" cy="396240"/>
          </a:xfrm>
        </p:grpSpPr>
        <p:sp>
          <p:nvSpPr>
            <p:cNvPr id="24"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5"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6"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7"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8"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29"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0"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1"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4" name="Группа 44"/>
            <p:cNvGrpSpPr/>
            <p:nvPr/>
          </p:nvGrpSpPr>
          <p:grpSpPr>
            <a:xfrm>
              <a:off x="990600" y="288010"/>
              <a:ext cx="6101715" cy="396240"/>
              <a:chOff x="990600" y="288010"/>
              <a:chExt cx="6101715" cy="396240"/>
            </a:xfrm>
          </p:grpSpPr>
          <p:sp>
            <p:nvSpPr>
              <p:cNvPr id="34"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35"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36" name="object 14"/>
              <p:cNvSpPr txBox="1"/>
              <p:nvPr/>
            </p:nvSpPr>
            <p:spPr>
              <a:xfrm>
                <a:off x="6822147" y="381749"/>
                <a:ext cx="113030"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3</a:t>
                </a:r>
                <a:endParaRPr sz="1200" dirty="0">
                  <a:latin typeface="Gill Sans MT"/>
                  <a:cs typeface="Gill Sans MT"/>
                </a:endParaRPr>
              </a:p>
            </p:txBody>
          </p:sp>
        </p:grpSp>
        <p:sp>
          <p:nvSpPr>
            <p:cNvPr id="33" name="object 21"/>
            <p:cNvSpPr txBox="1"/>
            <p:nvPr/>
          </p:nvSpPr>
          <p:spPr>
            <a:xfrm>
              <a:off x="1276350" y="315662"/>
              <a:ext cx="5410200" cy="333425"/>
            </a:xfrm>
            <a:prstGeom prst="rect">
              <a:avLst/>
            </a:prstGeom>
          </p:spPr>
          <p:txBody>
            <a:bodyPr vert="horz" wrap="square" lIns="0" tIns="0" rIns="0" bIns="0" rtlCol="0">
              <a:spAutoFit/>
            </a:bodyPr>
            <a:lstStyle/>
            <a:p>
              <a:pPr marL="12700" marR="5080">
                <a:lnSpc>
                  <a:spcPts val="1300"/>
                </a:lnSpc>
              </a:pPr>
              <a:r>
                <a:rPr lang="ru-RU" sz="1000" b="1" spc="-5" dirty="0" smtClean="0">
                  <a:solidFill>
                    <a:srgbClr val="FFFFFF"/>
                  </a:solidFill>
                  <a:latin typeface="Trebuchet MS"/>
                  <a:cs typeface="Trebuchet MS"/>
                </a:rPr>
                <a:t>ОСНОВНЫЕ </a:t>
              </a:r>
              <a:r>
                <a:rPr lang="ru-RU" sz="1000" b="1" spc="-20" dirty="0" smtClean="0">
                  <a:solidFill>
                    <a:srgbClr val="FFFFFF"/>
                  </a:solidFill>
                  <a:latin typeface="Trebuchet MS"/>
                  <a:cs typeface="Trebuchet MS"/>
                </a:rPr>
                <a:t>ПОКАЗАТЕЛИ </a:t>
              </a:r>
              <a:r>
                <a:rPr lang="ru-RU" sz="1000" b="1" spc="-5" dirty="0" smtClean="0">
                  <a:solidFill>
                    <a:srgbClr val="FFFFFF"/>
                  </a:solidFill>
                  <a:latin typeface="Trebuchet MS"/>
                  <a:cs typeface="Trebuchet MS"/>
                </a:rPr>
                <a:t>СОЦИАЛЬНО-ЭКОНОМИЧЕСКОГО </a:t>
              </a:r>
              <a:r>
                <a:rPr lang="ru-RU" sz="1000" b="1" spc="-25" dirty="0" smtClean="0">
                  <a:solidFill>
                    <a:srgbClr val="FFFFFF"/>
                  </a:solidFill>
                  <a:latin typeface="Trebuchet MS"/>
                  <a:cs typeface="Trebuchet MS"/>
                </a:rPr>
                <a:t>РАЗВИТИЯ  </a:t>
              </a:r>
              <a:r>
                <a:rPr lang="ru-RU" sz="1000" b="1" spc="-20" dirty="0" smtClean="0">
                  <a:solidFill>
                    <a:srgbClr val="FFFFFF"/>
                  </a:solidFill>
                  <a:latin typeface="Trebuchet MS"/>
                  <a:cs typeface="Trebuchet MS"/>
                </a:rPr>
                <a:t>ШАЛИНСКОГО МУНИЦИПАЛЬНОГО ОКРУГА</a:t>
              </a:r>
              <a:endParaRPr lang="ru-RU" sz="1000" dirty="0" smtClean="0">
                <a:latin typeface="Trebuchet MS"/>
                <a:cs typeface="Trebuchet MS"/>
              </a:endParaRPr>
            </a:p>
          </p:txBody>
        </p:sp>
      </p:grpSp>
      <p:sp>
        <p:nvSpPr>
          <p:cNvPr id="32" name="TextBox 31"/>
          <p:cNvSpPr txBox="1"/>
          <p:nvPr/>
        </p:nvSpPr>
        <p:spPr>
          <a:xfrm>
            <a:off x="590550" y="6597650"/>
            <a:ext cx="6096000" cy="246221"/>
          </a:xfrm>
          <a:prstGeom prst="rect">
            <a:avLst/>
          </a:prstGeom>
          <a:noFill/>
        </p:spPr>
        <p:txBody>
          <a:bodyPr wrap="square" rtlCol="0">
            <a:spAutoFit/>
          </a:bodyPr>
          <a:lstStyle/>
          <a:p>
            <a:r>
              <a:rPr lang="ru-RU" sz="1000" dirty="0" smtClean="0"/>
              <a:t>* Все стоимостные показатели рассчитываются в ценах текущих лет</a:t>
            </a:r>
            <a:endParaRPr lang="ru-RU" sz="1000" dirty="0"/>
          </a:p>
        </p:txBody>
      </p:sp>
      <p:pic>
        <p:nvPicPr>
          <p:cNvPr id="3074" name="Picture 2" descr="B:\Users\SOB\Desktop\Бюджет для граждан\Фото для бюджета\photo_2021-02-02_17-10-20.jpg"/>
          <p:cNvPicPr>
            <a:picLocks noChangeAspect="1" noChangeArrowheads="1"/>
          </p:cNvPicPr>
          <p:nvPr/>
        </p:nvPicPr>
        <p:blipFill>
          <a:blip r:embed="rId3"/>
          <a:srcRect/>
          <a:stretch>
            <a:fillRect/>
          </a:stretch>
        </p:blipFill>
        <p:spPr bwMode="auto">
          <a:xfrm>
            <a:off x="3028950" y="7148485"/>
            <a:ext cx="4013200" cy="1887564"/>
          </a:xfrm>
          <a:prstGeom prst="rect">
            <a:avLst/>
          </a:prstGeom>
          <a:noFill/>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416000" y="12"/>
            <a:ext cx="323989" cy="10907991"/>
          </a:xfrm>
          <a:prstGeom prst="rect">
            <a:avLst/>
          </a:prstGeom>
          <a:blipFill>
            <a:blip r:embed="rId2" cstate="print"/>
            <a:stretch>
              <a:fillRect/>
            </a:stretch>
          </a:blipFill>
        </p:spPr>
        <p:txBody>
          <a:bodyPr wrap="square" lIns="0" tIns="0" rIns="0" bIns="0" rtlCol="0"/>
          <a:lstStyle/>
          <a:p>
            <a:endParaRPr/>
          </a:p>
        </p:txBody>
      </p:sp>
      <p:sp>
        <p:nvSpPr>
          <p:cNvPr id="13" name="object 13"/>
          <p:cNvSpPr/>
          <p:nvPr/>
        </p:nvSpPr>
        <p:spPr>
          <a:xfrm>
            <a:off x="717442" y="342011"/>
            <a:ext cx="288290" cy="288290"/>
          </a:xfrm>
          <a:custGeom>
            <a:avLst/>
            <a:gdLst/>
            <a:ahLst/>
            <a:cxnLst/>
            <a:rect l="l" t="t" r="r" b="b"/>
            <a:pathLst>
              <a:path w="288290" h="288290">
                <a:moveTo>
                  <a:pt x="235673" y="0"/>
                </a:moveTo>
                <a:lnTo>
                  <a:pt x="52324" y="0"/>
                </a:lnTo>
                <a:lnTo>
                  <a:pt x="31959" y="4105"/>
                </a:lnTo>
                <a:lnTo>
                  <a:pt x="15327" y="15308"/>
                </a:lnTo>
                <a:lnTo>
                  <a:pt x="4112" y="31937"/>
                </a:lnTo>
                <a:lnTo>
                  <a:pt x="0" y="52324"/>
                </a:lnTo>
                <a:lnTo>
                  <a:pt x="0" y="235661"/>
                </a:lnTo>
                <a:lnTo>
                  <a:pt x="4112" y="256031"/>
                </a:lnTo>
                <a:lnTo>
                  <a:pt x="15327" y="272662"/>
                </a:lnTo>
                <a:lnTo>
                  <a:pt x="31959" y="283874"/>
                </a:lnTo>
                <a:lnTo>
                  <a:pt x="52324" y="287985"/>
                </a:lnTo>
                <a:lnTo>
                  <a:pt x="235673" y="287985"/>
                </a:lnTo>
                <a:lnTo>
                  <a:pt x="256043" y="283874"/>
                </a:lnTo>
                <a:lnTo>
                  <a:pt x="272675" y="272662"/>
                </a:lnTo>
                <a:lnTo>
                  <a:pt x="283887" y="256031"/>
                </a:lnTo>
                <a:lnTo>
                  <a:pt x="287997" y="235661"/>
                </a:lnTo>
                <a:lnTo>
                  <a:pt x="287997" y="52324"/>
                </a:lnTo>
                <a:lnTo>
                  <a:pt x="283887" y="31937"/>
                </a:lnTo>
                <a:lnTo>
                  <a:pt x="272675" y="15308"/>
                </a:lnTo>
                <a:lnTo>
                  <a:pt x="256043" y="4105"/>
                </a:lnTo>
                <a:lnTo>
                  <a:pt x="235673" y="0"/>
                </a:lnTo>
                <a:close/>
              </a:path>
            </a:pathLst>
          </a:custGeom>
          <a:solidFill>
            <a:srgbClr val="FFFFFF"/>
          </a:solidFill>
        </p:spPr>
        <p:txBody>
          <a:bodyPr wrap="square" lIns="0" tIns="0" rIns="0" bIns="0" rtlCol="0"/>
          <a:lstStyle/>
          <a:p>
            <a:endParaRPr/>
          </a:p>
        </p:txBody>
      </p:sp>
      <p:sp>
        <p:nvSpPr>
          <p:cNvPr id="14" name="object 14"/>
          <p:cNvSpPr/>
          <p:nvPr/>
        </p:nvSpPr>
        <p:spPr>
          <a:xfrm>
            <a:off x="0" y="10420704"/>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5" name="object 15"/>
          <p:cNvSpPr/>
          <p:nvPr/>
        </p:nvSpPr>
        <p:spPr>
          <a:xfrm>
            <a:off x="0" y="10506590"/>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97242"/>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7" name="object 17"/>
          <p:cNvSpPr/>
          <p:nvPr/>
        </p:nvSpPr>
        <p:spPr>
          <a:xfrm>
            <a:off x="0" y="10602008"/>
            <a:ext cx="5016500" cy="0"/>
          </a:xfrm>
          <a:custGeom>
            <a:avLst/>
            <a:gdLst/>
            <a:ahLst/>
            <a:cxnLst/>
            <a:rect l="l" t="t" r="r" b="b"/>
            <a:pathLst>
              <a:path w="5016500">
                <a:moveTo>
                  <a:pt x="0" y="0"/>
                </a:moveTo>
                <a:lnTo>
                  <a:pt x="5016138" y="0"/>
                </a:lnTo>
              </a:path>
            </a:pathLst>
          </a:custGeom>
          <a:ln w="36004">
            <a:solidFill>
              <a:srgbClr val="00A3A8"/>
            </a:solidFill>
          </a:ln>
        </p:spPr>
        <p:txBody>
          <a:bodyPr wrap="square" lIns="0" tIns="0" rIns="0" bIns="0" rtlCol="0"/>
          <a:lstStyle/>
          <a:p>
            <a:endParaRPr/>
          </a:p>
        </p:txBody>
      </p:sp>
      <p:sp>
        <p:nvSpPr>
          <p:cNvPr id="18" name="object 18"/>
          <p:cNvSpPr/>
          <p:nvPr/>
        </p:nvSpPr>
        <p:spPr>
          <a:xfrm>
            <a:off x="0" y="10511356"/>
            <a:ext cx="4229735" cy="0"/>
          </a:xfrm>
          <a:custGeom>
            <a:avLst/>
            <a:gdLst/>
            <a:ahLst/>
            <a:cxnLst/>
            <a:rect l="l" t="t" r="r" b="b"/>
            <a:pathLst>
              <a:path w="4229735">
                <a:moveTo>
                  <a:pt x="0" y="0"/>
                </a:moveTo>
                <a:lnTo>
                  <a:pt x="4229411" y="0"/>
                </a:lnTo>
              </a:path>
            </a:pathLst>
          </a:custGeom>
          <a:ln w="36004">
            <a:solidFill>
              <a:srgbClr val="00B8BE"/>
            </a:solidFill>
          </a:ln>
        </p:spPr>
        <p:txBody>
          <a:bodyPr wrap="square" lIns="0" tIns="0" rIns="0" bIns="0" rtlCol="0"/>
          <a:lstStyle/>
          <a:p>
            <a:endParaRPr/>
          </a:p>
        </p:txBody>
      </p:sp>
      <p:sp>
        <p:nvSpPr>
          <p:cNvPr id="19" name="object 19"/>
          <p:cNvSpPr/>
          <p:nvPr/>
        </p:nvSpPr>
        <p:spPr>
          <a:xfrm>
            <a:off x="0" y="10420707"/>
            <a:ext cx="3446779" cy="0"/>
          </a:xfrm>
          <a:custGeom>
            <a:avLst/>
            <a:gdLst/>
            <a:ahLst/>
            <a:cxnLst/>
            <a:rect l="l" t="t" r="r" b="b"/>
            <a:pathLst>
              <a:path w="3446779">
                <a:moveTo>
                  <a:pt x="0" y="0"/>
                </a:moveTo>
                <a:lnTo>
                  <a:pt x="3446329" y="0"/>
                </a:lnTo>
              </a:path>
            </a:pathLst>
          </a:custGeom>
          <a:ln w="36004">
            <a:solidFill>
              <a:srgbClr val="A2DADD"/>
            </a:solidFill>
          </a:ln>
        </p:spPr>
        <p:txBody>
          <a:bodyPr wrap="square" lIns="0" tIns="0" rIns="0" bIns="0" rtlCol="0"/>
          <a:lstStyle/>
          <a:p>
            <a:endParaRPr/>
          </a:p>
        </p:txBody>
      </p:sp>
      <p:graphicFrame>
        <p:nvGraphicFramePr>
          <p:cNvPr id="21" name="object 21"/>
          <p:cNvGraphicFramePr>
            <a:graphicFrameLocks noGrp="1"/>
          </p:cNvGraphicFramePr>
          <p:nvPr/>
        </p:nvGraphicFramePr>
        <p:xfrm>
          <a:off x="647999" y="1083183"/>
          <a:ext cx="4819351" cy="1420697"/>
        </p:xfrm>
        <a:graphic>
          <a:graphicData uri="http://schemas.openxmlformats.org/drawingml/2006/table">
            <a:tbl>
              <a:tblPr firstRow="1" bandRow="1">
                <a:tableStyleId>{2D5ABB26-0587-4C30-8999-92F81FD0307C}</a:tableStyleId>
              </a:tblPr>
              <a:tblGrid>
                <a:gridCol w="1999951"/>
                <a:gridCol w="914400"/>
                <a:gridCol w="595394"/>
                <a:gridCol w="654803"/>
                <a:gridCol w="654803"/>
              </a:tblGrid>
              <a:tr h="485267">
                <a:tc>
                  <a:txBody>
                    <a:bodyPr/>
                    <a:lstStyle/>
                    <a:p>
                      <a:pPr>
                        <a:lnSpc>
                          <a:spcPct val="100000"/>
                        </a:lnSpc>
                        <a:spcBef>
                          <a:spcPts val="20"/>
                        </a:spcBef>
                      </a:pPr>
                      <a:endParaRPr sz="750" b="1" dirty="0">
                        <a:latin typeface="Times New Roman"/>
                        <a:cs typeface="Times New Roman"/>
                      </a:endParaRPr>
                    </a:p>
                    <a:p>
                      <a:pPr marL="866140">
                        <a:lnSpc>
                          <a:spcPct val="100000"/>
                        </a:lnSpc>
                      </a:pPr>
                      <a:r>
                        <a:rPr sz="800" b="1" spc="-15" dirty="0">
                          <a:solidFill>
                            <a:srgbClr val="FFFFFF"/>
                          </a:solidFill>
                          <a:latin typeface="Trebuchet MS"/>
                          <a:cs typeface="Trebuchet MS"/>
                        </a:rPr>
                        <a:t>Наименование</a:t>
                      </a:r>
                      <a:r>
                        <a:rPr sz="800" b="1" spc="-90" dirty="0">
                          <a:solidFill>
                            <a:srgbClr val="FFFFFF"/>
                          </a:solidFill>
                          <a:latin typeface="Trebuchet MS"/>
                          <a:cs typeface="Trebuchet MS"/>
                        </a:rPr>
                        <a:t> </a:t>
                      </a:r>
                      <a:r>
                        <a:rPr sz="800" b="1" dirty="0">
                          <a:solidFill>
                            <a:srgbClr val="FFFFFF"/>
                          </a:solidFill>
                          <a:latin typeface="Trebuchet MS"/>
                          <a:cs typeface="Trebuchet MS"/>
                        </a:rPr>
                        <a:t>показателя</a:t>
                      </a:r>
                      <a:endParaRPr sz="800" b="1" dirty="0">
                        <a:latin typeface="Trebuchet MS"/>
                        <a:cs typeface="Trebuchet MS"/>
                      </a:endParaRPr>
                    </a:p>
                  </a:txBody>
                  <a:tcPr marL="0" marR="0" marT="0" marB="0">
                    <a:lnR w="6350">
                      <a:solidFill>
                        <a:srgbClr val="FFFFFF"/>
                      </a:solidFill>
                      <a:prstDash val="solid"/>
                    </a:lnR>
                    <a:solidFill>
                      <a:srgbClr val="00B8BE"/>
                    </a:solidFill>
                  </a:tcPr>
                </a:tc>
                <a:tc>
                  <a:txBody>
                    <a:bodyPr/>
                    <a:lstStyle/>
                    <a:p>
                      <a:pPr marL="153035" marR="68580" indent="-76835">
                        <a:lnSpc>
                          <a:spcPts val="800"/>
                        </a:lnSpc>
                        <a:spcBef>
                          <a:spcPts val="240"/>
                        </a:spcBef>
                      </a:pPr>
                      <a:endParaRPr lang="ru-RU" sz="800" b="1" dirty="0" smtClean="0">
                        <a:solidFill>
                          <a:srgbClr val="FFFFFF"/>
                        </a:solidFill>
                        <a:latin typeface="Trebuchet MS"/>
                        <a:cs typeface="Trebuchet MS"/>
                      </a:endParaRPr>
                    </a:p>
                    <a:p>
                      <a:pPr marL="153035" marR="68580" indent="-76835">
                        <a:lnSpc>
                          <a:spcPts val="800"/>
                        </a:lnSpc>
                        <a:spcBef>
                          <a:spcPts val="240"/>
                        </a:spcBef>
                      </a:pPr>
                      <a:r>
                        <a:rPr sz="800" b="1" smtClean="0">
                          <a:solidFill>
                            <a:srgbClr val="FFFFFF"/>
                          </a:solidFill>
                          <a:latin typeface="Trebuchet MS"/>
                          <a:cs typeface="Trebuchet MS"/>
                        </a:rPr>
                        <a:t>Утве</a:t>
                      </a:r>
                      <a:r>
                        <a:rPr sz="800" b="1" spc="-5" smtClean="0">
                          <a:solidFill>
                            <a:srgbClr val="FFFFFF"/>
                          </a:solidFill>
                          <a:latin typeface="Trebuchet MS"/>
                          <a:cs typeface="Trebuchet MS"/>
                        </a:rPr>
                        <a:t>р</a:t>
                      </a:r>
                      <a:r>
                        <a:rPr sz="800" b="1" smtClean="0">
                          <a:solidFill>
                            <a:srgbClr val="FFFFFF"/>
                          </a:solidFill>
                          <a:latin typeface="Trebuchet MS"/>
                          <a:cs typeface="Trebuchet MS"/>
                        </a:rPr>
                        <a:t>жденные  </a:t>
                      </a:r>
                      <a:r>
                        <a:rPr sz="800" b="1" dirty="0">
                          <a:solidFill>
                            <a:srgbClr val="FFFFFF"/>
                          </a:solidFill>
                          <a:latin typeface="Trebuchet MS"/>
                          <a:cs typeface="Trebuchet MS"/>
                        </a:rPr>
                        <a:t>бюджетные  </a:t>
                      </a:r>
                      <a:r>
                        <a:rPr sz="800" b="1" spc="-10" dirty="0">
                          <a:solidFill>
                            <a:srgbClr val="FFFFFF"/>
                          </a:solidFill>
                          <a:latin typeface="Trebuchet MS"/>
                          <a:cs typeface="Trebuchet MS"/>
                        </a:rPr>
                        <a:t>назначения</a:t>
                      </a:r>
                      <a:endParaRPr sz="800" b="1">
                        <a:latin typeface="Trebuchet MS"/>
                        <a:cs typeface="Trebuchet MS"/>
                      </a:endParaRPr>
                    </a:p>
                  </a:txBody>
                  <a:tcPr marL="0" marR="0" marT="0" marB="0">
                    <a:lnL w="6350">
                      <a:solidFill>
                        <a:srgbClr val="FFFFFF"/>
                      </a:solidFill>
                      <a:prstDash val="solid"/>
                    </a:lnL>
                    <a:lnR w="6350">
                      <a:solidFill>
                        <a:srgbClr val="FFFFFF"/>
                      </a:solidFill>
                      <a:prstDash val="solid"/>
                    </a:lnR>
                    <a:solidFill>
                      <a:srgbClr val="00B8BE"/>
                    </a:solidFill>
                  </a:tcPr>
                </a:tc>
                <a:tc>
                  <a:txBody>
                    <a:bodyPr/>
                    <a:lstStyle/>
                    <a:p>
                      <a:pPr>
                        <a:lnSpc>
                          <a:spcPct val="100000"/>
                        </a:lnSpc>
                        <a:spcBef>
                          <a:spcPts val="20"/>
                        </a:spcBef>
                      </a:pPr>
                      <a:endParaRPr sz="750" b="1">
                        <a:latin typeface="Times New Roman"/>
                        <a:cs typeface="Times New Roman"/>
                      </a:endParaRPr>
                    </a:p>
                    <a:p>
                      <a:pPr algn="ctr">
                        <a:lnSpc>
                          <a:spcPct val="100000"/>
                        </a:lnSpc>
                      </a:pPr>
                      <a:r>
                        <a:rPr sz="800" b="1" spc="-20" dirty="0">
                          <a:solidFill>
                            <a:srgbClr val="FFFFFF"/>
                          </a:solidFill>
                          <a:latin typeface="Trebuchet MS"/>
                          <a:cs typeface="Trebuchet MS"/>
                        </a:rPr>
                        <a:t>Исполнено</a:t>
                      </a:r>
                      <a:endParaRPr sz="800" b="1">
                        <a:latin typeface="Trebuchet MS"/>
                        <a:cs typeface="Trebuchet MS"/>
                      </a:endParaRPr>
                    </a:p>
                  </a:txBody>
                  <a:tcPr marL="0" marR="0" marT="0" marB="0">
                    <a:lnL w="6350">
                      <a:solidFill>
                        <a:srgbClr val="FFFFFF"/>
                      </a:solidFill>
                      <a:prstDash val="solid"/>
                    </a:lnL>
                    <a:lnR w="6350">
                      <a:solidFill>
                        <a:srgbClr val="FFFFFF"/>
                      </a:solidFill>
                      <a:prstDash val="solid"/>
                    </a:lnR>
                    <a:solidFill>
                      <a:srgbClr val="00B8BE"/>
                    </a:solidFill>
                  </a:tcPr>
                </a:tc>
                <a:tc>
                  <a:txBody>
                    <a:bodyPr/>
                    <a:lstStyle/>
                    <a:p>
                      <a:pPr>
                        <a:lnSpc>
                          <a:spcPct val="100000"/>
                        </a:lnSpc>
                        <a:spcBef>
                          <a:spcPts val="20"/>
                        </a:spcBef>
                      </a:pPr>
                      <a:endParaRPr sz="750" b="1">
                        <a:latin typeface="Times New Roman"/>
                        <a:cs typeface="Times New Roman"/>
                      </a:endParaRPr>
                    </a:p>
                    <a:p>
                      <a:pPr algn="ctr">
                        <a:lnSpc>
                          <a:spcPct val="100000"/>
                        </a:lnSpc>
                      </a:pPr>
                      <a:r>
                        <a:rPr sz="800" b="1" spc="40" dirty="0">
                          <a:solidFill>
                            <a:srgbClr val="FFFFFF"/>
                          </a:solidFill>
                          <a:latin typeface="Trebuchet MS"/>
                          <a:cs typeface="Trebuchet MS"/>
                        </a:rPr>
                        <a:t>%</a:t>
                      </a:r>
                      <a:r>
                        <a:rPr sz="800" b="1" spc="-100" dirty="0">
                          <a:solidFill>
                            <a:srgbClr val="FFFFFF"/>
                          </a:solidFill>
                          <a:latin typeface="Trebuchet MS"/>
                          <a:cs typeface="Trebuchet MS"/>
                        </a:rPr>
                        <a:t> </a:t>
                      </a:r>
                      <a:r>
                        <a:rPr sz="800" b="1" spc="-25" dirty="0">
                          <a:solidFill>
                            <a:srgbClr val="FFFFFF"/>
                          </a:solidFill>
                          <a:latin typeface="Trebuchet MS"/>
                          <a:cs typeface="Trebuchet MS"/>
                        </a:rPr>
                        <a:t>исполнения</a:t>
                      </a:r>
                      <a:endParaRPr sz="800" b="1">
                        <a:latin typeface="Trebuchet MS"/>
                        <a:cs typeface="Trebuchet MS"/>
                      </a:endParaRPr>
                    </a:p>
                  </a:txBody>
                  <a:tcPr marL="0" marR="0" marT="0" marB="0">
                    <a:lnL w="6350">
                      <a:solidFill>
                        <a:srgbClr val="FFFFFF"/>
                      </a:solidFill>
                      <a:prstDash val="solid"/>
                    </a:lnL>
                    <a:lnR w="6350">
                      <a:solidFill>
                        <a:srgbClr val="FFFFFF"/>
                      </a:solidFill>
                      <a:prstDash val="solid"/>
                    </a:lnR>
                    <a:solidFill>
                      <a:srgbClr val="00B8BE"/>
                    </a:solidFill>
                  </a:tcPr>
                </a:tc>
                <a:tc>
                  <a:txBody>
                    <a:bodyPr/>
                    <a:lstStyle/>
                    <a:p>
                      <a:pPr algn="ctr">
                        <a:lnSpc>
                          <a:spcPts val="880"/>
                        </a:lnSpc>
                        <a:spcBef>
                          <a:spcPts val="480"/>
                        </a:spcBef>
                      </a:pPr>
                      <a:endParaRPr lang="ru-RU" sz="800" b="1" spc="-5" dirty="0" smtClean="0">
                        <a:solidFill>
                          <a:srgbClr val="FFFFFF"/>
                        </a:solidFill>
                        <a:latin typeface="Trebuchet MS"/>
                        <a:cs typeface="Trebuchet MS"/>
                      </a:endParaRPr>
                    </a:p>
                    <a:p>
                      <a:pPr algn="ctr">
                        <a:lnSpc>
                          <a:spcPts val="880"/>
                        </a:lnSpc>
                        <a:spcBef>
                          <a:spcPts val="480"/>
                        </a:spcBef>
                      </a:pPr>
                      <a:r>
                        <a:rPr sz="800" b="1" spc="-5" smtClean="0">
                          <a:solidFill>
                            <a:srgbClr val="FFFFFF"/>
                          </a:solidFill>
                          <a:latin typeface="Trebuchet MS"/>
                          <a:cs typeface="Trebuchet MS"/>
                        </a:rPr>
                        <a:t>Динамика</a:t>
                      </a:r>
                      <a:endParaRPr sz="800" b="1" dirty="0">
                        <a:latin typeface="Trebuchet MS"/>
                        <a:cs typeface="Trebuchet MS"/>
                      </a:endParaRPr>
                    </a:p>
                    <a:p>
                      <a:pPr algn="ctr">
                        <a:lnSpc>
                          <a:spcPts val="880"/>
                        </a:lnSpc>
                      </a:pPr>
                      <a:r>
                        <a:rPr sz="800" b="1" spc="15">
                          <a:solidFill>
                            <a:srgbClr val="FFFFFF"/>
                          </a:solidFill>
                          <a:latin typeface="Trebuchet MS"/>
                          <a:cs typeface="Trebuchet MS"/>
                        </a:rPr>
                        <a:t>к</a:t>
                      </a:r>
                      <a:r>
                        <a:rPr sz="800" b="1" spc="-175">
                          <a:solidFill>
                            <a:srgbClr val="FFFFFF"/>
                          </a:solidFill>
                          <a:latin typeface="Trebuchet MS"/>
                          <a:cs typeface="Trebuchet MS"/>
                        </a:rPr>
                        <a:t> </a:t>
                      </a:r>
                      <a:r>
                        <a:rPr sz="800" b="1" spc="-10" smtClean="0">
                          <a:solidFill>
                            <a:srgbClr val="FFFFFF"/>
                          </a:solidFill>
                          <a:latin typeface="Trebuchet MS"/>
                          <a:cs typeface="Trebuchet MS"/>
                        </a:rPr>
                        <a:t>20</a:t>
                      </a:r>
                      <a:r>
                        <a:rPr lang="ru-RU" sz="800" b="1" spc="-10" dirty="0" smtClean="0">
                          <a:solidFill>
                            <a:srgbClr val="FFFFFF"/>
                          </a:solidFill>
                          <a:latin typeface="Trebuchet MS"/>
                          <a:cs typeface="Trebuchet MS"/>
                        </a:rPr>
                        <a:t>24</a:t>
                      </a:r>
                      <a:r>
                        <a:rPr sz="800" b="1" spc="-10" smtClean="0">
                          <a:solidFill>
                            <a:srgbClr val="FFFFFF"/>
                          </a:solidFill>
                          <a:latin typeface="Trebuchet MS"/>
                          <a:cs typeface="Trebuchet MS"/>
                        </a:rPr>
                        <a:t> </a:t>
                      </a:r>
                      <a:r>
                        <a:rPr sz="800" b="1" spc="-40" dirty="0">
                          <a:solidFill>
                            <a:srgbClr val="FFFFFF"/>
                          </a:solidFill>
                          <a:latin typeface="Trebuchet MS"/>
                          <a:cs typeface="Trebuchet MS"/>
                        </a:rPr>
                        <a:t>году, </a:t>
                      </a:r>
                      <a:r>
                        <a:rPr sz="800" b="1" spc="40" dirty="0">
                          <a:solidFill>
                            <a:srgbClr val="FFFFFF"/>
                          </a:solidFill>
                          <a:latin typeface="Trebuchet MS"/>
                          <a:cs typeface="Trebuchet MS"/>
                        </a:rPr>
                        <a:t>%</a:t>
                      </a:r>
                      <a:endParaRPr sz="800" b="1" dirty="0">
                        <a:latin typeface="Trebuchet MS"/>
                        <a:cs typeface="Trebuchet MS"/>
                      </a:endParaRPr>
                    </a:p>
                  </a:txBody>
                  <a:tcPr marL="0" marR="0" marT="0" marB="0">
                    <a:lnL w="6350">
                      <a:solidFill>
                        <a:srgbClr val="FFFFFF"/>
                      </a:solidFill>
                      <a:prstDash val="solid"/>
                    </a:lnL>
                    <a:solidFill>
                      <a:srgbClr val="00B8BE"/>
                    </a:solidFill>
                  </a:tcPr>
                </a:tc>
              </a:tr>
              <a:tr h="179997">
                <a:tc>
                  <a:txBody>
                    <a:bodyPr/>
                    <a:lstStyle/>
                    <a:p>
                      <a:pPr marL="32384">
                        <a:lnSpc>
                          <a:spcPct val="100000"/>
                        </a:lnSpc>
                        <a:spcBef>
                          <a:spcPts val="204"/>
                        </a:spcBef>
                      </a:pPr>
                      <a:r>
                        <a:rPr sz="1000" b="1" spc="-5" dirty="0">
                          <a:solidFill>
                            <a:srgbClr val="231F20"/>
                          </a:solidFill>
                          <a:latin typeface="Liberation Serif" pitchFamily="18" charset="0"/>
                          <a:ea typeface="Liberation Serif" pitchFamily="18" charset="0"/>
                          <a:cs typeface="Liberation Serif" pitchFamily="18" charset="0"/>
                        </a:rPr>
                        <a:t>Доходы</a:t>
                      </a:r>
                      <a:r>
                        <a:rPr sz="1000" b="1" spc="-85" dirty="0">
                          <a:solidFill>
                            <a:srgbClr val="231F20"/>
                          </a:solidFill>
                          <a:latin typeface="Liberation Serif" pitchFamily="18" charset="0"/>
                          <a:ea typeface="Liberation Serif" pitchFamily="18" charset="0"/>
                          <a:cs typeface="Liberation Serif" pitchFamily="18" charset="0"/>
                        </a:rPr>
                        <a:t> </a:t>
                      </a:r>
                      <a:r>
                        <a:rPr sz="1000" b="1" spc="-35" dirty="0">
                          <a:solidFill>
                            <a:srgbClr val="231F20"/>
                          </a:solidFill>
                          <a:latin typeface="Liberation Serif" pitchFamily="18" charset="0"/>
                          <a:ea typeface="Liberation Serif" pitchFamily="18" charset="0"/>
                          <a:cs typeface="Liberation Serif" pitchFamily="18" charset="0"/>
                        </a:rPr>
                        <a:t>всего</a:t>
                      </a:r>
                      <a:endParaRPr sz="1000" b="1">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B w="6350">
                      <a:solidFill>
                        <a:srgbClr val="00B8BE"/>
                      </a:solidFill>
                      <a:prstDash val="solid"/>
                    </a:lnB>
                  </a:tcPr>
                </a:tc>
                <a:tc>
                  <a:txBody>
                    <a:bodyPr/>
                    <a:lstStyle/>
                    <a:p>
                      <a:pPr algn="ctr">
                        <a:lnSpc>
                          <a:spcPct val="100000"/>
                        </a:lnSpc>
                        <a:spcBef>
                          <a:spcPts val="204"/>
                        </a:spcBef>
                      </a:pPr>
                      <a:r>
                        <a:rPr lang="ru-RU" sz="1000" b="1" dirty="0" smtClean="0">
                          <a:latin typeface="Liberation Serif" pitchFamily="18" charset="0"/>
                          <a:ea typeface="Liberation Serif" pitchFamily="18" charset="0"/>
                          <a:cs typeface="Liberation Serif" pitchFamily="18" charset="0"/>
                        </a:rPr>
                        <a:t>2 246 849</a:t>
                      </a:r>
                      <a:endParaRPr sz="1000" b="1"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tcPr>
                </a:tc>
                <a:tc>
                  <a:txBody>
                    <a:bodyPr/>
                    <a:lstStyle/>
                    <a:p>
                      <a:pPr algn="ctr">
                        <a:lnSpc>
                          <a:spcPct val="100000"/>
                        </a:lnSpc>
                        <a:spcBef>
                          <a:spcPts val="204"/>
                        </a:spcBef>
                      </a:pPr>
                      <a:r>
                        <a:rPr lang="ru-RU" sz="1000" b="1" dirty="0" smtClean="0">
                          <a:latin typeface="Liberation Serif" pitchFamily="18" charset="0"/>
                          <a:ea typeface="Liberation Serif" pitchFamily="18" charset="0"/>
                          <a:cs typeface="Liberation Serif" pitchFamily="18" charset="0"/>
                        </a:rPr>
                        <a:t>2 244 763</a:t>
                      </a:r>
                      <a:endParaRPr sz="1000" b="1"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tcPr>
                </a:tc>
                <a:tc>
                  <a:txBody>
                    <a:bodyPr/>
                    <a:lstStyle/>
                    <a:p>
                      <a:pPr algn="ctr">
                        <a:lnSpc>
                          <a:spcPct val="100000"/>
                        </a:lnSpc>
                        <a:spcBef>
                          <a:spcPts val="204"/>
                        </a:spcBef>
                      </a:pPr>
                      <a:r>
                        <a:rPr lang="ru-RU" sz="1000" b="1" dirty="0" smtClean="0">
                          <a:latin typeface="Liberation Serif" pitchFamily="18" charset="0"/>
                          <a:ea typeface="Liberation Serif" pitchFamily="18" charset="0"/>
                          <a:cs typeface="Liberation Serif" pitchFamily="18" charset="0"/>
                        </a:rPr>
                        <a:t>99,9</a:t>
                      </a:r>
                      <a:endParaRPr sz="1000" b="1"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tcPr>
                </a:tc>
                <a:tc>
                  <a:txBody>
                    <a:bodyPr/>
                    <a:lstStyle/>
                    <a:p>
                      <a:pPr algn="ctr">
                        <a:lnSpc>
                          <a:spcPct val="100000"/>
                        </a:lnSpc>
                        <a:spcBef>
                          <a:spcPts val="204"/>
                        </a:spcBef>
                      </a:pPr>
                      <a:r>
                        <a:rPr lang="ru-RU" sz="1000" b="1" dirty="0" smtClean="0">
                          <a:latin typeface="Liberation Serif" pitchFamily="18" charset="0"/>
                          <a:ea typeface="Liberation Serif" pitchFamily="18" charset="0"/>
                          <a:cs typeface="Liberation Serif" pitchFamily="18" charset="0"/>
                        </a:rPr>
                        <a:t>-2 086</a:t>
                      </a:r>
                      <a:endParaRPr sz="1000" b="1"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tcPr>
                </a:tc>
              </a:tr>
              <a:tr h="180009">
                <a:tc>
                  <a:txBody>
                    <a:bodyPr/>
                    <a:lstStyle/>
                    <a:p>
                      <a:pPr marL="140335">
                        <a:lnSpc>
                          <a:spcPct val="100000"/>
                        </a:lnSpc>
                        <a:spcBef>
                          <a:spcPts val="180"/>
                        </a:spcBef>
                      </a:pPr>
                      <a:r>
                        <a:rPr sz="1000" spc="-15" dirty="0">
                          <a:solidFill>
                            <a:srgbClr val="231F20"/>
                          </a:solidFill>
                          <a:latin typeface="Liberation Serif" pitchFamily="18" charset="0"/>
                          <a:ea typeface="Liberation Serif" pitchFamily="18" charset="0"/>
                          <a:cs typeface="Liberation Serif" pitchFamily="18" charset="0"/>
                        </a:rPr>
                        <a:t>Налоговые </a:t>
                      </a:r>
                      <a:r>
                        <a:rPr sz="1000" spc="-40">
                          <a:solidFill>
                            <a:srgbClr val="231F20"/>
                          </a:solidFill>
                          <a:latin typeface="Liberation Serif" pitchFamily="18" charset="0"/>
                          <a:ea typeface="Liberation Serif" pitchFamily="18" charset="0"/>
                          <a:cs typeface="Liberation Serif" pitchFamily="18" charset="0"/>
                        </a:rPr>
                        <a:t>и </a:t>
                      </a:r>
                      <a:r>
                        <a:rPr lang="ru-RU" sz="1000" spc="-40" dirty="0" smtClean="0">
                          <a:solidFill>
                            <a:srgbClr val="231F20"/>
                          </a:solidFill>
                          <a:latin typeface="Liberation Serif" pitchFamily="18" charset="0"/>
                          <a:ea typeface="Liberation Serif" pitchFamily="18" charset="0"/>
                          <a:cs typeface="Liberation Serif" pitchFamily="18" charset="0"/>
                        </a:rPr>
                        <a:t> </a:t>
                      </a:r>
                      <a:r>
                        <a:rPr sz="1000" spc="-30" smtClean="0">
                          <a:solidFill>
                            <a:srgbClr val="231F20"/>
                          </a:solidFill>
                          <a:latin typeface="Liberation Serif" pitchFamily="18" charset="0"/>
                          <a:ea typeface="Liberation Serif" pitchFamily="18" charset="0"/>
                          <a:cs typeface="Liberation Serif" pitchFamily="18" charset="0"/>
                        </a:rPr>
                        <a:t>неналоговые</a:t>
                      </a:r>
                      <a:r>
                        <a:rPr sz="1000" spc="-65" smtClean="0">
                          <a:solidFill>
                            <a:srgbClr val="231F20"/>
                          </a:solidFill>
                          <a:latin typeface="Liberation Serif" pitchFamily="18" charset="0"/>
                          <a:ea typeface="Liberation Serif" pitchFamily="18" charset="0"/>
                          <a:cs typeface="Liberation Serif" pitchFamily="18" charset="0"/>
                        </a:rPr>
                        <a:t> </a:t>
                      </a:r>
                      <a:r>
                        <a:rPr sz="1000" dirty="0">
                          <a:solidFill>
                            <a:srgbClr val="231F20"/>
                          </a:solidFill>
                          <a:latin typeface="Liberation Serif" pitchFamily="18" charset="0"/>
                          <a:ea typeface="Liberation Serif" pitchFamily="18" charset="0"/>
                          <a:cs typeface="Liberation Serif" pitchFamily="18" charset="0"/>
                        </a:rPr>
                        <a:t>доходы</a:t>
                      </a:r>
                      <a:endParaRPr sz="100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0"/>
                        </a:spcBef>
                      </a:pPr>
                      <a:r>
                        <a:rPr lang="ru-RU" sz="1000" dirty="0" smtClean="0">
                          <a:latin typeface="Liberation Serif" pitchFamily="18" charset="0"/>
                          <a:ea typeface="Liberation Serif" pitchFamily="18" charset="0"/>
                          <a:cs typeface="Liberation Serif" pitchFamily="18" charset="0"/>
                        </a:rPr>
                        <a:t>508</a:t>
                      </a:r>
                      <a:r>
                        <a:rPr lang="ru-RU" sz="1000" baseline="0" dirty="0" smtClean="0">
                          <a:latin typeface="Liberation Serif" pitchFamily="18" charset="0"/>
                          <a:ea typeface="Liberation Serif" pitchFamily="18" charset="0"/>
                          <a:cs typeface="Liberation Serif" pitchFamily="18" charset="0"/>
                        </a:rPr>
                        <a:t> 531</a:t>
                      </a:r>
                      <a:endParaRPr sz="10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0"/>
                        </a:spcBef>
                      </a:pPr>
                      <a:r>
                        <a:rPr lang="ru-RU" sz="1000" dirty="0" smtClean="0">
                          <a:latin typeface="Liberation Serif" pitchFamily="18" charset="0"/>
                          <a:ea typeface="Liberation Serif" pitchFamily="18" charset="0"/>
                          <a:cs typeface="Liberation Serif" pitchFamily="18" charset="0"/>
                        </a:rPr>
                        <a:t>507 615</a:t>
                      </a:r>
                      <a:endParaRPr sz="10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0"/>
                        </a:spcBef>
                      </a:pPr>
                      <a:r>
                        <a:rPr lang="ru-RU" sz="1000" dirty="0" smtClean="0">
                          <a:latin typeface="Liberation Serif" pitchFamily="18" charset="0"/>
                          <a:ea typeface="Liberation Serif" pitchFamily="18" charset="0"/>
                          <a:cs typeface="Liberation Serif" pitchFamily="18" charset="0"/>
                        </a:rPr>
                        <a:t>99,8</a:t>
                      </a:r>
                      <a:endParaRPr sz="10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0"/>
                        </a:spcBef>
                      </a:pPr>
                      <a:r>
                        <a:rPr lang="ru-RU" sz="1000" dirty="0" smtClean="0">
                          <a:latin typeface="Liberation Serif" pitchFamily="18" charset="0"/>
                          <a:ea typeface="Liberation Serif" pitchFamily="18" charset="0"/>
                          <a:cs typeface="Liberation Serif" pitchFamily="18" charset="0"/>
                        </a:rPr>
                        <a:t>-916</a:t>
                      </a:r>
                      <a:endParaRPr sz="10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r>
              <a:tr h="179997">
                <a:tc>
                  <a:txBody>
                    <a:bodyPr/>
                    <a:lstStyle/>
                    <a:p>
                      <a:pPr marL="140335">
                        <a:lnSpc>
                          <a:spcPct val="100000"/>
                        </a:lnSpc>
                        <a:spcBef>
                          <a:spcPts val="180"/>
                        </a:spcBef>
                      </a:pPr>
                      <a:r>
                        <a:rPr sz="1000" dirty="0">
                          <a:solidFill>
                            <a:srgbClr val="231F20"/>
                          </a:solidFill>
                          <a:latin typeface="Liberation Serif" pitchFamily="18" charset="0"/>
                          <a:ea typeface="Liberation Serif" pitchFamily="18" charset="0"/>
                          <a:cs typeface="Liberation Serif" pitchFamily="18" charset="0"/>
                        </a:rPr>
                        <a:t>Безвозмездные</a:t>
                      </a:r>
                      <a:r>
                        <a:rPr sz="1000" spc="-90" dirty="0">
                          <a:solidFill>
                            <a:srgbClr val="231F20"/>
                          </a:solidFill>
                          <a:latin typeface="Liberation Serif" pitchFamily="18" charset="0"/>
                          <a:ea typeface="Liberation Serif" pitchFamily="18" charset="0"/>
                          <a:cs typeface="Liberation Serif" pitchFamily="18" charset="0"/>
                        </a:rPr>
                        <a:t> </a:t>
                      </a:r>
                      <a:r>
                        <a:rPr sz="1000" spc="-20" dirty="0">
                          <a:solidFill>
                            <a:srgbClr val="231F20"/>
                          </a:solidFill>
                          <a:latin typeface="Liberation Serif" pitchFamily="18" charset="0"/>
                          <a:ea typeface="Liberation Serif" pitchFamily="18" charset="0"/>
                          <a:cs typeface="Liberation Serif" pitchFamily="18" charset="0"/>
                        </a:rPr>
                        <a:t>поступления</a:t>
                      </a:r>
                      <a:endParaRPr sz="100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tcPr>
                </a:tc>
                <a:tc>
                  <a:txBody>
                    <a:bodyPr/>
                    <a:lstStyle/>
                    <a:p>
                      <a:pPr algn="ctr">
                        <a:lnSpc>
                          <a:spcPct val="100000"/>
                        </a:lnSpc>
                        <a:spcBef>
                          <a:spcPts val="180"/>
                        </a:spcBef>
                      </a:pPr>
                      <a:r>
                        <a:rPr lang="ru-RU" sz="1000" dirty="0" smtClean="0">
                          <a:latin typeface="Liberation Serif" pitchFamily="18" charset="0"/>
                          <a:ea typeface="Liberation Serif" pitchFamily="18" charset="0"/>
                          <a:cs typeface="Liberation Serif" pitchFamily="18" charset="0"/>
                        </a:rPr>
                        <a:t>1 738 318</a:t>
                      </a:r>
                      <a:endParaRPr sz="10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0"/>
                        </a:spcBef>
                      </a:pPr>
                      <a:r>
                        <a:rPr lang="ru-RU" sz="1000" dirty="0" smtClean="0">
                          <a:latin typeface="Liberation Serif" pitchFamily="18" charset="0"/>
                          <a:ea typeface="Liberation Serif" pitchFamily="18" charset="0"/>
                          <a:cs typeface="Liberation Serif" pitchFamily="18" charset="0"/>
                        </a:rPr>
                        <a:t>1 737 149</a:t>
                      </a:r>
                      <a:endParaRPr sz="10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0"/>
                        </a:spcBef>
                      </a:pPr>
                      <a:r>
                        <a:rPr lang="ru-RU" sz="1000" dirty="0" smtClean="0">
                          <a:latin typeface="Liberation Serif" pitchFamily="18" charset="0"/>
                          <a:ea typeface="Liberation Serif" pitchFamily="18" charset="0"/>
                          <a:cs typeface="Liberation Serif" pitchFamily="18" charset="0"/>
                        </a:rPr>
                        <a:t>99,9</a:t>
                      </a:r>
                      <a:endParaRPr sz="10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0" marR="0" indent="0" algn="ctr" defTabSz="914400" eaLnBrk="1" fontAlgn="auto" latinLnBrk="0" hangingPunct="1">
                        <a:lnSpc>
                          <a:spcPct val="100000"/>
                        </a:lnSpc>
                        <a:spcBef>
                          <a:spcPts val="180"/>
                        </a:spcBef>
                        <a:spcAft>
                          <a:spcPts val="0"/>
                        </a:spcAft>
                        <a:buClrTx/>
                        <a:buSzTx/>
                        <a:buFontTx/>
                        <a:buNone/>
                        <a:tabLst/>
                        <a:defRPr/>
                      </a:pPr>
                      <a:r>
                        <a:rPr lang="ru-RU" sz="1000" dirty="0" smtClean="0">
                          <a:latin typeface="Liberation Serif" pitchFamily="18" charset="0"/>
                          <a:ea typeface="Liberation Serif" pitchFamily="18" charset="0"/>
                          <a:cs typeface="Liberation Serif" pitchFamily="18" charset="0"/>
                        </a:rPr>
                        <a:t>-1 169</a:t>
                      </a:r>
                      <a:endParaRPr sz="10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r>
              <a:tr h="179997">
                <a:tc>
                  <a:txBody>
                    <a:bodyPr/>
                    <a:lstStyle/>
                    <a:p>
                      <a:pPr marL="32384">
                        <a:lnSpc>
                          <a:spcPct val="100000"/>
                        </a:lnSpc>
                        <a:spcBef>
                          <a:spcPts val="185"/>
                        </a:spcBef>
                      </a:pPr>
                      <a:r>
                        <a:rPr sz="1000" b="1" spc="-20" dirty="0">
                          <a:solidFill>
                            <a:srgbClr val="231F20"/>
                          </a:solidFill>
                          <a:latin typeface="Liberation Serif" pitchFamily="18" charset="0"/>
                          <a:ea typeface="Liberation Serif" pitchFamily="18" charset="0"/>
                          <a:cs typeface="Liberation Serif" pitchFamily="18" charset="0"/>
                        </a:rPr>
                        <a:t>Расходы</a:t>
                      </a:r>
                      <a:r>
                        <a:rPr sz="1000" b="1" spc="-90" dirty="0">
                          <a:solidFill>
                            <a:srgbClr val="231F20"/>
                          </a:solidFill>
                          <a:latin typeface="Liberation Serif" pitchFamily="18" charset="0"/>
                          <a:ea typeface="Liberation Serif" pitchFamily="18" charset="0"/>
                          <a:cs typeface="Liberation Serif" pitchFamily="18" charset="0"/>
                        </a:rPr>
                        <a:t> </a:t>
                      </a:r>
                      <a:r>
                        <a:rPr sz="1000" b="1" spc="-35" dirty="0">
                          <a:solidFill>
                            <a:srgbClr val="231F20"/>
                          </a:solidFill>
                          <a:latin typeface="Liberation Serif" pitchFamily="18" charset="0"/>
                          <a:ea typeface="Liberation Serif" pitchFamily="18" charset="0"/>
                          <a:cs typeface="Liberation Serif" pitchFamily="18" charset="0"/>
                        </a:rPr>
                        <a:t>всего</a:t>
                      </a:r>
                      <a:endParaRPr sz="1000" b="1">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5"/>
                        </a:spcBef>
                      </a:pPr>
                      <a:r>
                        <a:rPr lang="ru-RU" sz="1000" b="1" dirty="0" smtClean="0">
                          <a:latin typeface="Liberation Serif" pitchFamily="18" charset="0"/>
                          <a:ea typeface="Liberation Serif" pitchFamily="18" charset="0"/>
                          <a:cs typeface="Liberation Serif" pitchFamily="18" charset="0"/>
                        </a:rPr>
                        <a:t>2 252 413</a:t>
                      </a:r>
                      <a:endParaRPr sz="1000" b="1"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5"/>
                        </a:spcBef>
                      </a:pPr>
                      <a:r>
                        <a:rPr lang="ru-RU" sz="1000" b="1" dirty="0" smtClean="0">
                          <a:latin typeface="Liberation Serif" pitchFamily="18" charset="0"/>
                          <a:ea typeface="Liberation Serif" pitchFamily="18" charset="0"/>
                          <a:cs typeface="Liberation Serif" pitchFamily="18" charset="0"/>
                        </a:rPr>
                        <a:t>2 098 911</a:t>
                      </a:r>
                      <a:endParaRPr sz="1000" b="1"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5"/>
                        </a:spcBef>
                      </a:pPr>
                      <a:r>
                        <a:rPr lang="ru-RU" sz="1000" b="1" dirty="0" smtClean="0">
                          <a:latin typeface="Liberation Serif" pitchFamily="18" charset="0"/>
                          <a:ea typeface="Liberation Serif" pitchFamily="18" charset="0"/>
                          <a:cs typeface="Liberation Serif" pitchFamily="18" charset="0"/>
                        </a:rPr>
                        <a:t>93,2</a:t>
                      </a:r>
                      <a:endParaRPr sz="1000" b="1"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5"/>
                        </a:spcBef>
                      </a:pPr>
                      <a:r>
                        <a:rPr lang="ru-RU" sz="1000" b="1" dirty="0" smtClean="0">
                          <a:latin typeface="Liberation Serif" pitchFamily="18" charset="0"/>
                          <a:ea typeface="Liberation Serif" pitchFamily="18" charset="0"/>
                          <a:cs typeface="Liberation Serif" pitchFamily="18" charset="0"/>
                        </a:rPr>
                        <a:t>-153 502</a:t>
                      </a:r>
                      <a:endParaRPr sz="1000" b="1"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r>
              <a:tr h="179997">
                <a:tc>
                  <a:txBody>
                    <a:bodyPr/>
                    <a:lstStyle/>
                    <a:p>
                      <a:pPr marL="32384">
                        <a:lnSpc>
                          <a:spcPct val="100000"/>
                        </a:lnSpc>
                        <a:spcBef>
                          <a:spcPts val="185"/>
                        </a:spcBef>
                      </a:pPr>
                      <a:r>
                        <a:rPr sz="1000" b="1" spc="-40" dirty="0">
                          <a:solidFill>
                            <a:srgbClr val="231F20"/>
                          </a:solidFill>
                          <a:latin typeface="Liberation Serif" pitchFamily="18" charset="0"/>
                          <a:ea typeface="Liberation Serif" pitchFamily="18" charset="0"/>
                          <a:cs typeface="Liberation Serif" pitchFamily="18" charset="0"/>
                        </a:rPr>
                        <a:t>Дефицит </a:t>
                      </a:r>
                      <a:r>
                        <a:rPr sz="1000" b="1" spc="-10" dirty="0">
                          <a:solidFill>
                            <a:srgbClr val="231F20"/>
                          </a:solidFill>
                          <a:latin typeface="Liberation Serif" pitchFamily="18" charset="0"/>
                          <a:ea typeface="Liberation Serif" pitchFamily="18" charset="0"/>
                          <a:cs typeface="Liberation Serif" pitchFamily="18" charset="0"/>
                        </a:rPr>
                        <a:t>(-), </a:t>
                      </a:r>
                      <a:r>
                        <a:rPr sz="1000" b="1" spc="-45" dirty="0">
                          <a:solidFill>
                            <a:srgbClr val="231F20"/>
                          </a:solidFill>
                          <a:latin typeface="Liberation Serif" pitchFamily="18" charset="0"/>
                          <a:ea typeface="Liberation Serif" pitchFamily="18" charset="0"/>
                          <a:cs typeface="Liberation Serif" pitchFamily="18" charset="0"/>
                        </a:rPr>
                        <a:t>профицит</a:t>
                      </a:r>
                      <a:r>
                        <a:rPr sz="1000" b="1" spc="-85" dirty="0">
                          <a:solidFill>
                            <a:srgbClr val="231F20"/>
                          </a:solidFill>
                          <a:latin typeface="Liberation Serif" pitchFamily="18" charset="0"/>
                          <a:ea typeface="Liberation Serif" pitchFamily="18" charset="0"/>
                          <a:cs typeface="Liberation Serif" pitchFamily="18" charset="0"/>
                        </a:rPr>
                        <a:t> </a:t>
                      </a:r>
                      <a:r>
                        <a:rPr sz="1000" b="1" spc="-30" dirty="0">
                          <a:solidFill>
                            <a:srgbClr val="231F20"/>
                          </a:solidFill>
                          <a:latin typeface="Liberation Serif" pitchFamily="18" charset="0"/>
                          <a:ea typeface="Liberation Serif" pitchFamily="18" charset="0"/>
                          <a:cs typeface="Liberation Serif" pitchFamily="18" charset="0"/>
                        </a:rPr>
                        <a:t>(+)</a:t>
                      </a:r>
                      <a:endParaRPr sz="1000" b="1"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tcPr>
                </a:tc>
                <a:tc>
                  <a:txBody>
                    <a:bodyPr/>
                    <a:lstStyle/>
                    <a:p>
                      <a:pPr algn="ctr">
                        <a:lnSpc>
                          <a:spcPct val="100000"/>
                        </a:lnSpc>
                        <a:spcBef>
                          <a:spcPts val="185"/>
                        </a:spcBef>
                      </a:pPr>
                      <a:r>
                        <a:rPr lang="ru-RU" sz="1000" b="1" dirty="0" smtClean="0">
                          <a:latin typeface="Liberation Serif" pitchFamily="18" charset="0"/>
                          <a:ea typeface="Liberation Serif" pitchFamily="18" charset="0"/>
                          <a:cs typeface="Liberation Serif" pitchFamily="18" charset="0"/>
                        </a:rPr>
                        <a:t>-5 564</a:t>
                      </a:r>
                      <a:endParaRPr sz="1000" b="1"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5"/>
                        </a:spcBef>
                      </a:pPr>
                      <a:r>
                        <a:rPr lang="ru-RU" sz="1000" b="1" dirty="0" smtClean="0">
                          <a:latin typeface="Liberation Serif" pitchFamily="18" charset="0"/>
                          <a:ea typeface="Liberation Serif" pitchFamily="18" charset="0"/>
                          <a:cs typeface="Liberation Serif" pitchFamily="18" charset="0"/>
                        </a:rPr>
                        <a:t>145 852</a:t>
                      </a:r>
                      <a:endParaRPr sz="1000" b="1"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5"/>
                        </a:spcBef>
                      </a:pPr>
                      <a:r>
                        <a:rPr lang="ru-RU" sz="1000" dirty="0" smtClean="0">
                          <a:solidFill>
                            <a:srgbClr val="231F20"/>
                          </a:solidFill>
                          <a:latin typeface="Liberation Serif" pitchFamily="18" charset="0"/>
                          <a:ea typeface="Liberation Serif" pitchFamily="18" charset="0"/>
                          <a:cs typeface="Liberation Serif" pitchFamily="18" charset="0"/>
                        </a:rPr>
                        <a:t>Х</a:t>
                      </a:r>
                      <a:endParaRPr sz="10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5"/>
                        </a:spcBef>
                      </a:pPr>
                      <a:r>
                        <a:rPr sz="1000" dirty="0">
                          <a:solidFill>
                            <a:srgbClr val="231F20"/>
                          </a:solidFill>
                          <a:latin typeface="Liberation Serif" pitchFamily="18" charset="0"/>
                          <a:ea typeface="Liberation Serif" pitchFamily="18" charset="0"/>
                          <a:cs typeface="Liberation Serif" pitchFamily="18" charset="0"/>
                        </a:rPr>
                        <a:t>х</a:t>
                      </a:r>
                      <a:endParaRPr sz="10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r>
            </a:tbl>
          </a:graphicData>
        </a:graphic>
      </p:graphicFrame>
      <p:graphicFrame>
        <p:nvGraphicFramePr>
          <p:cNvPr id="24" name="object 24"/>
          <p:cNvGraphicFramePr>
            <a:graphicFrameLocks noGrp="1"/>
          </p:cNvGraphicFramePr>
          <p:nvPr/>
        </p:nvGraphicFramePr>
        <p:xfrm>
          <a:off x="666750" y="3854450"/>
          <a:ext cx="6623994" cy="3385181"/>
        </p:xfrm>
        <a:graphic>
          <a:graphicData uri="http://schemas.openxmlformats.org/drawingml/2006/table">
            <a:tbl>
              <a:tblPr firstRow="1" bandRow="1">
                <a:tableStyleId>{2D5ABB26-0587-4C30-8999-92F81FD0307C}</a:tableStyleId>
              </a:tblPr>
              <a:tblGrid>
                <a:gridCol w="3924000"/>
                <a:gridCol w="899998"/>
                <a:gridCol w="985953"/>
                <a:gridCol w="814043"/>
              </a:tblGrid>
              <a:tr h="358619">
                <a:tc>
                  <a:txBody>
                    <a:bodyPr/>
                    <a:lstStyle/>
                    <a:p>
                      <a:pPr>
                        <a:lnSpc>
                          <a:spcPct val="100000"/>
                        </a:lnSpc>
                        <a:spcBef>
                          <a:spcPts val="20"/>
                        </a:spcBef>
                      </a:pPr>
                      <a:endParaRPr sz="750" dirty="0">
                        <a:latin typeface="Times New Roman"/>
                        <a:cs typeface="Times New Roman"/>
                      </a:endParaRPr>
                    </a:p>
                    <a:p>
                      <a:pPr marL="2540" algn="ctr">
                        <a:lnSpc>
                          <a:spcPct val="100000"/>
                        </a:lnSpc>
                      </a:pPr>
                      <a:r>
                        <a:rPr sz="800" b="1" spc="-15" dirty="0">
                          <a:solidFill>
                            <a:srgbClr val="FFFFFF"/>
                          </a:solidFill>
                          <a:latin typeface="Trebuchet MS"/>
                          <a:cs typeface="Trebuchet MS"/>
                        </a:rPr>
                        <a:t>Наименование</a:t>
                      </a:r>
                      <a:r>
                        <a:rPr sz="800" b="1" spc="-90" dirty="0">
                          <a:solidFill>
                            <a:srgbClr val="FFFFFF"/>
                          </a:solidFill>
                          <a:latin typeface="Trebuchet MS"/>
                          <a:cs typeface="Trebuchet MS"/>
                        </a:rPr>
                        <a:t> </a:t>
                      </a:r>
                      <a:r>
                        <a:rPr sz="800" b="1" dirty="0">
                          <a:solidFill>
                            <a:srgbClr val="FFFFFF"/>
                          </a:solidFill>
                          <a:latin typeface="Trebuchet MS"/>
                          <a:cs typeface="Trebuchet MS"/>
                        </a:rPr>
                        <a:t>показателя</a:t>
                      </a:r>
                      <a:endParaRPr sz="800" dirty="0">
                        <a:latin typeface="Trebuchet MS"/>
                        <a:cs typeface="Trebuchet MS"/>
                      </a:endParaRPr>
                    </a:p>
                  </a:txBody>
                  <a:tcPr marL="0" marR="0" marT="0" marB="0">
                    <a:lnR w="6350">
                      <a:solidFill>
                        <a:srgbClr val="FFFFFF"/>
                      </a:solidFill>
                      <a:prstDash val="solid"/>
                    </a:lnR>
                    <a:solidFill>
                      <a:srgbClr val="00B8BE"/>
                    </a:solidFill>
                  </a:tcPr>
                </a:tc>
                <a:tc>
                  <a:txBody>
                    <a:bodyPr/>
                    <a:lstStyle/>
                    <a:p>
                      <a:pPr marL="153035" marR="68580" indent="-76835">
                        <a:lnSpc>
                          <a:spcPts val="800"/>
                        </a:lnSpc>
                        <a:spcBef>
                          <a:spcPts val="240"/>
                        </a:spcBef>
                      </a:pPr>
                      <a:r>
                        <a:rPr sz="800" b="1" dirty="0">
                          <a:solidFill>
                            <a:srgbClr val="FFFFFF"/>
                          </a:solidFill>
                          <a:latin typeface="Trebuchet MS"/>
                          <a:cs typeface="Trebuchet MS"/>
                        </a:rPr>
                        <a:t>Утве</a:t>
                      </a:r>
                      <a:r>
                        <a:rPr sz="800" b="1" spc="-5" dirty="0">
                          <a:solidFill>
                            <a:srgbClr val="FFFFFF"/>
                          </a:solidFill>
                          <a:latin typeface="Trebuchet MS"/>
                          <a:cs typeface="Trebuchet MS"/>
                        </a:rPr>
                        <a:t>р</a:t>
                      </a:r>
                      <a:r>
                        <a:rPr sz="800" b="1" dirty="0">
                          <a:solidFill>
                            <a:srgbClr val="FFFFFF"/>
                          </a:solidFill>
                          <a:latin typeface="Trebuchet MS"/>
                          <a:cs typeface="Trebuchet MS"/>
                        </a:rPr>
                        <a:t>жденные  бюджетные  </a:t>
                      </a:r>
                      <a:r>
                        <a:rPr sz="800" b="1" spc="-10" dirty="0">
                          <a:solidFill>
                            <a:srgbClr val="FFFFFF"/>
                          </a:solidFill>
                          <a:latin typeface="Trebuchet MS"/>
                          <a:cs typeface="Trebuchet MS"/>
                        </a:rPr>
                        <a:t>назначения</a:t>
                      </a:r>
                      <a:endParaRPr sz="800">
                        <a:latin typeface="Trebuchet MS"/>
                        <a:cs typeface="Trebuchet MS"/>
                      </a:endParaRPr>
                    </a:p>
                  </a:txBody>
                  <a:tcPr marL="0" marR="0" marT="0" marB="0">
                    <a:lnL w="6350">
                      <a:solidFill>
                        <a:srgbClr val="FFFFFF"/>
                      </a:solidFill>
                      <a:prstDash val="solid"/>
                    </a:lnL>
                    <a:lnR w="6350">
                      <a:solidFill>
                        <a:srgbClr val="FFFFFF"/>
                      </a:solidFill>
                      <a:prstDash val="solid"/>
                    </a:lnR>
                    <a:solidFill>
                      <a:srgbClr val="00B8BE"/>
                    </a:solidFill>
                  </a:tcPr>
                </a:tc>
                <a:tc>
                  <a:txBody>
                    <a:bodyPr/>
                    <a:lstStyle/>
                    <a:p>
                      <a:pPr>
                        <a:lnSpc>
                          <a:spcPct val="100000"/>
                        </a:lnSpc>
                        <a:spcBef>
                          <a:spcPts val="20"/>
                        </a:spcBef>
                      </a:pPr>
                      <a:endParaRPr sz="750">
                        <a:latin typeface="Times New Roman"/>
                        <a:cs typeface="Times New Roman"/>
                      </a:endParaRPr>
                    </a:p>
                    <a:p>
                      <a:pPr algn="ctr">
                        <a:lnSpc>
                          <a:spcPct val="100000"/>
                        </a:lnSpc>
                      </a:pPr>
                      <a:r>
                        <a:rPr sz="800" b="1" spc="-20" dirty="0">
                          <a:solidFill>
                            <a:srgbClr val="FFFFFF"/>
                          </a:solidFill>
                          <a:latin typeface="Trebuchet MS"/>
                          <a:cs typeface="Trebuchet MS"/>
                        </a:rPr>
                        <a:t>Исполнено</a:t>
                      </a:r>
                      <a:endParaRPr sz="800">
                        <a:latin typeface="Trebuchet MS"/>
                        <a:cs typeface="Trebuchet MS"/>
                      </a:endParaRPr>
                    </a:p>
                  </a:txBody>
                  <a:tcPr marL="0" marR="0" marT="0" marB="0">
                    <a:lnL w="6350">
                      <a:solidFill>
                        <a:srgbClr val="FFFFFF"/>
                      </a:solidFill>
                      <a:prstDash val="solid"/>
                    </a:lnL>
                    <a:lnR w="6350">
                      <a:solidFill>
                        <a:srgbClr val="FFFFFF"/>
                      </a:solidFill>
                      <a:prstDash val="solid"/>
                    </a:lnR>
                    <a:solidFill>
                      <a:srgbClr val="00B8BE"/>
                    </a:solidFill>
                  </a:tcPr>
                </a:tc>
                <a:tc>
                  <a:txBody>
                    <a:bodyPr/>
                    <a:lstStyle/>
                    <a:p>
                      <a:pPr>
                        <a:lnSpc>
                          <a:spcPct val="100000"/>
                        </a:lnSpc>
                        <a:spcBef>
                          <a:spcPts val="20"/>
                        </a:spcBef>
                      </a:pPr>
                      <a:endParaRPr sz="750">
                        <a:latin typeface="Times New Roman"/>
                        <a:cs typeface="Times New Roman"/>
                      </a:endParaRPr>
                    </a:p>
                    <a:p>
                      <a:pPr algn="ctr">
                        <a:lnSpc>
                          <a:spcPct val="100000"/>
                        </a:lnSpc>
                      </a:pPr>
                      <a:r>
                        <a:rPr sz="800" b="1" spc="40" dirty="0">
                          <a:solidFill>
                            <a:srgbClr val="FFFFFF"/>
                          </a:solidFill>
                          <a:latin typeface="Trebuchet MS"/>
                          <a:cs typeface="Trebuchet MS"/>
                        </a:rPr>
                        <a:t>%</a:t>
                      </a:r>
                      <a:r>
                        <a:rPr sz="800" b="1" spc="-100" dirty="0">
                          <a:solidFill>
                            <a:srgbClr val="FFFFFF"/>
                          </a:solidFill>
                          <a:latin typeface="Trebuchet MS"/>
                          <a:cs typeface="Trebuchet MS"/>
                        </a:rPr>
                        <a:t> </a:t>
                      </a:r>
                      <a:r>
                        <a:rPr sz="800" b="1" spc="-25" dirty="0">
                          <a:solidFill>
                            <a:srgbClr val="FFFFFF"/>
                          </a:solidFill>
                          <a:latin typeface="Trebuchet MS"/>
                          <a:cs typeface="Trebuchet MS"/>
                        </a:rPr>
                        <a:t>исполнения</a:t>
                      </a:r>
                      <a:endParaRPr sz="800">
                        <a:latin typeface="Trebuchet MS"/>
                        <a:cs typeface="Trebuchet MS"/>
                      </a:endParaRPr>
                    </a:p>
                  </a:txBody>
                  <a:tcPr marL="0" marR="0" marT="0" marB="0">
                    <a:lnL w="6350" cap="flat" cmpd="sng" algn="ctr">
                      <a:solidFill>
                        <a:srgbClr val="FFFFFF"/>
                      </a:solidFill>
                      <a:prstDash val="solid"/>
                      <a:round/>
                      <a:headEnd type="none" w="med" len="med"/>
                      <a:tailEnd type="none" w="med" len="med"/>
                    </a:lnL>
                    <a:solidFill>
                      <a:srgbClr val="00B8BE"/>
                    </a:solidFill>
                  </a:tcPr>
                </a:tc>
              </a:tr>
              <a:tr h="172585">
                <a:tc>
                  <a:txBody>
                    <a:bodyPr/>
                    <a:lstStyle/>
                    <a:p>
                      <a:pPr marL="32384">
                        <a:lnSpc>
                          <a:spcPct val="100000"/>
                        </a:lnSpc>
                        <a:spcBef>
                          <a:spcPts val="204"/>
                        </a:spcBef>
                      </a:pPr>
                      <a:r>
                        <a:rPr sz="900" b="1" spc="-15" dirty="0">
                          <a:solidFill>
                            <a:srgbClr val="231F20"/>
                          </a:solidFill>
                          <a:latin typeface="Century Gothic"/>
                          <a:cs typeface="Century Gothic"/>
                        </a:rPr>
                        <a:t>Источники </a:t>
                      </a:r>
                      <a:r>
                        <a:rPr sz="900" b="1" spc="-50" dirty="0">
                          <a:solidFill>
                            <a:srgbClr val="231F20"/>
                          </a:solidFill>
                          <a:latin typeface="Century Gothic"/>
                          <a:cs typeface="Century Gothic"/>
                        </a:rPr>
                        <a:t>финансирования дефицита </a:t>
                      </a:r>
                      <a:r>
                        <a:rPr sz="900" b="1" spc="-40" dirty="0">
                          <a:solidFill>
                            <a:srgbClr val="231F20"/>
                          </a:solidFill>
                          <a:latin typeface="Century Gothic"/>
                          <a:cs typeface="Century Gothic"/>
                        </a:rPr>
                        <a:t>бюджета</a:t>
                      </a:r>
                      <a:r>
                        <a:rPr sz="900" b="1" spc="80" dirty="0">
                          <a:solidFill>
                            <a:srgbClr val="231F20"/>
                          </a:solidFill>
                          <a:latin typeface="Century Gothic"/>
                          <a:cs typeface="Century Gothic"/>
                        </a:rPr>
                        <a:t> </a:t>
                      </a:r>
                      <a:r>
                        <a:rPr sz="900" b="1" spc="-35" dirty="0">
                          <a:solidFill>
                            <a:srgbClr val="231F20"/>
                          </a:solidFill>
                          <a:latin typeface="Century Gothic"/>
                          <a:cs typeface="Century Gothic"/>
                        </a:rPr>
                        <a:t>всего</a:t>
                      </a:r>
                      <a:endParaRPr sz="900" b="1">
                        <a:latin typeface="Century Gothic"/>
                        <a:cs typeface="Century Gothic"/>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B w="6350">
                      <a:solidFill>
                        <a:srgbClr val="00B8BE"/>
                      </a:solidFill>
                      <a:prstDash val="solid"/>
                    </a:lnB>
                  </a:tcPr>
                </a:tc>
                <a:tc>
                  <a:txBody>
                    <a:bodyPr/>
                    <a:lstStyle/>
                    <a:p>
                      <a:pPr algn="ctr" fontAlgn="ctr"/>
                      <a:r>
                        <a:rPr lang="ru-RU" sz="900" b="1" i="0" u="none" strike="noStrike" dirty="0" smtClean="0">
                          <a:solidFill>
                            <a:srgbClr val="000000"/>
                          </a:solidFill>
                          <a:latin typeface="Cambria"/>
                        </a:rPr>
                        <a:t>5 564</a:t>
                      </a:r>
                      <a:endParaRPr lang="ru-RU" sz="900" b="1" i="0" u="none" strike="noStrike" dirty="0">
                        <a:solidFill>
                          <a:srgbClr val="000000"/>
                        </a:solidFill>
                        <a:latin typeface="Cambria"/>
                      </a:endParaRPr>
                    </a:p>
                  </a:txBody>
                  <a:tcPr marL="9525" marR="9525" marT="9525" marB="0" anchor="ctr">
                    <a:lnL w="6350">
                      <a:solidFill>
                        <a:srgbClr val="00B8BE"/>
                      </a:solidFill>
                      <a:prstDash val="solid"/>
                    </a:lnL>
                    <a:lnR w="6350">
                      <a:solidFill>
                        <a:srgbClr val="00B8BE"/>
                      </a:solidFill>
                      <a:prstDash val="solid"/>
                    </a:lnR>
                    <a:lnB w="6350">
                      <a:solidFill>
                        <a:srgbClr val="00B8BE"/>
                      </a:solidFill>
                      <a:prstDash val="solid"/>
                    </a:lnB>
                  </a:tcPr>
                </a:tc>
                <a:tc>
                  <a:txBody>
                    <a:bodyPr/>
                    <a:lstStyle/>
                    <a:p>
                      <a:pPr algn="ctr" fontAlgn="ctr"/>
                      <a:r>
                        <a:rPr lang="ru-RU" sz="900" b="1" i="0" u="none" strike="noStrike" dirty="0" smtClean="0">
                          <a:solidFill>
                            <a:srgbClr val="000000"/>
                          </a:solidFill>
                          <a:latin typeface="Cambria"/>
                        </a:rPr>
                        <a:t>-145 853</a:t>
                      </a:r>
                      <a:endParaRPr lang="ru-RU" sz="900" b="1" i="0" u="none" strike="noStrike" dirty="0">
                        <a:solidFill>
                          <a:srgbClr val="000000"/>
                        </a:solidFill>
                        <a:latin typeface="Cambria"/>
                      </a:endParaRPr>
                    </a:p>
                  </a:txBody>
                  <a:tcPr marL="9525" marR="9525" marT="9525" marB="0" anchor="ctr">
                    <a:lnL w="6350">
                      <a:solidFill>
                        <a:srgbClr val="00B8BE"/>
                      </a:solidFill>
                      <a:prstDash val="solid"/>
                    </a:lnL>
                    <a:lnR w="6350" cap="flat" cmpd="sng" algn="ctr">
                      <a:solidFill>
                        <a:srgbClr val="00B8BE"/>
                      </a:solidFill>
                      <a:prstDash val="solid"/>
                      <a:round/>
                      <a:headEnd type="none" w="med" len="med"/>
                      <a:tailEnd type="none" w="med" len="med"/>
                    </a:lnR>
                    <a:lnB w="6350">
                      <a:solidFill>
                        <a:srgbClr val="00B8BE"/>
                      </a:solidFill>
                      <a:prstDash val="solid"/>
                    </a:lnB>
                  </a:tcPr>
                </a:tc>
                <a:tc>
                  <a:txBody>
                    <a:bodyPr/>
                    <a:lstStyle/>
                    <a:p>
                      <a:pPr algn="ctr" fontAlgn="ctr"/>
                      <a:r>
                        <a:rPr lang="ru-RU" sz="900" b="1" i="0" u="none" strike="noStrike" dirty="0" smtClean="0">
                          <a:solidFill>
                            <a:srgbClr val="000000"/>
                          </a:solidFill>
                          <a:latin typeface="Cambria"/>
                        </a:rPr>
                        <a:t>-2 621</a:t>
                      </a:r>
                      <a:endParaRPr lang="ru-RU" sz="900" b="1"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a:solidFill>
                        <a:srgbClr val="00B8BE"/>
                      </a:solidFill>
                      <a:prstDash val="solid"/>
                    </a:lnR>
                    <a:lnB w="6350" cap="flat" cmpd="sng" algn="ctr">
                      <a:solidFill>
                        <a:srgbClr val="00B8BE"/>
                      </a:solidFill>
                      <a:prstDash val="solid"/>
                      <a:round/>
                      <a:headEnd type="none" w="med" len="med"/>
                      <a:tailEnd type="none" w="med" len="med"/>
                    </a:lnB>
                  </a:tcPr>
                </a:tc>
              </a:tr>
              <a:tr h="149737">
                <a:tc gridSpan="4">
                  <a:txBody>
                    <a:bodyPr/>
                    <a:lstStyle/>
                    <a:p>
                      <a:pPr algn="ctr">
                        <a:lnSpc>
                          <a:spcPct val="100000"/>
                        </a:lnSpc>
                        <a:spcBef>
                          <a:spcPts val="180"/>
                        </a:spcBef>
                      </a:pPr>
                      <a:endParaRPr sz="80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cap="flat" cmpd="sng" algn="ctr">
                      <a:solidFill>
                        <a:srgbClr val="00B8BE"/>
                      </a:solidFill>
                      <a:prstDash val="solid"/>
                      <a:round/>
                      <a:headEnd type="none" w="med" len="med"/>
                      <a:tailEnd type="none" w="med" len="med"/>
                    </a:lnB>
                    <a:solidFill>
                      <a:srgbClr val="B9E3E5"/>
                    </a:solidFill>
                  </a:tcPr>
                </a:tc>
                <a:tc hMerge="1">
                  <a:txBody>
                    <a:bodyPr/>
                    <a:lstStyle/>
                    <a:p>
                      <a:endParaRPr/>
                    </a:p>
                  </a:txBody>
                  <a:tcPr marL="0" marR="0" marT="0" marB="0"/>
                </a:tc>
                <a:tc hMerge="1">
                  <a:txBody>
                    <a:bodyPr/>
                    <a:lstStyle/>
                    <a:p>
                      <a:endParaRPr/>
                    </a:p>
                  </a:txBody>
                  <a:tcPr marL="0" marR="0" marT="0" marB="0"/>
                </a:tc>
                <a:tc hMerge="1">
                  <a:txBody>
                    <a:bodyPr/>
                    <a:lstStyle/>
                    <a:p>
                      <a:endParaRPr lang="ru-RU"/>
                    </a:p>
                  </a:txBody>
                  <a:tcPr/>
                </a:tc>
              </a:tr>
              <a:tr h="333964">
                <a:tc>
                  <a:txBody>
                    <a:bodyPr/>
                    <a:lstStyle/>
                    <a:p>
                      <a:pPr algn="l" fontAlgn="ctr"/>
                      <a:r>
                        <a:rPr lang="ru-RU" sz="900" b="1" i="0" u="none" strike="noStrike" dirty="0" smtClean="0">
                          <a:solidFill>
                            <a:srgbClr val="000000"/>
                          </a:solidFill>
                          <a:latin typeface="Cambria"/>
                        </a:rPr>
                        <a:t>источники внутреннего финансирования бюджета</a:t>
                      </a:r>
                    </a:p>
                    <a:p>
                      <a:pPr algn="l" fontAlgn="ctr"/>
                      <a:r>
                        <a:rPr lang="ru-RU" sz="900" b="1" i="0" u="none" strike="noStrike" dirty="0" smtClean="0">
                          <a:solidFill>
                            <a:srgbClr val="000000"/>
                          </a:solidFill>
                          <a:latin typeface="Cambria"/>
                        </a:rPr>
                        <a:t>из них:</a:t>
                      </a:r>
                      <a:endParaRPr lang="ru-RU" sz="900" b="1" i="0" u="none" strike="noStrike" dirty="0">
                        <a:solidFill>
                          <a:srgbClr val="000000"/>
                        </a:solidFill>
                        <a:latin typeface="Cambria"/>
                      </a:endParaRPr>
                    </a:p>
                  </a:txBody>
                  <a:tcPr marL="85725" marR="9525" marT="9525" marB="0" anchor="ctr">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tcPr>
                </a:tc>
                <a:tc>
                  <a:txBody>
                    <a:bodyPr/>
                    <a:lstStyle/>
                    <a:p>
                      <a:pPr algn="ctr" fontAlgn="ctr"/>
                      <a:r>
                        <a:rPr lang="ru-RU" sz="900" b="1" i="0" u="none" strike="noStrike" dirty="0" smtClean="0">
                          <a:solidFill>
                            <a:srgbClr val="000000"/>
                          </a:solidFill>
                          <a:latin typeface="Cambria"/>
                        </a:rPr>
                        <a:t>18 421</a:t>
                      </a:r>
                      <a:endParaRPr lang="ru-RU" sz="900" b="1" i="0" u="none" strike="noStrike" dirty="0">
                        <a:solidFill>
                          <a:srgbClr val="000000"/>
                        </a:solidFill>
                        <a:latin typeface="Cambria"/>
                      </a:endParaRPr>
                    </a:p>
                  </a:txBody>
                  <a:tcPr marL="9525" marR="9525" marT="9525" marB="0" anchor="ctr">
                    <a:lnL w="6350">
                      <a:solidFill>
                        <a:srgbClr val="00B8BE"/>
                      </a:solidFill>
                      <a:prstDash val="solid"/>
                    </a:lnL>
                    <a:lnR w="6350">
                      <a:solidFill>
                        <a:srgbClr val="00B8BE"/>
                      </a:solidFill>
                      <a:prstDash val="solid"/>
                    </a:lnR>
                    <a:lnT w="6350">
                      <a:solidFill>
                        <a:srgbClr val="00B8BE"/>
                      </a:solidFill>
                      <a:prstDash val="solid"/>
                    </a:lnT>
                    <a:lnB w="6350" cap="flat" cmpd="sng" algn="ctr">
                      <a:solidFill>
                        <a:srgbClr val="00B8BE"/>
                      </a:solidFill>
                      <a:prstDash val="solid"/>
                      <a:round/>
                      <a:headEnd type="none" w="med" len="med"/>
                      <a:tailEnd type="none" w="med" len="med"/>
                    </a:lnB>
                  </a:tcPr>
                </a:tc>
                <a:tc>
                  <a:txBody>
                    <a:bodyPr/>
                    <a:lstStyle/>
                    <a:p>
                      <a:pPr algn="ctr" fontAlgn="ctr"/>
                      <a:r>
                        <a:rPr lang="ru-RU" sz="900" b="1" i="0" u="none" strike="noStrike" dirty="0" smtClean="0">
                          <a:solidFill>
                            <a:srgbClr val="000000"/>
                          </a:solidFill>
                          <a:latin typeface="Cambria"/>
                        </a:rPr>
                        <a:t>-25 102</a:t>
                      </a:r>
                      <a:endParaRPr lang="ru-RU" sz="900" b="1" i="0" u="none" strike="noStrike" dirty="0">
                        <a:solidFill>
                          <a:srgbClr val="000000"/>
                        </a:solidFill>
                        <a:latin typeface="Cambria"/>
                      </a:endParaRPr>
                    </a:p>
                  </a:txBody>
                  <a:tcPr marL="9525" marR="9525" marT="9525" marB="0" anchor="ctr">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tcPr>
                </a:tc>
                <a:tc>
                  <a:txBody>
                    <a:bodyPr/>
                    <a:lstStyle/>
                    <a:p>
                      <a:pPr algn="ctr" fontAlgn="ctr"/>
                      <a:r>
                        <a:rPr lang="ru-RU" sz="900" b="1" i="0" u="none" strike="noStrike" dirty="0" smtClean="0">
                          <a:solidFill>
                            <a:srgbClr val="000000"/>
                          </a:solidFill>
                          <a:latin typeface="Cambria"/>
                        </a:rPr>
                        <a:t>-136,3</a:t>
                      </a:r>
                      <a:endParaRPr lang="ru-RU" sz="900" b="1"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tcPr>
                </a:tc>
              </a:tr>
              <a:tr h="333964">
                <a:tc>
                  <a:txBody>
                    <a:bodyPr/>
                    <a:lstStyle/>
                    <a:p>
                      <a:pPr algn="l" fontAlgn="ctr"/>
                      <a:r>
                        <a:rPr lang="ru-RU" sz="900" b="0" i="0" u="none" strike="noStrike" dirty="0">
                          <a:solidFill>
                            <a:srgbClr val="000000"/>
                          </a:solidFill>
                          <a:latin typeface="Cambria"/>
                        </a:rPr>
                        <a:t>Исполнение муниципальных гарантий </a:t>
                      </a:r>
                      <a:r>
                        <a:rPr lang="ru-RU" sz="900" b="0" i="0" u="none" strike="noStrike" dirty="0" smtClean="0">
                          <a:solidFill>
                            <a:srgbClr val="000000"/>
                          </a:solidFill>
                          <a:latin typeface="Cambria"/>
                        </a:rPr>
                        <a:t> муниципальных округов</a:t>
                      </a:r>
                      <a:endParaRPr lang="ru-RU" sz="900" b="0" i="0" u="none" strike="noStrike" dirty="0">
                        <a:solidFill>
                          <a:srgbClr val="000000"/>
                        </a:solidFill>
                        <a:latin typeface="Cambria"/>
                      </a:endParaRPr>
                    </a:p>
                  </a:txBody>
                  <a:tcPr marL="85725" marR="9525" marT="9525" marB="0" anchor="ctr">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fontAlgn="ctr"/>
                      <a:r>
                        <a:rPr lang="ru-RU" sz="900" b="0" i="0" u="none" strike="noStrike" dirty="0" smtClean="0">
                          <a:solidFill>
                            <a:srgbClr val="000000"/>
                          </a:solidFill>
                          <a:latin typeface="Cambria"/>
                        </a:rPr>
                        <a:t>-91 634</a:t>
                      </a:r>
                      <a:endParaRPr lang="ru-RU" sz="900" b="0"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fontAlgn="ctr"/>
                      <a:r>
                        <a:rPr lang="ru-RU" sz="900" b="0" i="0" u="none" strike="noStrike" dirty="0" smtClean="0">
                          <a:solidFill>
                            <a:srgbClr val="000000"/>
                          </a:solidFill>
                          <a:latin typeface="Cambria"/>
                        </a:rPr>
                        <a:t>-25 202</a:t>
                      </a:r>
                      <a:endParaRPr lang="ru-RU" sz="900" b="0" i="0" u="none" strike="noStrike" dirty="0">
                        <a:solidFill>
                          <a:srgbClr val="000000"/>
                        </a:solidFill>
                        <a:latin typeface="Cambria"/>
                      </a:endParaRPr>
                    </a:p>
                  </a:txBody>
                  <a:tcPr marL="9525" marR="9525" marT="9525" marB="0"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fontAlgn="ctr"/>
                      <a:r>
                        <a:rPr lang="ru-RU" sz="900" b="0" i="0" u="none" strike="noStrike" dirty="0" smtClean="0">
                          <a:solidFill>
                            <a:srgbClr val="000000"/>
                          </a:solidFill>
                          <a:latin typeface="Cambria"/>
                        </a:rPr>
                        <a:t>27,5</a:t>
                      </a:r>
                      <a:endParaRPr lang="ru-RU" sz="900" b="0"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333964">
                <a:tc>
                  <a:txBody>
                    <a:bodyPr/>
                    <a:lstStyle/>
                    <a:p>
                      <a:pPr algn="l" fontAlgn="ctr"/>
                      <a:r>
                        <a:rPr lang="ru-RU" sz="900" b="0" i="0" u="none" strike="noStrike" dirty="0">
                          <a:solidFill>
                            <a:srgbClr val="000000"/>
                          </a:solidFill>
                          <a:latin typeface="Cambria"/>
                        </a:rPr>
                        <a:t>Возврат бюджетных кредитов, предоставленных юридическим лицам из бюджетов городских </a:t>
                      </a:r>
                      <a:r>
                        <a:rPr lang="ru-RU" sz="900" b="0" i="0" u="none" strike="noStrike" dirty="0" smtClean="0">
                          <a:solidFill>
                            <a:srgbClr val="000000"/>
                          </a:solidFill>
                          <a:latin typeface="Cambria"/>
                        </a:rPr>
                        <a:t>округов</a:t>
                      </a:r>
                      <a:endParaRPr lang="ru-RU" sz="900" b="0" i="0" u="none" strike="noStrike" dirty="0">
                        <a:solidFill>
                          <a:srgbClr val="000000"/>
                        </a:solidFill>
                        <a:latin typeface="Cambria"/>
                      </a:endParaRPr>
                    </a:p>
                  </a:txBody>
                  <a:tcPr marL="85725" marR="9525" marT="9525" marB="0"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algn="ctr" fontAlgn="ctr"/>
                      <a:r>
                        <a:rPr lang="ru-RU" sz="900" b="0" i="0" u="none" strike="noStrike" dirty="0" smtClean="0">
                          <a:solidFill>
                            <a:srgbClr val="000000"/>
                          </a:solidFill>
                          <a:latin typeface="Cambria"/>
                        </a:rPr>
                        <a:t>110 055</a:t>
                      </a:r>
                      <a:endParaRPr lang="ru-RU" sz="900" b="0"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algn="ctr" fontAlgn="ctr"/>
                      <a:r>
                        <a:rPr lang="ru-RU" sz="900" b="0" i="0" u="none" strike="noStrike" dirty="0" smtClean="0">
                          <a:solidFill>
                            <a:srgbClr val="000000"/>
                          </a:solidFill>
                          <a:latin typeface="Cambria"/>
                        </a:rPr>
                        <a:t>101</a:t>
                      </a:r>
                      <a:endParaRPr lang="ru-RU" sz="900" b="0"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algn="ctr" fontAlgn="ctr"/>
                      <a:r>
                        <a:rPr lang="ru-RU" sz="900" b="0" i="0" u="none" strike="noStrike" dirty="0" smtClean="0">
                          <a:solidFill>
                            <a:srgbClr val="000000"/>
                          </a:solidFill>
                          <a:latin typeface="Cambria"/>
                        </a:rPr>
                        <a:t>9</a:t>
                      </a:r>
                      <a:endParaRPr lang="ru-RU" sz="900" b="0"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333964">
                <a:tc>
                  <a:txBody>
                    <a:bodyPr/>
                    <a:lstStyle/>
                    <a:p>
                      <a:pPr algn="l" fontAlgn="ctr"/>
                      <a:r>
                        <a:rPr lang="ru-RU" sz="900" b="0" i="0" u="none" strike="noStrike" dirty="0">
                          <a:solidFill>
                            <a:srgbClr val="000000"/>
                          </a:solidFill>
                          <a:latin typeface="Cambria"/>
                        </a:rPr>
                        <a:t>Получение кредитов от других бюджетов бюджетной системы Российской Федерации  бюджетами </a:t>
                      </a:r>
                      <a:r>
                        <a:rPr lang="ru-RU" sz="900" b="0" i="0" u="none" strike="noStrike" dirty="0" smtClean="0">
                          <a:solidFill>
                            <a:srgbClr val="000000"/>
                          </a:solidFill>
                          <a:latin typeface="Cambria"/>
                        </a:rPr>
                        <a:t> муниципальных округов</a:t>
                      </a:r>
                      <a:endParaRPr lang="ru-RU" sz="900" b="0" i="0" u="none" strike="noStrike" dirty="0">
                        <a:solidFill>
                          <a:srgbClr val="000000"/>
                        </a:solidFill>
                        <a:latin typeface="Cambria"/>
                      </a:endParaRPr>
                    </a:p>
                  </a:txBody>
                  <a:tcPr marL="85725" marR="9525" marT="9525" marB="0" anchor="ctr">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fontAlgn="ctr"/>
                      <a:r>
                        <a:rPr lang="ru-RU" sz="900" b="0" i="0" u="none" strike="noStrike" dirty="0" smtClean="0">
                          <a:solidFill>
                            <a:srgbClr val="000000"/>
                          </a:solidFill>
                          <a:latin typeface="Cambria"/>
                        </a:rPr>
                        <a:t>---</a:t>
                      </a:r>
                      <a:endParaRPr lang="ru-RU" sz="900" b="0"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fontAlgn="ctr"/>
                      <a:r>
                        <a:rPr lang="ru-RU" sz="900" b="0" i="0" u="none" strike="noStrike" dirty="0" smtClean="0">
                          <a:solidFill>
                            <a:srgbClr val="000000"/>
                          </a:solidFill>
                          <a:latin typeface="Cambria"/>
                        </a:rPr>
                        <a:t>---</a:t>
                      </a:r>
                      <a:endParaRPr lang="ru-RU" sz="900" b="0" i="0" u="none" strike="noStrike" dirty="0">
                        <a:solidFill>
                          <a:srgbClr val="000000"/>
                        </a:solidFill>
                        <a:latin typeface="Cambria"/>
                      </a:endParaRPr>
                    </a:p>
                  </a:txBody>
                  <a:tcPr marL="9525" marR="9525" marT="9525" marB="0" anchor="ctr">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fontAlgn="ctr"/>
                      <a:r>
                        <a:rPr lang="ru-RU" sz="900" b="0" i="0" u="none" strike="noStrike" dirty="0" smtClean="0">
                          <a:solidFill>
                            <a:srgbClr val="000000"/>
                          </a:solidFill>
                          <a:latin typeface="Cambria"/>
                        </a:rPr>
                        <a:t>---</a:t>
                      </a:r>
                      <a:endParaRPr lang="ru-RU" sz="900" b="0"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333964">
                <a:tc>
                  <a:txBody>
                    <a:bodyPr/>
                    <a:lstStyle/>
                    <a:p>
                      <a:pPr algn="l" fontAlgn="ctr"/>
                      <a:r>
                        <a:rPr lang="ru-RU" sz="900" b="0" i="0" u="none" strike="noStrike" dirty="0">
                          <a:solidFill>
                            <a:srgbClr val="000000"/>
                          </a:solidFill>
                          <a:latin typeface="Cambria"/>
                        </a:rPr>
                        <a:t>Погашение бюджетами </a:t>
                      </a:r>
                      <a:r>
                        <a:rPr lang="ru-RU" sz="900" b="0" i="0" u="none" strike="noStrike" dirty="0" smtClean="0">
                          <a:solidFill>
                            <a:srgbClr val="000000"/>
                          </a:solidFill>
                          <a:latin typeface="Cambria"/>
                        </a:rPr>
                        <a:t>муниципальных </a:t>
                      </a:r>
                      <a:r>
                        <a:rPr lang="ru-RU" sz="900" b="0" i="0" u="none" strike="noStrike" dirty="0">
                          <a:solidFill>
                            <a:srgbClr val="000000"/>
                          </a:solidFill>
                          <a:latin typeface="Cambria"/>
                        </a:rPr>
                        <a:t>округов кредитов  от других бюджетов бюджетной системы Российской </a:t>
                      </a:r>
                      <a:r>
                        <a:rPr lang="ru-RU" sz="900" b="0" i="0" u="none" strike="noStrike" dirty="0" smtClean="0">
                          <a:solidFill>
                            <a:srgbClr val="000000"/>
                          </a:solidFill>
                          <a:latin typeface="Cambria"/>
                        </a:rPr>
                        <a:t>Федерации</a:t>
                      </a:r>
                      <a:endParaRPr lang="ru-RU" sz="900" b="0" i="0" u="none" strike="noStrike" dirty="0">
                        <a:solidFill>
                          <a:srgbClr val="000000"/>
                        </a:solidFill>
                        <a:latin typeface="Cambria"/>
                      </a:endParaRPr>
                    </a:p>
                  </a:txBody>
                  <a:tcPr marL="85725" marR="9525" marT="9525" marB="0" anchor="ctr">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algn="ctr" fontAlgn="ctr"/>
                      <a:r>
                        <a:rPr lang="ru-RU" sz="900" b="0" i="0" u="none" strike="noStrike" dirty="0" smtClean="0">
                          <a:solidFill>
                            <a:srgbClr val="000000"/>
                          </a:solidFill>
                          <a:latin typeface="Cambria"/>
                        </a:rPr>
                        <a:t>---</a:t>
                      </a:r>
                      <a:endParaRPr lang="ru-RU" sz="900" b="0"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a:solidFill>
                        <a:srgbClr val="00B8BE"/>
                      </a:solidFill>
                      <a:prstDash val="soli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algn="ctr" fontAlgn="ctr"/>
                      <a:r>
                        <a:rPr lang="ru-RU" sz="900" b="0" i="0" u="none" strike="noStrike" dirty="0" smtClean="0">
                          <a:solidFill>
                            <a:srgbClr val="000000"/>
                          </a:solidFill>
                          <a:latin typeface="Cambria"/>
                        </a:rPr>
                        <a:t>---</a:t>
                      </a:r>
                      <a:endParaRPr lang="ru-RU" sz="900" b="0" i="0" u="none" strike="noStrike" dirty="0">
                        <a:solidFill>
                          <a:srgbClr val="000000"/>
                        </a:solidFill>
                        <a:latin typeface="Cambria"/>
                      </a:endParaRPr>
                    </a:p>
                  </a:txBody>
                  <a:tcPr marL="9525" marR="9525" marT="9525" marB="0" anchor="ctr">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algn="ctr" fontAlgn="ctr"/>
                      <a:r>
                        <a:rPr lang="ru-RU" sz="900" b="0" i="0" u="none" strike="noStrike" dirty="0" smtClean="0">
                          <a:solidFill>
                            <a:srgbClr val="000000"/>
                          </a:solidFill>
                          <a:latin typeface="Cambria"/>
                        </a:rPr>
                        <a:t>---</a:t>
                      </a:r>
                      <a:endParaRPr lang="ru-RU" sz="900" b="0"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333964">
                <a:tc>
                  <a:txBody>
                    <a:bodyPr/>
                    <a:lstStyle/>
                    <a:p>
                      <a:pPr marL="0" indent="85725" algn="l" fontAlgn="ctr"/>
                      <a:r>
                        <a:rPr lang="ru-RU" sz="900" b="1" i="0" u="none" strike="noStrike" dirty="0" smtClean="0">
                          <a:solidFill>
                            <a:srgbClr val="000000"/>
                          </a:solidFill>
                          <a:latin typeface="Cambria"/>
                        </a:rPr>
                        <a:t>изменение </a:t>
                      </a:r>
                      <a:r>
                        <a:rPr lang="ru-RU" sz="900" b="1" i="0" u="none" strike="noStrike" dirty="0">
                          <a:solidFill>
                            <a:srgbClr val="000000"/>
                          </a:solidFill>
                          <a:latin typeface="Cambria"/>
                        </a:rPr>
                        <a:t>остатков средств</a:t>
                      </a:r>
                    </a:p>
                  </a:txBody>
                  <a:tcPr marL="9525" marR="9525" marT="9525" marB="0"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fontAlgn="ctr"/>
                      <a:r>
                        <a:rPr lang="ru-RU" sz="900" b="1" i="0" u="none" strike="noStrike" dirty="0" smtClean="0">
                          <a:solidFill>
                            <a:srgbClr val="000000"/>
                          </a:solidFill>
                          <a:latin typeface="Cambria"/>
                        </a:rPr>
                        <a:t>-12 857</a:t>
                      </a:r>
                      <a:endParaRPr lang="ru-RU" sz="900" b="1"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fontAlgn="ctr"/>
                      <a:r>
                        <a:rPr lang="ru-RU" sz="900" b="1" i="0" u="none" strike="noStrike" dirty="0" smtClean="0">
                          <a:solidFill>
                            <a:srgbClr val="000000"/>
                          </a:solidFill>
                          <a:latin typeface="Cambria"/>
                        </a:rPr>
                        <a:t>-120 751</a:t>
                      </a:r>
                      <a:endParaRPr lang="ru-RU" sz="900" b="1"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fontAlgn="ctr"/>
                      <a:r>
                        <a:rPr lang="ru-RU" sz="900" b="1" i="0" u="none" strike="noStrike" dirty="0" smtClean="0">
                          <a:solidFill>
                            <a:srgbClr val="000000"/>
                          </a:solidFill>
                          <a:latin typeface="Cambria"/>
                        </a:rPr>
                        <a:t>939,2</a:t>
                      </a:r>
                      <a:endParaRPr lang="ru-RU" sz="900" b="1"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350228">
                <a:tc>
                  <a:txBody>
                    <a:bodyPr/>
                    <a:lstStyle/>
                    <a:p>
                      <a:pPr algn="l" fontAlgn="ctr"/>
                      <a:r>
                        <a:rPr lang="ru-RU" sz="900" b="0" i="0" u="none" strike="noStrike" dirty="0">
                          <a:solidFill>
                            <a:srgbClr val="000000"/>
                          </a:solidFill>
                          <a:latin typeface="Cambria"/>
                        </a:rPr>
                        <a:t>Увеличение прочих остатков денежных средств бюджетов </a:t>
                      </a:r>
                      <a:r>
                        <a:rPr lang="ru-RU" sz="900" b="0" i="0" u="none" strike="noStrike" dirty="0" smtClean="0">
                          <a:solidFill>
                            <a:srgbClr val="000000"/>
                          </a:solidFill>
                          <a:latin typeface="Cambria"/>
                        </a:rPr>
                        <a:t>муниципальных </a:t>
                      </a:r>
                      <a:r>
                        <a:rPr lang="ru-RU" sz="900" b="0" i="0" u="none" strike="noStrike" dirty="0">
                          <a:solidFill>
                            <a:srgbClr val="000000"/>
                          </a:solidFill>
                          <a:latin typeface="Cambria"/>
                        </a:rPr>
                        <a:t>округов</a:t>
                      </a:r>
                    </a:p>
                  </a:txBody>
                  <a:tcPr marL="85725" marR="9525" marT="9525" marB="0"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algn="ctr" fontAlgn="ctr"/>
                      <a:r>
                        <a:rPr lang="ru-RU" sz="900" b="0" i="0" u="none" strike="noStrike" dirty="0" smtClean="0">
                          <a:solidFill>
                            <a:srgbClr val="000000"/>
                          </a:solidFill>
                          <a:latin typeface="Cambria"/>
                        </a:rPr>
                        <a:t>-2 356 904</a:t>
                      </a:r>
                      <a:endParaRPr lang="ru-RU" sz="900" b="0"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algn="ctr" fontAlgn="ctr"/>
                      <a:r>
                        <a:rPr lang="ru-RU" sz="900" b="0" i="0" u="none" strike="noStrike" dirty="0" smtClean="0">
                          <a:solidFill>
                            <a:srgbClr val="000000"/>
                          </a:solidFill>
                          <a:latin typeface="Cambria"/>
                        </a:rPr>
                        <a:t>-2 262 268</a:t>
                      </a:r>
                      <a:endParaRPr lang="ru-RU" sz="900" b="0"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algn="ctr" fontAlgn="ctr"/>
                      <a:r>
                        <a:rPr lang="ru-RU" sz="900" b="0" i="0" u="none" strike="noStrike" dirty="0" smtClean="0">
                          <a:solidFill>
                            <a:srgbClr val="000000"/>
                          </a:solidFill>
                          <a:latin typeface="Cambria"/>
                        </a:rPr>
                        <a:t>96</a:t>
                      </a:r>
                      <a:endParaRPr lang="ru-RU" sz="900" b="0"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350228">
                <a:tc>
                  <a:txBody>
                    <a:bodyPr/>
                    <a:lstStyle/>
                    <a:p>
                      <a:pPr algn="l" fontAlgn="ctr"/>
                      <a:r>
                        <a:rPr lang="ru-RU" sz="900" b="0" i="0" u="none" strike="noStrike" dirty="0">
                          <a:solidFill>
                            <a:srgbClr val="000000"/>
                          </a:solidFill>
                          <a:latin typeface="Cambria"/>
                        </a:rPr>
                        <a:t>Уменьшение прочих остатков денежных средств бюджетов </a:t>
                      </a:r>
                      <a:r>
                        <a:rPr lang="ru-RU" sz="900" b="0" i="0" u="none" strike="noStrike" dirty="0" smtClean="0">
                          <a:solidFill>
                            <a:srgbClr val="000000"/>
                          </a:solidFill>
                          <a:latin typeface="Cambria"/>
                        </a:rPr>
                        <a:t>муниципальных </a:t>
                      </a:r>
                      <a:r>
                        <a:rPr lang="ru-RU" sz="900" b="0" i="0" u="none" strike="noStrike" dirty="0">
                          <a:solidFill>
                            <a:srgbClr val="000000"/>
                          </a:solidFill>
                          <a:latin typeface="Cambria"/>
                        </a:rPr>
                        <a:t>округов</a:t>
                      </a:r>
                    </a:p>
                  </a:txBody>
                  <a:tcPr marL="85725" marR="9525" marT="9525" marB="0" anchor="ctr">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fontAlgn="ctr"/>
                      <a:r>
                        <a:rPr lang="ru-RU" sz="900" b="0" i="0" u="none" strike="noStrike" dirty="0" smtClean="0">
                          <a:solidFill>
                            <a:srgbClr val="000000"/>
                          </a:solidFill>
                          <a:latin typeface="Cambria"/>
                        </a:rPr>
                        <a:t>2 344 047</a:t>
                      </a:r>
                      <a:endParaRPr lang="ru-RU" sz="900" b="0"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fontAlgn="ctr"/>
                      <a:r>
                        <a:rPr lang="ru-RU" sz="900" b="0" i="0" u="none" strike="noStrike" dirty="0" smtClean="0">
                          <a:solidFill>
                            <a:srgbClr val="000000"/>
                          </a:solidFill>
                          <a:latin typeface="Cambria"/>
                        </a:rPr>
                        <a:t>2 141 517</a:t>
                      </a:r>
                      <a:endParaRPr lang="ru-RU" sz="900" b="0"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fontAlgn="ctr"/>
                      <a:r>
                        <a:rPr lang="ru-RU" sz="900" b="0" i="0" u="none" strike="noStrike" dirty="0" smtClean="0">
                          <a:solidFill>
                            <a:srgbClr val="000000"/>
                          </a:solidFill>
                          <a:latin typeface="Cambria"/>
                        </a:rPr>
                        <a:t>91,4</a:t>
                      </a:r>
                      <a:endParaRPr lang="ru-RU" sz="900" b="0" i="0" u="none" strike="noStrike" dirty="0">
                        <a:solidFill>
                          <a:srgbClr val="000000"/>
                        </a:solidFill>
                        <a:latin typeface="Cambria"/>
                      </a:endParaRPr>
                    </a:p>
                  </a:txBody>
                  <a:tcPr marL="9525" marR="9525" marT="9525"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bl>
          </a:graphicData>
        </a:graphic>
      </p:graphicFrame>
      <p:sp>
        <p:nvSpPr>
          <p:cNvPr id="25" name="object 25"/>
          <p:cNvSpPr/>
          <p:nvPr/>
        </p:nvSpPr>
        <p:spPr>
          <a:xfrm>
            <a:off x="666750" y="2787650"/>
            <a:ext cx="6624320" cy="0"/>
          </a:xfrm>
          <a:custGeom>
            <a:avLst/>
            <a:gdLst/>
            <a:ahLst/>
            <a:cxnLst/>
            <a:rect l="l" t="t" r="r" b="b"/>
            <a:pathLst>
              <a:path w="6624320">
                <a:moveTo>
                  <a:pt x="0" y="0"/>
                </a:moveTo>
                <a:lnTo>
                  <a:pt x="6624002" y="0"/>
                </a:lnTo>
              </a:path>
            </a:pathLst>
          </a:custGeom>
          <a:ln w="9525">
            <a:solidFill>
              <a:srgbClr val="8A8C8E"/>
            </a:solidFill>
            <a:prstDash val="dash"/>
          </a:ln>
        </p:spPr>
        <p:txBody>
          <a:bodyPr wrap="square" lIns="0" tIns="0" rIns="0" bIns="0" rtlCol="0"/>
          <a:lstStyle/>
          <a:p>
            <a:endParaRPr/>
          </a:p>
        </p:txBody>
      </p:sp>
      <p:sp>
        <p:nvSpPr>
          <p:cNvPr id="32" name="object 32"/>
          <p:cNvSpPr txBox="1"/>
          <p:nvPr/>
        </p:nvSpPr>
        <p:spPr>
          <a:xfrm>
            <a:off x="819150" y="3168650"/>
            <a:ext cx="5257800" cy="246221"/>
          </a:xfrm>
          <a:prstGeom prst="rect">
            <a:avLst/>
          </a:prstGeom>
        </p:spPr>
        <p:txBody>
          <a:bodyPr vert="horz" wrap="square" lIns="0" tIns="0" rIns="0" bIns="0" rtlCol="0">
            <a:spAutoFit/>
          </a:bodyPr>
          <a:lstStyle/>
          <a:p>
            <a:pPr marL="12700">
              <a:lnSpc>
                <a:spcPct val="100000"/>
              </a:lnSpc>
            </a:pPr>
            <a:r>
              <a:rPr sz="1600" b="1" spc="-10" dirty="0">
                <a:latin typeface="Liberation Serif" pitchFamily="18" charset="0"/>
                <a:ea typeface="Liberation Serif" pitchFamily="18" charset="0"/>
                <a:cs typeface="Liberation Serif" pitchFamily="18" charset="0"/>
              </a:rPr>
              <a:t>Источники финансирования </a:t>
            </a:r>
            <a:r>
              <a:rPr sz="1600" b="1" dirty="0" err="1">
                <a:latin typeface="Liberation Serif" pitchFamily="18" charset="0"/>
                <a:ea typeface="Liberation Serif" pitchFamily="18" charset="0"/>
                <a:cs typeface="Liberation Serif" pitchFamily="18" charset="0"/>
              </a:rPr>
              <a:t>дефицита</a:t>
            </a:r>
            <a:r>
              <a:rPr sz="1600" b="1" dirty="0">
                <a:latin typeface="Liberation Serif" pitchFamily="18" charset="0"/>
                <a:ea typeface="Liberation Serif" pitchFamily="18" charset="0"/>
                <a:cs typeface="Liberation Serif" pitchFamily="18" charset="0"/>
              </a:rPr>
              <a:t> </a:t>
            </a:r>
            <a:r>
              <a:rPr sz="1600" b="1" spc="5" dirty="0" err="1" smtClean="0">
                <a:latin typeface="Liberation Serif" pitchFamily="18" charset="0"/>
                <a:ea typeface="Liberation Serif" pitchFamily="18" charset="0"/>
                <a:cs typeface="Liberation Serif" pitchFamily="18" charset="0"/>
              </a:rPr>
              <a:t>бюджета</a:t>
            </a:r>
            <a:endParaRPr sz="1600" dirty="0">
              <a:latin typeface="Liberation Serif" pitchFamily="18" charset="0"/>
              <a:ea typeface="Liberation Serif" pitchFamily="18" charset="0"/>
              <a:cs typeface="Liberation Serif" pitchFamily="18" charset="0"/>
            </a:endParaRPr>
          </a:p>
        </p:txBody>
      </p:sp>
      <p:sp>
        <p:nvSpPr>
          <p:cNvPr id="34" name="object 34"/>
          <p:cNvSpPr txBox="1"/>
          <p:nvPr/>
        </p:nvSpPr>
        <p:spPr>
          <a:xfrm>
            <a:off x="971550" y="730250"/>
            <a:ext cx="3200400" cy="184666"/>
          </a:xfrm>
          <a:prstGeom prst="rect">
            <a:avLst/>
          </a:prstGeom>
        </p:spPr>
        <p:txBody>
          <a:bodyPr vert="horz" wrap="square" lIns="0" tIns="0" rIns="0" bIns="0" rtlCol="0">
            <a:spAutoFit/>
          </a:bodyPr>
          <a:lstStyle/>
          <a:p>
            <a:pPr marL="12700">
              <a:lnSpc>
                <a:spcPct val="100000"/>
              </a:lnSpc>
            </a:pPr>
            <a:r>
              <a:rPr lang="ru-RU" sz="1200" b="1" dirty="0" smtClean="0">
                <a:latin typeface="Liberation Serif" pitchFamily="18" charset="0"/>
                <a:ea typeface="Liberation Serif" pitchFamily="18" charset="0"/>
                <a:cs typeface="Liberation Serif" pitchFamily="18" charset="0"/>
              </a:rPr>
              <a:t>Бюджет Шалинского муниципального округа</a:t>
            </a:r>
            <a:endParaRPr sz="1200" b="1" dirty="0">
              <a:latin typeface="Liberation Serif" pitchFamily="18" charset="0"/>
              <a:ea typeface="Liberation Serif" pitchFamily="18" charset="0"/>
              <a:cs typeface="Liberation Serif" pitchFamily="18" charset="0"/>
            </a:endParaRPr>
          </a:p>
        </p:txBody>
      </p:sp>
      <p:sp>
        <p:nvSpPr>
          <p:cNvPr id="35" name="object 35"/>
          <p:cNvSpPr txBox="1"/>
          <p:nvPr/>
        </p:nvSpPr>
        <p:spPr>
          <a:xfrm>
            <a:off x="4629150" y="730250"/>
            <a:ext cx="762331" cy="153888"/>
          </a:xfrm>
          <a:prstGeom prst="rect">
            <a:avLst/>
          </a:prstGeom>
        </p:spPr>
        <p:txBody>
          <a:bodyPr vert="horz" wrap="square" lIns="0" tIns="0" rIns="0" bIns="0" rtlCol="0">
            <a:spAutoFit/>
          </a:bodyPr>
          <a:lstStyle/>
          <a:p>
            <a:pPr marL="12700">
              <a:lnSpc>
                <a:spcPct val="100000"/>
              </a:lnSpc>
            </a:pPr>
            <a:r>
              <a:rPr lang="ru-RU" sz="1000" b="1" spc="-25" dirty="0" err="1" smtClean="0">
                <a:latin typeface="Trebuchet MS"/>
                <a:cs typeface="Trebuchet MS"/>
              </a:rPr>
              <a:t>тыс</a:t>
            </a:r>
            <a:r>
              <a:rPr sz="1000" b="1" spc="-25" dirty="0" smtClean="0">
                <a:latin typeface="Trebuchet MS"/>
                <a:cs typeface="Trebuchet MS"/>
              </a:rPr>
              <a:t>.</a:t>
            </a:r>
            <a:r>
              <a:rPr sz="1000" b="1" spc="-145" dirty="0" smtClean="0">
                <a:latin typeface="Trebuchet MS"/>
                <a:cs typeface="Trebuchet MS"/>
              </a:rPr>
              <a:t> </a:t>
            </a:r>
            <a:r>
              <a:rPr sz="1000" b="1" spc="-35" dirty="0">
                <a:latin typeface="Trebuchet MS"/>
                <a:cs typeface="Trebuchet MS"/>
              </a:rPr>
              <a:t>руб.</a:t>
            </a:r>
            <a:endParaRPr sz="1000" dirty="0">
              <a:latin typeface="Trebuchet MS"/>
              <a:cs typeface="Trebuchet MS"/>
            </a:endParaRPr>
          </a:p>
        </p:txBody>
      </p:sp>
      <p:sp>
        <p:nvSpPr>
          <p:cNvPr id="36" name="object 36"/>
          <p:cNvSpPr txBox="1"/>
          <p:nvPr/>
        </p:nvSpPr>
        <p:spPr>
          <a:xfrm>
            <a:off x="6457950" y="3549650"/>
            <a:ext cx="685800" cy="153888"/>
          </a:xfrm>
          <a:prstGeom prst="rect">
            <a:avLst/>
          </a:prstGeom>
        </p:spPr>
        <p:txBody>
          <a:bodyPr vert="horz" wrap="square" lIns="0" tIns="0" rIns="0" bIns="0" rtlCol="0">
            <a:spAutoFit/>
          </a:bodyPr>
          <a:lstStyle/>
          <a:p>
            <a:pPr marL="12700">
              <a:lnSpc>
                <a:spcPct val="100000"/>
              </a:lnSpc>
            </a:pPr>
            <a:r>
              <a:rPr lang="ru-RU" sz="1000" b="1" spc="-25" dirty="0" err="1" smtClean="0">
                <a:latin typeface="Trebuchet MS"/>
                <a:cs typeface="Trebuchet MS"/>
              </a:rPr>
              <a:t>тыс</a:t>
            </a:r>
            <a:r>
              <a:rPr sz="1000" b="1" spc="-25" smtClean="0">
                <a:latin typeface="Trebuchet MS"/>
                <a:cs typeface="Trebuchet MS"/>
              </a:rPr>
              <a:t>.</a:t>
            </a:r>
            <a:r>
              <a:rPr sz="1000" b="1" spc="-145" smtClean="0">
                <a:latin typeface="Trebuchet MS"/>
                <a:cs typeface="Trebuchet MS"/>
              </a:rPr>
              <a:t> </a:t>
            </a:r>
            <a:r>
              <a:rPr sz="1000" b="1" spc="-35" dirty="0">
                <a:latin typeface="Trebuchet MS"/>
                <a:cs typeface="Trebuchet MS"/>
              </a:rPr>
              <a:t>руб.</a:t>
            </a:r>
            <a:endParaRPr sz="1000">
              <a:latin typeface="Trebuchet MS"/>
              <a:cs typeface="Trebuchet MS"/>
            </a:endParaRPr>
          </a:p>
        </p:txBody>
      </p:sp>
      <p:grpSp>
        <p:nvGrpSpPr>
          <p:cNvPr id="31" name="Группа 30"/>
          <p:cNvGrpSpPr/>
          <p:nvPr/>
        </p:nvGrpSpPr>
        <p:grpSpPr>
          <a:xfrm>
            <a:off x="0" y="196850"/>
            <a:ext cx="7740523" cy="396240"/>
            <a:chOff x="0" y="288010"/>
            <a:chExt cx="7740523" cy="396240"/>
          </a:xfrm>
        </p:grpSpPr>
        <p:sp>
          <p:nvSpPr>
            <p:cNvPr id="33"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38"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39"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1"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3"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44"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45"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46"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47" name="Группа 44"/>
            <p:cNvGrpSpPr/>
            <p:nvPr/>
          </p:nvGrpSpPr>
          <p:grpSpPr>
            <a:xfrm>
              <a:off x="990600" y="288010"/>
              <a:ext cx="6101715" cy="396240"/>
              <a:chOff x="990600" y="288010"/>
              <a:chExt cx="6101715" cy="396240"/>
            </a:xfrm>
          </p:grpSpPr>
          <p:sp>
            <p:nvSpPr>
              <p:cNvPr id="49"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50"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51" name="object 14"/>
              <p:cNvSpPr txBox="1"/>
              <p:nvPr/>
            </p:nvSpPr>
            <p:spPr>
              <a:xfrm>
                <a:off x="6822147" y="381749"/>
                <a:ext cx="113030"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4</a:t>
                </a:r>
                <a:endParaRPr sz="1200" dirty="0">
                  <a:latin typeface="Gill Sans MT"/>
                  <a:cs typeface="Gill Sans MT"/>
                </a:endParaRPr>
              </a:p>
            </p:txBody>
          </p:sp>
        </p:grpSp>
        <p:sp>
          <p:nvSpPr>
            <p:cNvPr id="48" name="object 21"/>
            <p:cNvSpPr txBox="1"/>
            <p:nvPr/>
          </p:nvSpPr>
          <p:spPr>
            <a:xfrm>
              <a:off x="1276350" y="364210"/>
              <a:ext cx="5410200" cy="166712"/>
            </a:xfrm>
            <a:prstGeom prst="rect">
              <a:avLst/>
            </a:prstGeom>
          </p:spPr>
          <p:txBody>
            <a:bodyPr vert="horz" wrap="square" lIns="0" tIns="0" rIns="0" bIns="0" rtlCol="0">
              <a:spAutoFit/>
            </a:bodyPr>
            <a:lstStyle/>
            <a:p>
              <a:pPr marL="12700" marR="5080">
                <a:lnSpc>
                  <a:spcPts val="1300"/>
                </a:lnSpc>
              </a:pPr>
              <a:r>
                <a:rPr lang="ru-RU" sz="1000" b="1" spc="-5" dirty="0" smtClean="0">
                  <a:solidFill>
                    <a:srgbClr val="FFFFFF"/>
                  </a:solidFill>
                  <a:latin typeface="Trebuchet MS"/>
                  <a:cs typeface="Trebuchet MS"/>
                </a:rPr>
                <a:t>ОСНОВНЫЕ </a:t>
              </a:r>
              <a:r>
                <a:rPr lang="ru-RU" sz="1000" b="1" spc="-20" dirty="0" smtClean="0">
                  <a:solidFill>
                    <a:srgbClr val="FFFFFF"/>
                  </a:solidFill>
                  <a:latin typeface="Trebuchet MS"/>
                  <a:cs typeface="Trebuchet MS"/>
                </a:rPr>
                <a:t>ПАРАМЕТРЫ БЮДЖЕТА</a:t>
              </a:r>
              <a:endParaRPr lang="ru-RU" sz="1000" dirty="0" smtClean="0">
                <a:latin typeface="Trebuchet MS"/>
                <a:cs typeface="Trebuchet MS"/>
              </a:endParaRPr>
            </a:p>
          </p:txBody>
        </p:sp>
      </p:grpSp>
      <p:pic>
        <p:nvPicPr>
          <p:cNvPr id="4098" name="Picture 2" descr="B:\Users\SOB\Desktop\Бюджет для граждан\Фото для бюджета\nizhnij.jpg"/>
          <p:cNvPicPr>
            <a:picLocks noChangeAspect="1" noChangeArrowheads="1"/>
          </p:cNvPicPr>
          <p:nvPr/>
        </p:nvPicPr>
        <p:blipFill>
          <a:blip r:embed="rId3" cstate="print"/>
          <a:srcRect/>
          <a:stretch>
            <a:fillRect/>
          </a:stretch>
        </p:blipFill>
        <p:spPr bwMode="auto">
          <a:xfrm>
            <a:off x="5467350" y="1111250"/>
            <a:ext cx="2078906" cy="1371600"/>
          </a:xfrm>
          <a:prstGeom prst="rect">
            <a:avLst/>
          </a:prstGeom>
          <a:noFill/>
        </p:spPr>
      </p:pic>
      <p:pic>
        <p:nvPicPr>
          <p:cNvPr id="4099" name="Picture 3" descr="B:\Users\SOB\Desktop\Бюджет для граждан\Фото для бюджета\franchise-mypio-2.jpg"/>
          <p:cNvPicPr>
            <a:picLocks noChangeAspect="1" noChangeArrowheads="1"/>
          </p:cNvPicPr>
          <p:nvPr/>
        </p:nvPicPr>
        <p:blipFill>
          <a:blip r:embed="rId4"/>
          <a:srcRect/>
          <a:stretch>
            <a:fillRect/>
          </a:stretch>
        </p:blipFill>
        <p:spPr bwMode="auto">
          <a:xfrm>
            <a:off x="1581150" y="7435850"/>
            <a:ext cx="5105400" cy="2711450"/>
          </a:xfrm>
          <a:prstGeom prst="rect">
            <a:avLst/>
          </a:prstGeom>
          <a:noFill/>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416000" y="12"/>
            <a:ext cx="323989" cy="10907991"/>
          </a:xfrm>
          <a:prstGeom prst="rect">
            <a:avLst/>
          </a:prstGeom>
          <a:blipFill>
            <a:blip r:embed="rId2" cstate="print"/>
            <a:stretch>
              <a:fillRect/>
            </a:stretch>
          </a:blipFill>
        </p:spPr>
        <p:txBody>
          <a:bodyPr wrap="square" lIns="0" tIns="0" rIns="0" bIns="0" rtlCol="0"/>
          <a:lstStyle/>
          <a:p>
            <a:endParaRPr/>
          </a:p>
        </p:txBody>
      </p:sp>
      <p:sp>
        <p:nvSpPr>
          <p:cNvPr id="13" name="object 13"/>
          <p:cNvSpPr/>
          <p:nvPr/>
        </p:nvSpPr>
        <p:spPr>
          <a:xfrm>
            <a:off x="717442" y="342011"/>
            <a:ext cx="288290" cy="288290"/>
          </a:xfrm>
          <a:custGeom>
            <a:avLst/>
            <a:gdLst/>
            <a:ahLst/>
            <a:cxnLst/>
            <a:rect l="l" t="t" r="r" b="b"/>
            <a:pathLst>
              <a:path w="288290" h="288290">
                <a:moveTo>
                  <a:pt x="235673" y="0"/>
                </a:moveTo>
                <a:lnTo>
                  <a:pt x="52324" y="0"/>
                </a:lnTo>
                <a:lnTo>
                  <a:pt x="31959" y="4105"/>
                </a:lnTo>
                <a:lnTo>
                  <a:pt x="15327" y="15308"/>
                </a:lnTo>
                <a:lnTo>
                  <a:pt x="4112" y="31937"/>
                </a:lnTo>
                <a:lnTo>
                  <a:pt x="0" y="52324"/>
                </a:lnTo>
                <a:lnTo>
                  <a:pt x="0" y="235661"/>
                </a:lnTo>
                <a:lnTo>
                  <a:pt x="4112" y="256031"/>
                </a:lnTo>
                <a:lnTo>
                  <a:pt x="15327" y="272662"/>
                </a:lnTo>
                <a:lnTo>
                  <a:pt x="31959" y="283874"/>
                </a:lnTo>
                <a:lnTo>
                  <a:pt x="52324" y="287985"/>
                </a:lnTo>
                <a:lnTo>
                  <a:pt x="235673" y="287985"/>
                </a:lnTo>
                <a:lnTo>
                  <a:pt x="256043" y="283874"/>
                </a:lnTo>
                <a:lnTo>
                  <a:pt x="272675" y="272662"/>
                </a:lnTo>
                <a:lnTo>
                  <a:pt x="283887" y="256031"/>
                </a:lnTo>
                <a:lnTo>
                  <a:pt x="287997" y="235661"/>
                </a:lnTo>
                <a:lnTo>
                  <a:pt x="287997" y="52324"/>
                </a:lnTo>
                <a:lnTo>
                  <a:pt x="283887" y="31937"/>
                </a:lnTo>
                <a:lnTo>
                  <a:pt x="272675" y="15308"/>
                </a:lnTo>
                <a:lnTo>
                  <a:pt x="256043" y="4105"/>
                </a:lnTo>
                <a:lnTo>
                  <a:pt x="235673" y="0"/>
                </a:lnTo>
                <a:close/>
              </a:path>
            </a:pathLst>
          </a:custGeom>
          <a:solidFill>
            <a:srgbClr val="FFFFFF"/>
          </a:solidFill>
        </p:spPr>
        <p:txBody>
          <a:bodyPr wrap="square" lIns="0" tIns="0" rIns="0" bIns="0" rtlCol="0"/>
          <a:lstStyle/>
          <a:p>
            <a:endParaRPr/>
          </a:p>
        </p:txBody>
      </p:sp>
      <p:sp>
        <p:nvSpPr>
          <p:cNvPr id="14" name="object 14"/>
          <p:cNvSpPr/>
          <p:nvPr/>
        </p:nvSpPr>
        <p:spPr>
          <a:xfrm>
            <a:off x="0" y="10420704"/>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5" name="object 15"/>
          <p:cNvSpPr/>
          <p:nvPr/>
        </p:nvSpPr>
        <p:spPr>
          <a:xfrm>
            <a:off x="0" y="10506590"/>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97242"/>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7" name="object 17"/>
          <p:cNvSpPr/>
          <p:nvPr/>
        </p:nvSpPr>
        <p:spPr>
          <a:xfrm>
            <a:off x="0" y="10602008"/>
            <a:ext cx="5016500" cy="0"/>
          </a:xfrm>
          <a:custGeom>
            <a:avLst/>
            <a:gdLst/>
            <a:ahLst/>
            <a:cxnLst/>
            <a:rect l="l" t="t" r="r" b="b"/>
            <a:pathLst>
              <a:path w="5016500">
                <a:moveTo>
                  <a:pt x="0" y="0"/>
                </a:moveTo>
                <a:lnTo>
                  <a:pt x="5016138" y="0"/>
                </a:lnTo>
              </a:path>
            </a:pathLst>
          </a:custGeom>
          <a:ln w="36004">
            <a:solidFill>
              <a:srgbClr val="00A3A8"/>
            </a:solidFill>
          </a:ln>
        </p:spPr>
        <p:txBody>
          <a:bodyPr wrap="square" lIns="0" tIns="0" rIns="0" bIns="0" rtlCol="0"/>
          <a:lstStyle/>
          <a:p>
            <a:endParaRPr/>
          </a:p>
        </p:txBody>
      </p:sp>
      <p:sp>
        <p:nvSpPr>
          <p:cNvPr id="18" name="object 18"/>
          <p:cNvSpPr/>
          <p:nvPr/>
        </p:nvSpPr>
        <p:spPr>
          <a:xfrm>
            <a:off x="0" y="10511356"/>
            <a:ext cx="4229735" cy="0"/>
          </a:xfrm>
          <a:custGeom>
            <a:avLst/>
            <a:gdLst/>
            <a:ahLst/>
            <a:cxnLst/>
            <a:rect l="l" t="t" r="r" b="b"/>
            <a:pathLst>
              <a:path w="4229735">
                <a:moveTo>
                  <a:pt x="0" y="0"/>
                </a:moveTo>
                <a:lnTo>
                  <a:pt x="4229411" y="0"/>
                </a:lnTo>
              </a:path>
            </a:pathLst>
          </a:custGeom>
          <a:ln w="36004">
            <a:solidFill>
              <a:srgbClr val="00B8BE"/>
            </a:solidFill>
          </a:ln>
        </p:spPr>
        <p:txBody>
          <a:bodyPr wrap="square" lIns="0" tIns="0" rIns="0" bIns="0" rtlCol="0"/>
          <a:lstStyle/>
          <a:p>
            <a:endParaRPr/>
          </a:p>
        </p:txBody>
      </p:sp>
      <p:sp>
        <p:nvSpPr>
          <p:cNvPr id="19" name="object 19"/>
          <p:cNvSpPr/>
          <p:nvPr/>
        </p:nvSpPr>
        <p:spPr>
          <a:xfrm>
            <a:off x="0" y="10420707"/>
            <a:ext cx="3446779" cy="0"/>
          </a:xfrm>
          <a:custGeom>
            <a:avLst/>
            <a:gdLst/>
            <a:ahLst/>
            <a:cxnLst/>
            <a:rect l="l" t="t" r="r" b="b"/>
            <a:pathLst>
              <a:path w="3446779">
                <a:moveTo>
                  <a:pt x="0" y="0"/>
                </a:moveTo>
                <a:lnTo>
                  <a:pt x="3446329" y="0"/>
                </a:lnTo>
              </a:path>
            </a:pathLst>
          </a:custGeom>
          <a:ln w="36004">
            <a:solidFill>
              <a:srgbClr val="A2DADD"/>
            </a:solidFill>
          </a:ln>
        </p:spPr>
        <p:txBody>
          <a:bodyPr wrap="square" lIns="0" tIns="0" rIns="0" bIns="0" rtlCol="0"/>
          <a:lstStyle/>
          <a:p>
            <a:endParaRPr/>
          </a:p>
        </p:txBody>
      </p:sp>
      <p:sp>
        <p:nvSpPr>
          <p:cNvPr id="37" name="object 37"/>
          <p:cNvSpPr txBox="1"/>
          <p:nvPr/>
        </p:nvSpPr>
        <p:spPr>
          <a:xfrm>
            <a:off x="514350" y="5454650"/>
            <a:ext cx="6649720" cy="553998"/>
          </a:xfrm>
          <a:prstGeom prst="rect">
            <a:avLst/>
          </a:prstGeom>
        </p:spPr>
        <p:txBody>
          <a:bodyPr vert="horz" wrap="square" lIns="0" tIns="0" rIns="0" bIns="0" rtlCol="0">
            <a:spAutoFit/>
          </a:bodyPr>
          <a:lstStyle/>
          <a:p>
            <a:pPr marL="12700" algn="ctr">
              <a:lnSpc>
                <a:spcPct val="100000"/>
              </a:lnSpc>
            </a:pPr>
            <a:r>
              <a:rPr b="1" spc="15" dirty="0">
                <a:latin typeface="Trebuchet MS"/>
                <a:cs typeface="Trebuchet MS"/>
              </a:rPr>
              <a:t>Безвозмездные </a:t>
            </a:r>
            <a:r>
              <a:rPr b="1" spc="-20" dirty="0">
                <a:latin typeface="Trebuchet MS"/>
                <a:cs typeface="Trebuchet MS"/>
              </a:rPr>
              <a:t>поступления </a:t>
            </a:r>
            <a:r>
              <a:rPr b="1" spc="15" dirty="0" err="1">
                <a:latin typeface="Trebuchet MS"/>
                <a:cs typeface="Trebuchet MS"/>
              </a:rPr>
              <a:t>из</a:t>
            </a:r>
            <a:r>
              <a:rPr b="1" spc="15" dirty="0">
                <a:latin typeface="Trebuchet MS"/>
                <a:cs typeface="Trebuchet MS"/>
              </a:rPr>
              <a:t> </a:t>
            </a:r>
            <a:r>
              <a:rPr lang="ru-RU" b="1" spc="-15" dirty="0" smtClean="0">
                <a:latin typeface="Trebuchet MS"/>
                <a:cs typeface="Trebuchet MS"/>
              </a:rPr>
              <a:t>областного </a:t>
            </a:r>
            <a:r>
              <a:rPr b="1" spc="5" smtClean="0">
                <a:latin typeface="Trebuchet MS"/>
                <a:cs typeface="Trebuchet MS"/>
              </a:rPr>
              <a:t>бюджета</a:t>
            </a:r>
            <a:r>
              <a:rPr lang="ru-RU" b="1" spc="5" dirty="0" smtClean="0">
                <a:latin typeface="Trebuchet MS"/>
                <a:cs typeface="Trebuchet MS"/>
              </a:rPr>
              <a:t>                                                           </a:t>
            </a:r>
          </a:p>
          <a:p>
            <a:pPr marL="12700" algn="r">
              <a:lnSpc>
                <a:spcPct val="100000"/>
              </a:lnSpc>
            </a:pPr>
            <a:r>
              <a:rPr lang="ru-RU" sz="1200" b="1" spc="5" dirty="0" smtClean="0">
                <a:latin typeface="Trebuchet MS"/>
                <a:cs typeface="Trebuchet MS"/>
              </a:rPr>
              <a:t>                                                                                 </a:t>
            </a:r>
            <a:r>
              <a:rPr lang="ru-RU" sz="1200" b="1" spc="-25" dirty="0" err="1" smtClean="0">
                <a:latin typeface="Trebuchet MS"/>
                <a:cs typeface="Trebuchet MS"/>
              </a:rPr>
              <a:t>тыс</a:t>
            </a:r>
            <a:r>
              <a:rPr sz="1200" b="1" spc="-25" dirty="0" smtClean="0">
                <a:latin typeface="Trebuchet MS"/>
                <a:cs typeface="Trebuchet MS"/>
              </a:rPr>
              <a:t>.</a:t>
            </a:r>
            <a:r>
              <a:rPr sz="1200" b="1" spc="-145" dirty="0" smtClean="0">
                <a:latin typeface="Trebuchet MS"/>
                <a:cs typeface="Trebuchet MS"/>
              </a:rPr>
              <a:t> </a:t>
            </a:r>
            <a:r>
              <a:rPr sz="1200" b="1" spc="-35" dirty="0">
                <a:latin typeface="Trebuchet MS"/>
                <a:cs typeface="Trebuchet MS"/>
              </a:rPr>
              <a:t>руб</a:t>
            </a:r>
            <a:r>
              <a:rPr b="1" spc="-35" dirty="0">
                <a:latin typeface="Trebuchet MS"/>
                <a:cs typeface="Trebuchet MS"/>
              </a:rPr>
              <a:t>.</a:t>
            </a:r>
            <a:endParaRPr dirty="0">
              <a:latin typeface="Trebuchet MS"/>
              <a:cs typeface="Trebuchet MS"/>
            </a:endParaRPr>
          </a:p>
        </p:txBody>
      </p:sp>
      <p:graphicFrame>
        <p:nvGraphicFramePr>
          <p:cNvPr id="40" name="object 22"/>
          <p:cNvGraphicFramePr>
            <a:graphicFrameLocks noGrp="1"/>
          </p:cNvGraphicFramePr>
          <p:nvPr/>
        </p:nvGraphicFramePr>
        <p:xfrm>
          <a:off x="514350" y="6064251"/>
          <a:ext cx="6858000" cy="4212262"/>
        </p:xfrm>
        <a:graphic>
          <a:graphicData uri="http://schemas.openxmlformats.org/drawingml/2006/table">
            <a:tbl>
              <a:tblPr firstRow="1" bandRow="1">
                <a:tableStyleId>{2D5ABB26-0587-4C30-8999-92F81FD0307C}</a:tableStyleId>
              </a:tblPr>
              <a:tblGrid>
                <a:gridCol w="2366758"/>
                <a:gridCol w="1577838"/>
                <a:gridCol w="1049820"/>
                <a:gridCol w="931792"/>
                <a:gridCol w="931792"/>
              </a:tblGrid>
              <a:tr h="795077">
                <a:tc>
                  <a:txBody>
                    <a:bodyPr/>
                    <a:lstStyle/>
                    <a:p>
                      <a:pPr>
                        <a:lnSpc>
                          <a:spcPct val="100000"/>
                        </a:lnSpc>
                        <a:spcBef>
                          <a:spcPts val="20"/>
                        </a:spcBef>
                      </a:pPr>
                      <a:endParaRPr sz="1400" dirty="0">
                        <a:latin typeface="Liberation Serif" pitchFamily="18" charset="0"/>
                        <a:ea typeface="Liberation Serif" pitchFamily="18" charset="0"/>
                        <a:cs typeface="Liberation Serif" pitchFamily="18" charset="0"/>
                      </a:endParaRPr>
                    </a:p>
                    <a:p>
                      <a:pPr marL="866140">
                        <a:lnSpc>
                          <a:spcPct val="100000"/>
                        </a:lnSpc>
                      </a:pPr>
                      <a:r>
                        <a:rPr sz="1400" b="1" spc="-15" dirty="0">
                          <a:solidFill>
                            <a:srgbClr val="FFFFFF"/>
                          </a:solidFill>
                          <a:latin typeface="Liberation Serif" pitchFamily="18" charset="0"/>
                          <a:ea typeface="Liberation Serif" pitchFamily="18" charset="0"/>
                          <a:cs typeface="Liberation Serif" pitchFamily="18" charset="0"/>
                        </a:rPr>
                        <a:t>Наименование</a:t>
                      </a:r>
                      <a:r>
                        <a:rPr sz="1400" b="1" spc="-90" dirty="0">
                          <a:solidFill>
                            <a:srgbClr val="FFFFFF"/>
                          </a:solidFill>
                          <a:latin typeface="Liberation Serif" pitchFamily="18" charset="0"/>
                          <a:ea typeface="Liberation Serif" pitchFamily="18" charset="0"/>
                          <a:cs typeface="Liberation Serif" pitchFamily="18" charset="0"/>
                        </a:rPr>
                        <a:t> </a:t>
                      </a:r>
                      <a:r>
                        <a:rPr sz="1400" b="1" dirty="0">
                          <a:solidFill>
                            <a:srgbClr val="FFFFFF"/>
                          </a:solidFill>
                          <a:latin typeface="Liberation Serif" pitchFamily="18" charset="0"/>
                          <a:ea typeface="Liberation Serif" pitchFamily="18" charset="0"/>
                          <a:cs typeface="Liberation Serif" pitchFamily="18" charset="0"/>
                        </a:rPr>
                        <a:t>показателя</a:t>
                      </a:r>
                      <a:endParaRPr sz="1400" dirty="0">
                        <a:latin typeface="Liberation Serif" pitchFamily="18" charset="0"/>
                        <a:ea typeface="Liberation Serif" pitchFamily="18" charset="0"/>
                        <a:cs typeface="Liberation Serif" pitchFamily="18" charset="0"/>
                      </a:endParaRPr>
                    </a:p>
                  </a:txBody>
                  <a:tcPr marL="0" marR="0" marT="0" marB="0">
                    <a:lnR w="6350">
                      <a:solidFill>
                        <a:srgbClr val="FFFFFF"/>
                      </a:solidFill>
                      <a:prstDash val="solid"/>
                    </a:lnR>
                    <a:solidFill>
                      <a:srgbClr val="00B8BE"/>
                    </a:solidFill>
                  </a:tcPr>
                </a:tc>
                <a:tc>
                  <a:txBody>
                    <a:bodyPr/>
                    <a:lstStyle/>
                    <a:p>
                      <a:pPr marL="153035" marR="68580" indent="-76835" algn="ctr">
                        <a:lnSpc>
                          <a:spcPts val="800"/>
                        </a:lnSpc>
                        <a:spcBef>
                          <a:spcPts val="240"/>
                        </a:spcBef>
                      </a:pPr>
                      <a:endParaRPr lang="ru-RU" sz="1400" b="1" dirty="0" smtClean="0">
                        <a:solidFill>
                          <a:srgbClr val="FFFFFF"/>
                        </a:solidFill>
                        <a:latin typeface="Liberation Serif" pitchFamily="18" charset="0"/>
                        <a:ea typeface="Liberation Serif" pitchFamily="18" charset="0"/>
                        <a:cs typeface="Liberation Serif" pitchFamily="18" charset="0"/>
                      </a:endParaRPr>
                    </a:p>
                    <a:p>
                      <a:pPr marL="153035" marR="68580" indent="-76835" algn="ctr">
                        <a:lnSpc>
                          <a:spcPts val="800"/>
                        </a:lnSpc>
                        <a:spcBef>
                          <a:spcPts val="240"/>
                        </a:spcBef>
                      </a:pPr>
                      <a:r>
                        <a:rPr sz="1400" b="1" smtClean="0">
                          <a:solidFill>
                            <a:srgbClr val="FFFFFF"/>
                          </a:solidFill>
                          <a:latin typeface="Liberation Serif" pitchFamily="18" charset="0"/>
                          <a:ea typeface="Liberation Serif" pitchFamily="18" charset="0"/>
                          <a:cs typeface="Liberation Serif" pitchFamily="18" charset="0"/>
                        </a:rPr>
                        <a:t>Утве</a:t>
                      </a:r>
                      <a:r>
                        <a:rPr sz="1400" b="1" spc="-5" smtClean="0">
                          <a:solidFill>
                            <a:srgbClr val="FFFFFF"/>
                          </a:solidFill>
                          <a:latin typeface="Liberation Serif" pitchFamily="18" charset="0"/>
                          <a:ea typeface="Liberation Serif" pitchFamily="18" charset="0"/>
                          <a:cs typeface="Liberation Serif" pitchFamily="18" charset="0"/>
                        </a:rPr>
                        <a:t>р</a:t>
                      </a:r>
                      <a:r>
                        <a:rPr sz="1400" b="1" smtClean="0">
                          <a:solidFill>
                            <a:srgbClr val="FFFFFF"/>
                          </a:solidFill>
                          <a:latin typeface="Liberation Serif" pitchFamily="18" charset="0"/>
                          <a:ea typeface="Liberation Serif" pitchFamily="18" charset="0"/>
                          <a:cs typeface="Liberation Serif" pitchFamily="18" charset="0"/>
                        </a:rPr>
                        <a:t>жденные</a:t>
                      </a:r>
                      <a:endParaRPr lang="ru-RU" sz="1400" b="1" dirty="0" smtClean="0">
                        <a:solidFill>
                          <a:srgbClr val="FFFFFF"/>
                        </a:solidFill>
                        <a:latin typeface="Liberation Serif" pitchFamily="18" charset="0"/>
                        <a:ea typeface="Liberation Serif" pitchFamily="18" charset="0"/>
                        <a:cs typeface="Liberation Serif" pitchFamily="18" charset="0"/>
                      </a:endParaRPr>
                    </a:p>
                    <a:p>
                      <a:pPr marL="153035" marR="68580" indent="-76835" algn="ctr">
                        <a:lnSpc>
                          <a:spcPts val="800"/>
                        </a:lnSpc>
                        <a:spcBef>
                          <a:spcPts val="240"/>
                        </a:spcBef>
                      </a:pPr>
                      <a:endParaRPr lang="ru-RU" sz="1400" b="1" dirty="0" smtClean="0">
                        <a:solidFill>
                          <a:srgbClr val="FFFFFF"/>
                        </a:solidFill>
                        <a:latin typeface="Liberation Serif" pitchFamily="18" charset="0"/>
                        <a:ea typeface="Liberation Serif" pitchFamily="18" charset="0"/>
                        <a:cs typeface="Liberation Serif" pitchFamily="18" charset="0"/>
                      </a:endParaRPr>
                    </a:p>
                    <a:p>
                      <a:pPr marL="153035" marR="68580" indent="-76835" algn="ctr">
                        <a:lnSpc>
                          <a:spcPts val="800"/>
                        </a:lnSpc>
                        <a:spcBef>
                          <a:spcPts val="240"/>
                        </a:spcBef>
                      </a:pPr>
                      <a:r>
                        <a:rPr sz="1400" b="1" smtClean="0">
                          <a:solidFill>
                            <a:srgbClr val="FFFFFF"/>
                          </a:solidFill>
                          <a:latin typeface="Liberation Serif" pitchFamily="18" charset="0"/>
                          <a:ea typeface="Liberation Serif" pitchFamily="18" charset="0"/>
                          <a:cs typeface="Liberation Serif" pitchFamily="18" charset="0"/>
                        </a:rPr>
                        <a:t>  </a:t>
                      </a:r>
                      <a:r>
                        <a:rPr sz="1400" b="1">
                          <a:solidFill>
                            <a:srgbClr val="FFFFFF"/>
                          </a:solidFill>
                          <a:latin typeface="Liberation Serif" pitchFamily="18" charset="0"/>
                          <a:ea typeface="Liberation Serif" pitchFamily="18" charset="0"/>
                          <a:cs typeface="Liberation Serif" pitchFamily="18" charset="0"/>
                        </a:rPr>
                        <a:t>бюджетные  </a:t>
                      </a:r>
                      <a:endParaRPr lang="ru-RU" sz="1400" b="1" dirty="0" smtClean="0">
                        <a:solidFill>
                          <a:srgbClr val="FFFFFF"/>
                        </a:solidFill>
                        <a:latin typeface="Liberation Serif" pitchFamily="18" charset="0"/>
                        <a:ea typeface="Liberation Serif" pitchFamily="18" charset="0"/>
                        <a:cs typeface="Liberation Serif" pitchFamily="18" charset="0"/>
                      </a:endParaRPr>
                    </a:p>
                    <a:p>
                      <a:pPr marL="153035" marR="68580" indent="-76835" algn="ctr">
                        <a:lnSpc>
                          <a:spcPts val="800"/>
                        </a:lnSpc>
                        <a:spcBef>
                          <a:spcPts val="240"/>
                        </a:spcBef>
                      </a:pPr>
                      <a:endParaRPr lang="ru-RU" sz="1400" b="1" spc="-10" dirty="0" smtClean="0">
                        <a:solidFill>
                          <a:srgbClr val="FFFFFF"/>
                        </a:solidFill>
                        <a:latin typeface="Liberation Serif" pitchFamily="18" charset="0"/>
                        <a:ea typeface="Liberation Serif" pitchFamily="18" charset="0"/>
                        <a:cs typeface="Liberation Serif" pitchFamily="18" charset="0"/>
                      </a:endParaRPr>
                    </a:p>
                    <a:p>
                      <a:pPr marL="153035" marR="68580" indent="-76835" algn="ctr">
                        <a:lnSpc>
                          <a:spcPts val="800"/>
                        </a:lnSpc>
                        <a:spcBef>
                          <a:spcPts val="240"/>
                        </a:spcBef>
                      </a:pPr>
                      <a:r>
                        <a:rPr lang="ru-RU" sz="1400" b="1" spc="-10" dirty="0" smtClean="0">
                          <a:solidFill>
                            <a:srgbClr val="FFFFFF"/>
                          </a:solidFill>
                          <a:latin typeface="Liberation Serif" pitchFamily="18" charset="0"/>
                          <a:ea typeface="Liberation Serif" pitchFamily="18" charset="0"/>
                          <a:cs typeface="Liberation Serif" pitchFamily="18" charset="0"/>
                        </a:rPr>
                        <a:t>   </a:t>
                      </a:r>
                      <a:r>
                        <a:rPr sz="1400" b="1" spc="-10" smtClean="0">
                          <a:solidFill>
                            <a:srgbClr val="FFFFFF"/>
                          </a:solidFill>
                          <a:latin typeface="Liberation Serif" pitchFamily="18" charset="0"/>
                          <a:ea typeface="Liberation Serif" pitchFamily="18" charset="0"/>
                          <a:cs typeface="Liberation Serif" pitchFamily="18" charset="0"/>
                        </a:rPr>
                        <a:t>назначения</a:t>
                      </a:r>
                      <a:endParaRPr sz="1400">
                        <a:latin typeface="Liberation Serif" pitchFamily="18" charset="0"/>
                        <a:ea typeface="Liberation Serif" pitchFamily="18" charset="0"/>
                        <a:cs typeface="Liberation Serif" pitchFamily="18" charset="0"/>
                      </a:endParaRPr>
                    </a:p>
                  </a:txBody>
                  <a:tcPr marL="0" marR="0" marT="0" marB="0">
                    <a:lnL w="6350">
                      <a:solidFill>
                        <a:srgbClr val="FFFFFF"/>
                      </a:solidFill>
                      <a:prstDash val="solid"/>
                    </a:lnL>
                    <a:lnR w="6350">
                      <a:solidFill>
                        <a:srgbClr val="FFFFFF"/>
                      </a:solidFill>
                      <a:prstDash val="solid"/>
                    </a:lnR>
                    <a:solidFill>
                      <a:srgbClr val="00B8BE"/>
                    </a:solidFill>
                  </a:tcPr>
                </a:tc>
                <a:tc>
                  <a:txBody>
                    <a:bodyPr/>
                    <a:lstStyle/>
                    <a:p>
                      <a:pPr algn="ctr">
                        <a:lnSpc>
                          <a:spcPct val="100000"/>
                        </a:lnSpc>
                        <a:spcBef>
                          <a:spcPts val="20"/>
                        </a:spcBef>
                      </a:pPr>
                      <a:endParaRPr sz="1400">
                        <a:latin typeface="Liberation Serif" pitchFamily="18" charset="0"/>
                        <a:ea typeface="Liberation Serif" pitchFamily="18" charset="0"/>
                        <a:cs typeface="Liberation Serif" pitchFamily="18" charset="0"/>
                      </a:endParaRPr>
                    </a:p>
                    <a:p>
                      <a:pPr algn="ctr">
                        <a:lnSpc>
                          <a:spcPct val="100000"/>
                        </a:lnSpc>
                      </a:pPr>
                      <a:r>
                        <a:rPr sz="1400" b="1" spc="-20" dirty="0">
                          <a:solidFill>
                            <a:srgbClr val="FFFFFF"/>
                          </a:solidFill>
                          <a:latin typeface="Liberation Serif" pitchFamily="18" charset="0"/>
                          <a:ea typeface="Liberation Serif" pitchFamily="18" charset="0"/>
                          <a:cs typeface="Liberation Serif" pitchFamily="18" charset="0"/>
                        </a:rPr>
                        <a:t>Исполнено</a:t>
                      </a:r>
                      <a:endParaRPr sz="1400">
                        <a:latin typeface="Liberation Serif" pitchFamily="18" charset="0"/>
                        <a:ea typeface="Liberation Serif" pitchFamily="18" charset="0"/>
                        <a:cs typeface="Liberation Serif" pitchFamily="18" charset="0"/>
                      </a:endParaRPr>
                    </a:p>
                  </a:txBody>
                  <a:tcPr marL="0" marR="0" marT="0" marB="0">
                    <a:lnL w="6350" cap="flat" cmpd="sng" algn="ctr">
                      <a:solidFill>
                        <a:srgbClr val="FFFFFF"/>
                      </a:solidFill>
                      <a:prstDash val="solid"/>
                      <a:round/>
                      <a:headEnd type="none" w="med" len="med"/>
                      <a:tailEnd type="none" w="med" len="med"/>
                    </a:lnL>
                    <a:lnR w="6350">
                      <a:solidFill>
                        <a:srgbClr val="FFFFFF"/>
                      </a:solidFill>
                      <a:prstDash val="solid"/>
                    </a:lnR>
                    <a:solidFill>
                      <a:srgbClr val="00B8BE"/>
                    </a:solidFill>
                  </a:tcPr>
                </a:tc>
                <a:tc>
                  <a:txBody>
                    <a:bodyPr/>
                    <a:lstStyle/>
                    <a:p>
                      <a:pPr algn="ctr">
                        <a:lnSpc>
                          <a:spcPct val="100000"/>
                        </a:lnSpc>
                      </a:pPr>
                      <a:r>
                        <a:rPr sz="1400" b="1" spc="40" smtClean="0">
                          <a:solidFill>
                            <a:srgbClr val="FFFFFF"/>
                          </a:solidFill>
                          <a:latin typeface="Liberation Serif" pitchFamily="18" charset="0"/>
                          <a:ea typeface="Liberation Serif" pitchFamily="18" charset="0"/>
                          <a:cs typeface="Liberation Serif" pitchFamily="18" charset="0"/>
                        </a:rPr>
                        <a:t>%</a:t>
                      </a:r>
                      <a:endParaRPr lang="ru-RU" sz="1400" b="1" spc="40" dirty="0" smtClean="0">
                        <a:solidFill>
                          <a:srgbClr val="FFFFFF"/>
                        </a:solidFill>
                        <a:latin typeface="Liberation Serif" pitchFamily="18" charset="0"/>
                        <a:ea typeface="Liberation Serif" pitchFamily="18" charset="0"/>
                        <a:cs typeface="Liberation Serif" pitchFamily="18" charset="0"/>
                      </a:endParaRPr>
                    </a:p>
                    <a:p>
                      <a:pPr algn="ctr">
                        <a:lnSpc>
                          <a:spcPct val="100000"/>
                        </a:lnSpc>
                      </a:pPr>
                      <a:r>
                        <a:rPr sz="1400" b="1" spc="-100" smtClean="0">
                          <a:solidFill>
                            <a:srgbClr val="FFFFFF"/>
                          </a:solidFill>
                          <a:latin typeface="Liberation Serif" pitchFamily="18" charset="0"/>
                          <a:ea typeface="Liberation Serif" pitchFamily="18" charset="0"/>
                          <a:cs typeface="Liberation Serif" pitchFamily="18" charset="0"/>
                        </a:rPr>
                        <a:t> </a:t>
                      </a:r>
                      <a:r>
                        <a:rPr sz="1400" b="1" spc="-25" smtClean="0">
                          <a:solidFill>
                            <a:srgbClr val="FFFFFF"/>
                          </a:solidFill>
                          <a:latin typeface="Liberation Serif" pitchFamily="18" charset="0"/>
                          <a:ea typeface="Liberation Serif" pitchFamily="18" charset="0"/>
                          <a:cs typeface="Liberation Serif" pitchFamily="18" charset="0"/>
                        </a:rPr>
                        <a:t>исполне</a:t>
                      </a:r>
                      <a:r>
                        <a:rPr lang="ru-RU" sz="1400" b="1" spc="-25" dirty="0" smtClean="0">
                          <a:solidFill>
                            <a:srgbClr val="FFFFFF"/>
                          </a:solidFill>
                          <a:latin typeface="Liberation Serif" pitchFamily="18" charset="0"/>
                          <a:ea typeface="Liberation Serif" pitchFamily="18" charset="0"/>
                          <a:cs typeface="Liberation Serif" pitchFamily="18" charset="0"/>
                        </a:rPr>
                        <a:t>-</a:t>
                      </a:r>
                      <a:r>
                        <a:rPr sz="1400" b="1" spc="-25" smtClean="0">
                          <a:solidFill>
                            <a:srgbClr val="FFFFFF"/>
                          </a:solidFill>
                          <a:latin typeface="Liberation Serif" pitchFamily="18" charset="0"/>
                          <a:ea typeface="Liberation Serif" pitchFamily="18" charset="0"/>
                          <a:cs typeface="Liberation Serif" pitchFamily="18" charset="0"/>
                        </a:rPr>
                        <a:t>ния</a:t>
                      </a:r>
                      <a:endParaRPr sz="1400">
                        <a:latin typeface="Liberation Serif" pitchFamily="18" charset="0"/>
                        <a:ea typeface="Liberation Serif" pitchFamily="18" charset="0"/>
                        <a:cs typeface="Liberation Serif" pitchFamily="18" charset="0"/>
                      </a:endParaRPr>
                    </a:p>
                  </a:txBody>
                  <a:tcPr marL="0" marR="0" marT="0" marB="0">
                    <a:lnL w="6350" cap="flat" cmpd="sng" algn="ctr">
                      <a:solidFill>
                        <a:srgbClr val="FFFFFF"/>
                      </a:solidFill>
                      <a:prstDash val="solid"/>
                      <a:round/>
                      <a:headEnd type="none" w="med" len="med"/>
                      <a:tailEnd type="none" w="med" len="med"/>
                    </a:lnL>
                    <a:lnR w="6350">
                      <a:solidFill>
                        <a:srgbClr val="FFFFFF"/>
                      </a:solidFill>
                      <a:prstDash val="solid"/>
                    </a:lnR>
                    <a:solidFill>
                      <a:srgbClr val="00B8BE"/>
                    </a:solidFill>
                  </a:tcPr>
                </a:tc>
                <a:tc>
                  <a:txBody>
                    <a:bodyPr/>
                    <a:lstStyle/>
                    <a:p>
                      <a:pPr algn="ctr">
                        <a:lnSpc>
                          <a:spcPts val="880"/>
                        </a:lnSpc>
                        <a:spcBef>
                          <a:spcPts val="480"/>
                        </a:spcBef>
                      </a:pPr>
                      <a:endParaRPr lang="ru-RU" sz="1400" b="1" spc="-5" dirty="0" smtClean="0">
                        <a:solidFill>
                          <a:srgbClr val="FFFFFF"/>
                        </a:solidFill>
                        <a:latin typeface="Liberation Serif" pitchFamily="18" charset="0"/>
                        <a:ea typeface="Liberation Serif" pitchFamily="18" charset="0"/>
                        <a:cs typeface="Liberation Serif" pitchFamily="18" charset="0"/>
                      </a:endParaRPr>
                    </a:p>
                    <a:p>
                      <a:pPr algn="ctr">
                        <a:lnSpc>
                          <a:spcPts val="880"/>
                        </a:lnSpc>
                        <a:spcBef>
                          <a:spcPts val="480"/>
                        </a:spcBef>
                      </a:pPr>
                      <a:r>
                        <a:rPr sz="1400" b="1" spc="-5" smtClean="0">
                          <a:solidFill>
                            <a:srgbClr val="FFFFFF"/>
                          </a:solidFill>
                          <a:latin typeface="Liberation Serif" pitchFamily="18" charset="0"/>
                          <a:ea typeface="Liberation Serif" pitchFamily="18" charset="0"/>
                          <a:cs typeface="Liberation Serif" pitchFamily="18" charset="0"/>
                        </a:rPr>
                        <a:t>Динамика</a:t>
                      </a:r>
                      <a:endParaRPr lang="ru-RU" sz="1400" b="1" spc="-5" dirty="0" smtClean="0">
                        <a:solidFill>
                          <a:srgbClr val="FFFFFF"/>
                        </a:solidFill>
                        <a:latin typeface="Liberation Serif" pitchFamily="18" charset="0"/>
                        <a:ea typeface="Liberation Serif" pitchFamily="18" charset="0"/>
                        <a:cs typeface="Liberation Serif" pitchFamily="18" charset="0"/>
                      </a:endParaRPr>
                    </a:p>
                    <a:p>
                      <a:pPr algn="ctr">
                        <a:lnSpc>
                          <a:spcPts val="880"/>
                        </a:lnSpc>
                        <a:spcBef>
                          <a:spcPts val="480"/>
                        </a:spcBef>
                      </a:pPr>
                      <a:endParaRPr sz="1400" dirty="0">
                        <a:latin typeface="Liberation Serif" pitchFamily="18" charset="0"/>
                        <a:ea typeface="Liberation Serif" pitchFamily="18" charset="0"/>
                        <a:cs typeface="Liberation Serif" pitchFamily="18" charset="0"/>
                      </a:endParaRPr>
                    </a:p>
                    <a:p>
                      <a:pPr algn="ctr">
                        <a:lnSpc>
                          <a:spcPts val="880"/>
                        </a:lnSpc>
                      </a:pPr>
                      <a:r>
                        <a:rPr sz="1400" b="1" spc="15">
                          <a:solidFill>
                            <a:srgbClr val="FFFFFF"/>
                          </a:solidFill>
                          <a:latin typeface="Liberation Serif" pitchFamily="18" charset="0"/>
                          <a:ea typeface="Liberation Serif" pitchFamily="18" charset="0"/>
                          <a:cs typeface="Liberation Serif" pitchFamily="18" charset="0"/>
                        </a:rPr>
                        <a:t>к</a:t>
                      </a:r>
                      <a:r>
                        <a:rPr sz="1400" b="1" spc="-175">
                          <a:solidFill>
                            <a:srgbClr val="FFFFFF"/>
                          </a:solidFill>
                          <a:latin typeface="Liberation Serif" pitchFamily="18" charset="0"/>
                          <a:ea typeface="Liberation Serif" pitchFamily="18" charset="0"/>
                          <a:cs typeface="Liberation Serif" pitchFamily="18" charset="0"/>
                        </a:rPr>
                        <a:t> </a:t>
                      </a:r>
                      <a:r>
                        <a:rPr sz="1400" b="1" spc="-10" smtClean="0">
                          <a:solidFill>
                            <a:srgbClr val="FFFFFF"/>
                          </a:solidFill>
                          <a:latin typeface="Liberation Serif" pitchFamily="18" charset="0"/>
                          <a:ea typeface="Liberation Serif" pitchFamily="18" charset="0"/>
                          <a:cs typeface="Liberation Serif" pitchFamily="18" charset="0"/>
                        </a:rPr>
                        <a:t>20</a:t>
                      </a:r>
                      <a:r>
                        <a:rPr lang="ru-RU" sz="1400" b="1" spc="-10" dirty="0" smtClean="0">
                          <a:solidFill>
                            <a:srgbClr val="FFFFFF"/>
                          </a:solidFill>
                          <a:latin typeface="Liberation Serif" pitchFamily="18" charset="0"/>
                          <a:ea typeface="Liberation Serif" pitchFamily="18" charset="0"/>
                          <a:cs typeface="Liberation Serif" pitchFamily="18" charset="0"/>
                        </a:rPr>
                        <a:t>24 </a:t>
                      </a:r>
                    </a:p>
                    <a:p>
                      <a:pPr algn="ctr">
                        <a:lnSpc>
                          <a:spcPts val="880"/>
                        </a:lnSpc>
                      </a:pPr>
                      <a:endParaRPr lang="ru-RU" sz="1400" b="1" spc="-10" dirty="0" smtClean="0">
                        <a:solidFill>
                          <a:srgbClr val="FFFFFF"/>
                        </a:solidFill>
                        <a:latin typeface="Liberation Serif" pitchFamily="18" charset="0"/>
                        <a:ea typeface="Liberation Serif" pitchFamily="18" charset="0"/>
                        <a:cs typeface="Liberation Serif" pitchFamily="18" charset="0"/>
                      </a:endParaRPr>
                    </a:p>
                    <a:p>
                      <a:pPr algn="ctr">
                        <a:lnSpc>
                          <a:spcPts val="880"/>
                        </a:lnSpc>
                      </a:pPr>
                      <a:r>
                        <a:rPr sz="1400" b="1" spc="-10" smtClean="0">
                          <a:solidFill>
                            <a:srgbClr val="FFFFFF"/>
                          </a:solidFill>
                          <a:latin typeface="Liberation Serif" pitchFamily="18" charset="0"/>
                          <a:ea typeface="Liberation Serif" pitchFamily="18" charset="0"/>
                          <a:cs typeface="Liberation Serif" pitchFamily="18" charset="0"/>
                        </a:rPr>
                        <a:t> </a:t>
                      </a:r>
                      <a:r>
                        <a:rPr sz="1400" b="1" spc="-40" dirty="0">
                          <a:solidFill>
                            <a:srgbClr val="FFFFFF"/>
                          </a:solidFill>
                          <a:latin typeface="Liberation Serif" pitchFamily="18" charset="0"/>
                          <a:ea typeface="Liberation Serif" pitchFamily="18" charset="0"/>
                          <a:cs typeface="Liberation Serif" pitchFamily="18" charset="0"/>
                        </a:rPr>
                        <a:t>году, </a:t>
                      </a:r>
                      <a:r>
                        <a:rPr sz="1400" b="1" spc="40" dirty="0">
                          <a:solidFill>
                            <a:srgbClr val="FFFFFF"/>
                          </a:solidFill>
                          <a:latin typeface="Liberation Serif" pitchFamily="18" charset="0"/>
                          <a:ea typeface="Liberation Serif" pitchFamily="18" charset="0"/>
                          <a:cs typeface="Liberation Serif" pitchFamily="18" charset="0"/>
                        </a:rPr>
                        <a:t>%</a:t>
                      </a:r>
                      <a:endParaRPr sz="1400" dirty="0">
                        <a:latin typeface="Liberation Serif" pitchFamily="18" charset="0"/>
                        <a:ea typeface="Liberation Serif" pitchFamily="18" charset="0"/>
                        <a:cs typeface="Liberation Serif" pitchFamily="18" charset="0"/>
                      </a:endParaRPr>
                    </a:p>
                  </a:txBody>
                  <a:tcPr marL="0" marR="0" marT="0" marB="0">
                    <a:lnL w="6350">
                      <a:solidFill>
                        <a:srgbClr val="FFFFFF"/>
                      </a:solidFill>
                      <a:prstDash val="solid"/>
                    </a:lnL>
                    <a:solidFill>
                      <a:srgbClr val="00B8BE"/>
                    </a:solidFill>
                  </a:tcPr>
                </a:tc>
              </a:tr>
              <a:tr h="253169">
                <a:tc>
                  <a:txBody>
                    <a:bodyPr/>
                    <a:lstStyle/>
                    <a:p>
                      <a:pPr marL="32384">
                        <a:lnSpc>
                          <a:spcPct val="100000"/>
                        </a:lnSpc>
                        <a:spcBef>
                          <a:spcPts val="204"/>
                        </a:spcBef>
                      </a:pPr>
                      <a:r>
                        <a:rPr sz="1400" b="1" spc="-40" dirty="0">
                          <a:solidFill>
                            <a:srgbClr val="231F20"/>
                          </a:solidFill>
                          <a:latin typeface="Liberation Serif" pitchFamily="18" charset="0"/>
                          <a:ea typeface="Liberation Serif" pitchFamily="18" charset="0"/>
                          <a:cs typeface="Liberation Serif" pitchFamily="18" charset="0"/>
                        </a:rPr>
                        <a:t>Всего</a:t>
                      </a:r>
                      <a:endParaRPr sz="1400" b="1">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tcPr>
                </a:tc>
                <a:tc>
                  <a:txBody>
                    <a:bodyPr/>
                    <a:lstStyle/>
                    <a:p>
                      <a:pPr algn="ctr">
                        <a:lnSpc>
                          <a:spcPct val="100000"/>
                        </a:lnSpc>
                        <a:spcBef>
                          <a:spcPts val="204"/>
                        </a:spcBef>
                      </a:pPr>
                      <a:r>
                        <a:rPr lang="ru-RU" sz="1400" b="1" dirty="0" smtClean="0">
                          <a:latin typeface="Liberation Serif" pitchFamily="18" charset="0"/>
                          <a:ea typeface="Liberation Serif" pitchFamily="18" charset="0"/>
                          <a:cs typeface="Liberation Serif" pitchFamily="18" charset="0"/>
                        </a:rPr>
                        <a:t>1 738 318</a:t>
                      </a:r>
                      <a:endParaRPr sz="1400" b="1"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tcPr>
                </a:tc>
                <a:tc>
                  <a:txBody>
                    <a:bodyPr/>
                    <a:lstStyle/>
                    <a:p>
                      <a:pPr algn="ctr">
                        <a:lnSpc>
                          <a:spcPct val="100000"/>
                        </a:lnSpc>
                        <a:spcBef>
                          <a:spcPts val="204"/>
                        </a:spcBef>
                      </a:pPr>
                      <a:r>
                        <a:rPr lang="ru-RU" sz="1400" b="1" dirty="0" smtClean="0">
                          <a:latin typeface="Liberation Serif" pitchFamily="18" charset="0"/>
                          <a:ea typeface="Liberation Serif" pitchFamily="18" charset="0"/>
                          <a:cs typeface="Liberation Serif" pitchFamily="18" charset="0"/>
                        </a:rPr>
                        <a:t>1 737 149</a:t>
                      </a:r>
                      <a:endParaRPr sz="1400" b="1"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B w="6350" cap="flat" cmpd="sng" algn="ctr">
                      <a:solidFill>
                        <a:srgbClr val="00B8BE"/>
                      </a:solidFill>
                      <a:prstDash val="solid"/>
                      <a:round/>
                      <a:headEnd type="none" w="med" len="med"/>
                      <a:tailEnd type="none" w="med" len="med"/>
                    </a:lnB>
                  </a:tcPr>
                </a:tc>
                <a:tc>
                  <a:txBody>
                    <a:bodyPr/>
                    <a:lstStyle/>
                    <a:p>
                      <a:pPr algn="ctr">
                        <a:lnSpc>
                          <a:spcPct val="100000"/>
                        </a:lnSpc>
                        <a:spcBef>
                          <a:spcPts val="204"/>
                        </a:spcBef>
                      </a:pPr>
                      <a:r>
                        <a:rPr lang="ru-RU" sz="1400" b="1" dirty="0" smtClean="0">
                          <a:latin typeface="Liberation Serif" pitchFamily="18" charset="0"/>
                          <a:ea typeface="Liberation Serif" pitchFamily="18" charset="0"/>
                          <a:cs typeface="Liberation Serif" pitchFamily="18" charset="0"/>
                        </a:rPr>
                        <a:t>99,9</a:t>
                      </a:r>
                      <a:endParaRPr sz="1400" b="1"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B w="6350" cap="flat" cmpd="sng" algn="ctr">
                      <a:solidFill>
                        <a:srgbClr val="00B8BE"/>
                      </a:solidFill>
                      <a:prstDash val="solid"/>
                      <a:round/>
                      <a:headEnd type="none" w="med" len="med"/>
                      <a:tailEnd type="none" w="med" len="med"/>
                    </a:lnB>
                  </a:tcPr>
                </a:tc>
                <a:tc>
                  <a:txBody>
                    <a:bodyPr/>
                    <a:lstStyle/>
                    <a:p>
                      <a:pPr algn="ctr">
                        <a:lnSpc>
                          <a:spcPct val="100000"/>
                        </a:lnSpc>
                        <a:spcBef>
                          <a:spcPts val="204"/>
                        </a:spcBef>
                      </a:pPr>
                      <a:r>
                        <a:rPr lang="ru-RU" sz="1400" b="1" dirty="0" smtClean="0">
                          <a:latin typeface="Liberation Serif" pitchFamily="18" charset="0"/>
                          <a:ea typeface="Liberation Serif" pitchFamily="18" charset="0"/>
                          <a:cs typeface="Liberation Serif" pitchFamily="18" charset="0"/>
                        </a:rPr>
                        <a:t>-1 169</a:t>
                      </a:r>
                      <a:endParaRPr sz="1400" b="1"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tcPr>
                </a:tc>
              </a:tr>
              <a:tr h="253169">
                <a:tc gridSpan="5">
                  <a:txBody>
                    <a:bodyPr/>
                    <a:lstStyle/>
                    <a:p>
                      <a:pPr algn="ctr">
                        <a:lnSpc>
                          <a:spcPct val="100000"/>
                        </a:lnSpc>
                        <a:spcBef>
                          <a:spcPts val="180"/>
                        </a:spcBef>
                      </a:pPr>
                      <a:endParaRPr sz="14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hMerge="1">
                  <a:txBody>
                    <a:bodyPr/>
                    <a:lstStyle/>
                    <a:p>
                      <a:endParaRPr lang="ru-RU"/>
                    </a:p>
                  </a:txBody>
                  <a:tcPr/>
                </a:tc>
                <a:tc hMerge="1">
                  <a:txBody>
                    <a:bodyPr/>
                    <a:lstStyle/>
                    <a:p>
                      <a:endParaRPr lang="ru-RU"/>
                    </a:p>
                  </a:txBody>
                  <a:tcPr/>
                </a:tc>
                <a:tc hMerge="1">
                  <a:txBody>
                    <a:bodyPr/>
                    <a:lstStyle/>
                    <a:p>
                      <a:endParaRPr/>
                    </a:p>
                  </a:txBody>
                  <a:tcPr marL="0" marR="0" marT="0" marB="0"/>
                </a:tc>
                <a:tc hMerge="1">
                  <a:txBody>
                    <a:bodyPr/>
                    <a:lstStyle/>
                    <a:p>
                      <a:endParaRPr/>
                    </a:p>
                  </a:txBody>
                  <a:tcPr marL="0" marR="0" marT="0" marB="0"/>
                </a:tc>
              </a:tr>
              <a:tr h="253186">
                <a:tc>
                  <a:txBody>
                    <a:bodyPr/>
                    <a:lstStyle/>
                    <a:p>
                      <a:pPr marL="32384">
                        <a:lnSpc>
                          <a:spcPct val="100000"/>
                        </a:lnSpc>
                        <a:spcBef>
                          <a:spcPts val="185"/>
                        </a:spcBef>
                      </a:pPr>
                      <a:r>
                        <a:rPr sz="1400" spc="-30" dirty="0">
                          <a:solidFill>
                            <a:srgbClr val="231F20"/>
                          </a:solidFill>
                          <a:latin typeface="Liberation Serif" pitchFamily="18" charset="0"/>
                          <a:ea typeface="Liberation Serif" pitchFamily="18" charset="0"/>
                          <a:cs typeface="Liberation Serif" pitchFamily="18" charset="0"/>
                        </a:rPr>
                        <a:t>Дотации</a:t>
                      </a:r>
                      <a:endParaRPr sz="140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607 796</a:t>
                      </a:r>
                      <a:endParaRPr sz="14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cap="flat" cmpd="sng" algn="ctr">
                      <a:solidFill>
                        <a:srgbClr val="00B8BE"/>
                      </a:solidFill>
                      <a:prstDash val="solid"/>
                      <a:round/>
                      <a:headEnd type="none" w="med" len="med"/>
                      <a:tailEnd type="none" w="med" len="med"/>
                    </a:lnT>
                    <a:lnB w="6350">
                      <a:solidFill>
                        <a:srgbClr val="00B8BE"/>
                      </a:solidFill>
                      <a:prstDash val="solid"/>
                    </a:lnB>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607 796</a:t>
                      </a:r>
                      <a:endParaRPr sz="14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100</a:t>
                      </a:r>
                      <a:endParaRPr sz="14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a:t>
                      </a:r>
                      <a:endParaRPr sz="14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r>
              <a:tr h="253169">
                <a:tc>
                  <a:txBody>
                    <a:bodyPr/>
                    <a:lstStyle/>
                    <a:p>
                      <a:pPr marL="32384">
                        <a:lnSpc>
                          <a:spcPct val="100000"/>
                        </a:lnSpc>
                        <a:spcBef>
                          <a:spcPts val="185"/>
                        </a:spcBef>
                      </a:pPr>
                      <a:r>
                        <a:rPr sz="1400" spc="-60" dirty="0">
                          <a:solidFill>
                            <a:srgbClr val="231F20"/>
                          </a:solidFill>
                          <a:latin typeface="Liberation Serif" pitchFamily="18" charset="0"/>
                          <a:ea typeface="Liberation Serif" pitchFamily="18" charset="0"/>
                          <a:cs typeface="Liberation Serif" pitchFamily="18" charset="0"/>
                        </a:rPr>
                        <a:t>Субсидии</a:t>
                      </a:r>
                      <a:endParaRPr sz="140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525 491</a:t>
                      </a:r>
                      <a:endParaRPr sz="14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525 491</a:t>
                      </a:r>
                      <a:endParaRPr sz="14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100</a:t>
                      </a:r>
                      <a:endParaRPr sz="14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a:t>
                      </a:r>
                      <a:endParaRPr sz="14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r>
              <a:tr h="253169">
                <a:tc>
                  <a:txBody>
                    <a:bodyPr/>
                    <a:lstStyle/>
                    <a:p>
                      <a:pPr marL="32384">
                        <a:lnSpc>
                          <a:spcPct val="100000"/>
                        </a:lnSpc>
                        <a:spcBef>
                          <a:spcPts val="185"/>
                        </a:spcBef>
                      </a:pPr>
                      <a:r>
                        <a:rPr sz="1400" spc="-50" dirty="0">
                          <a:solidFill>
                            <a:srgbClr val="231F20"/>
                          </a:solidFill>
                          <a:latin typeface="Liberation Serif" pitchFamily="18" charset="0"/>
                          <a:ea typeface="Liberation Serif" pitchFamily="18" charset="0"/>
                          <a:cs typeface="Liberation Serif" pitchFamily="18" charset="0"/>
                        </a:rPr>
                        <a:t>Субвенции</a:t>
                      </a:r>
                      <a:endParaRPr sz="140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558 622</a:t>
                      </a:r>
                      <a:endParaRPr sz="14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557 453</a:t>
                      </a:r>
                      <a:endParaRPr sz="14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99,9</a:t>
                      </a:r>
                      <a:endParaRPr sz="14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-1169</a:t>
                      </a:r>
                      <a:endParaRPr sz="14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r>
              <a:tr h="410772">
                <a:tc>
                  <a:txBody>
                    <a:bodyPr/>
                    <a:lstStyle/>
                    <a:p>
                      <a:pPr marL="32384">
                        <a:lnSpc>
                          <a:spcPct val="100000"/>
                        </a:lnSpc>
                        <a:spcBef>
                          <a:spcPts val="185"/>
                        </a:spcBef>
                      </a:pPr>
                      <a:r>
                        <a:rPr sz="1400" spc="-15" dirty="0">
                          <a:solidFill>
                            <a:srgbClr val="231F20"/>
                          </a:solidFill>
                          <a:latin typeface="Liberation Serif" pitchFamily="18" charset="0"/>
                          <a:ea typeface="Liberation Serif" pitchFamily="18" charset="0"/>
                          <a:cs typeface="Liberation Serif" pitchFamily="18" charset="0"/>
                        </a:rPr>
                        <a:t>Иные </a:t>
                      </a:r>
                      <a:r>
                        <a:rPr sz="1400" spc="-40" dirty="0">
                          <a:solidFill>
                            <a:srgbClr val="231F20"/>
                          </a:solidFill>
                          <a:latin typeface="Liberation Serif" pitchFamily="18" charset="0"/>
                          <a:ea typeface="Liberation Serif" pitchFamily="18" charset="0"/>
                          <a:cs typeface="Liberation Serif" pitchFamily="18" charset="0"/>
                        </a:rPr>
                        <a:t>межбюджетные</a:t>
                      </a:r>
                      <a:r>
                        <a:rPr sz="1400" spc="-70" dirty="0">
                          <a:solidFill>
                            <a:srgbClr val="231F20"/>
                          </a:solidFill>
                          <a:latin typeface="Liberation Serif" pitchFamily="18" charset="0"/>
                          <a:ea typeface="Liberation Serif" pitchFamily="18" charset="0"/>
                          <a:cs typeface="Liberation Serif" pitchFamily="18" charset="0"/>
                        </a:rPr>
                        <a:t> </a:t>
                      </a:r>
                      <a:r>
                        <a:rPr sz="1400" spc="-40" dirty="0">
                          <a:solidFill>
                            <a:srgbClr val="231F20"/>
                          </a:solidFill>
                          <a:latin typeface="Liberation Serif" pitchFamily="18" charset="0"/>
                          <a:ea typeface="Liberation Serif" pitchFamily="18" charset="0"/>
                          <a:cs typeface="Liberation Serif" pitchFamily="18" charset="0"/>
                        </a:rPr>
                        <a:t>трансферты</a:t>
                      </a:r>
                      <a:endParaRPr sz="140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57 893</a:t>
                      </a:r>
                      <a:endParaRPr sz="14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57 893</a:t>
                      </a:r>
                      <a:endParaRPr sz="14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100</a:t>
                      </a:r>
                      <a:endParaRPr sz="14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a:t>
                      </a:r>
                      <a:endParaRPr sz="14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cap="flat" cmpd="sng" algn="ctr">
                      <a:solidFill>
                        <a:srgbClr val="00B8BE"/>
                      </a:solidFill>
                      <a:prstDash val="solid"/>
                      <a:round/>
                      <a:headEnd type="none" w="med" len="med"/>
                      <a:tailEnd type="none" w="med" len="med"/>
                    </a:lnB>
                    <a:solidFill>
                      <a:srgbClr val="B9E3E5"/>
                    </a:solidFill>
                  </a:tcPr>
                </a:tc>
              </a:tr>
              <a:tr h="1232316">
                <a:tc>
                  <a:txBody>
                    <a:bodyPr/>
                    <a:lstStyle/>
                    <a:p>
                      <a:pPr marL="32384">
                        <a:lnSpc>
                          <a:spcPct val="100000"/>
                        </a:lnSpc>
                        <a:spcBef>
                          <a:spcPts val="185"/>
                        </a:spcBef>
                      </a:pPr>
                      <a:r>
                        <a:rPr lang="ru-RU" sz="1400" spc="-50" dirty="0" smtClean="0">
                          <a:solidFill>
                            <a:srgbClr val="231F20"/>
                          </a:solidFill>
                          <a:latin typeface="Liberation Serif" pitchFamily="18" charset="0"/>
                          <a:ea typeface="Liberation Serif" pitchFamily="18" charset="0"/>
                          <a:cs typeface="Liberation Serif" pitchFamily="18" charset="0"/>
                        </a:rPr>
                        <a:t>Доходы бюджетов бюджетной системы РФ от возврата остатка субсидий, субвенций и иных межбюджетных трансфертов,</a:t>
                      </a:r>
                      <a:r>
                        <a:rPr lang="ru-RU" sz="1400" spc="-50" baseline="0" dirty="0" smtClean="0">
                          <a:solidFill>
                            <a:srgbClr val="231F20"/>
                          </a:solidFill>
                          <a:latin typeface="Liberation Serif" pitchFamily="18" charset="0"/>
                          <a:ea typeface="Liberation Serif" pitchFamily="18" charset="0"/>
                          <a:cs typeface="Liberation Serif" pitchFamily="18" charset="0"/>
                        </a:rPr>
                        <a:t> имеющих целевое назначение, прошлых лет</a:t>
                      </a:r>
                      <a:endParaRPr sz="140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3 661</a:t>
                      </a:r>
                      <a:endParaRPr sz="14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3 661</a:t>
                      </a:r>
                      <a:endParaRPr sz="14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100</a:t>
                      </a:r>
                      <a:endParaRPr sz="14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a:t>
                      </a:r>
                      <a:endParaRPr sz="14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r>
              <a:tr h="410772">
                <a:tc>
                  <a:txBody>
                    <a:bodyPr/>
                    <a:lstStyle/>
                    <a:p>
                      <a:pPr marL="32384">
                        <a:lnSpc>
                          <a:spcPct val="100000"/>
                        </a:lnSpc>
                        <a:spcBef>
                          <a:spcPts val="185"/>
                        </a:spcBef>
                      </a:pPr>
                      <a:r>
                        <a:rPr lang="ru-RU" sz="1400" dirty="0" smtClean="0">
                          <a:latin typeface="Liberation Serif" pitchFamily="18" charset="0"/>
                          <a:ea typeface="Liberation Serif" pitchFamily="18" charset="0"/>
                          <a:cs typeface="Liberation Serif" pitchFamily="18" charset="0"/>
                        </a:rPr>
                        <a:t>Возврат остатков прошлых лет</a:t>
                      </a:r>
                      <a:endParaRPr sz="140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-15 145</a:t>
                      </a:r>
                      <a:endParaRPr sz="14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-15 145</a:t>
                      </a:r>
                      <a:endParaRPr sz="14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100</a:t>
                      </a:r>
                      <a:endParaRPr sz="14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a:lnSpc>
                          <a:spcPct val="100000"/>
                        </a:lnSpc>
                        <a:spcBef>
                          <a:spcPts val="185"/>
                        </a:spcBef>
                      </a:pPr>
                      <a:r>
                        <a:rPr lang="ru-RU" sz="1400" dirty="0" smtClean="0">
                          <a:latin typeface="Liberation Serif" pitchFamily="18" charset="0"/>
                          <a:ea typeface="Liberation Serif" pitchFamily="18" charset="0"/>
                          <a:cs typeface="Liberation Serif" pitchFamily="18" charset="0"/>
                        </a:rPr>
                        <a:t>----</a:t>
                      </a:r>
                      <a:endParaRPr sz="14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r>
            </a:tbl>
          </a:graphicData>
        </a:graphic>
      </p:graphicFrame>
      <p:sp>
        <p:nvSpPr>
          <p:cNvPr id="42" name="object 27"/>
          <p:cNvSpPr/>
          <p:nvPr/>
        </p:nvSpPr>
        <p:spPr>
          <a:xfrm>
            <a:off x="438150" y="5454650"/>
            <a:ext cx="6624320" cy="0"/>
          </a:xfrm>
          <a:custGeom>
            <a:avLst/>
            <a:gdLst/>
            <a:ahLst/>
            <a:cxnLst/>
            <a:rect l="l" t="t" r="r" b="b"/>
            <a:pathLst>
              <a:path w="6624320">
                <a:moveTo>
                  <a:pt x="0" y="0"/>
                </a:moveTo>
                <a:lnTo>
                  <a:pt x="6624002" y="0"/>
                </a:lnTo>
              </a:path>
            </a:pathLst>
          </a:custGeom>
          <a:ln w="9525">
            <a:solidFill>
              <a:srgbClr val="8A8C8E"/>
            </a:solidFill>
            <a:prstDash val="dash"/>
          </a:ln>
        </p:spPr>
        <p:txBody>
          <a:bodyPr wrap="square" lIns="0" tIns="0" rIns="0" bIns="0" rtlCol="0"/>
          <a:lstStyle/>
          <a:p>
            <a:endParaRPr/>
          </a:p>
        </p:txBody>
      </p:sp>
      <p:grpSp>
        <p:nvGrpSpPr>
          <p:cNvPr id="3" name="Группа 30"/>
          <p:cNvGrpSpPr/>
          <p:nvPr/>
        </p:nvGrpSpPr>
        <p:grpSpPr>
          <a:xfrm>
            <a:off x="0" y="196850"/>
            <a:ext cx="7740523" cy="396240"/>
            <a:chOff x="0" y="288010"/>
            <a:chExt cx="7740523" cy="396240"/>
          </a:xfrm>
        </p:grpSpPr>
        <p:sp>
          <p:nvSpPr>
            <p:cNvPr id="33"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38"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39"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1"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3"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44"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45"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46"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4" name="Группа 44"/>
            <p:cNvGrpSpPr/>
            <p:nvPr/>
          </p:nvGrpSpPr>
          <p:grpSpPr>
            <a:xfrm>
              <a:off x="990600" y="288010"/>
              <a:ext cx="6101715" cy="396240"/>
              <a:chOff x="990600" y="288010"/>
              <a:chExt cx="6101715" cy="396240"/>
            </a:xfrm>
          </p:grpSpPr>
          <p:sp>
            <p:nvSpPr>
              <p:cNvPr id="49"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50"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51" name="object 14"/>
              <p:cNvSpPr txBox="1"/>
              <p:nvPr/>
            </p:nvSpPr>
            <p:spPr>
              <a:xfrm>
                <a:off x="6822147" y="381749"/>
                <a:ext cx="113030"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5</a:t>
                </a:r>
                <a:endParaRPr sz="1200" dirty="0">
                  <a:latin typeface="Gill Sans MT"/>
                  <a:cs typeface="Gill Sans MT"/>
                </a:endParaRPr>
              </a:p>
            </p:txBody>
          </p:sp>
        </p:grpSp>
        <p:sp>
          <p:nvSpPr>
            <p:cNvPr id="48" name="object 21"/>
            <p:cNvSpPr txBox="1"/>
            <p:nvPr/>
          </p:nvSpPr>
          <p:spPr>
            <a:xfrm>
              <a:off x="1276350" y="364210"/>
              <a:ext cx="5410200" cy="166712"/>
            </a:xfrm>
            <a:prstGeom prst="rect">
              <a:avLst/>
            </a:prstGeom>
          </p:spPr>
          <p:txBody>
            <a:bodyPr vert="horz" wrap="square" lIns="0" tIns="0" rIns="0" bIns="0" rtlCol="0">
              <a:spAutoFit/>
            </a:bodyPr>
            <a:lstStyle/>
            <a:p>
              <a:pPr marL="12700" marR="5080">
                <a:lnSpc>
                  <a:spcPts val="1300"/>
                </a:lnSpc>
              </a:pPr>
              <a:r>
                <a:rPr lang="ru-RU" sz="1000" b="1" spc="-5" dirty="0" smtClean="0">
                  <a:solidFill>
                    <a:srgbClr val="FFFFFF"/>
                  </a:solidFill>
                  <a:latin typeface="Trebuchet MS"/>
                  <a:cs typeface="Trebuchet MS"/>
                </a:rPr>
                <a:t>ОСНОВНЫЕ </a:t>
              </a:r>
              <a:r>
                <a:rPr lang="ru-RU" sz="1000" b="1" spc="-20" dirty="0" smtClean="0">
                  <a:solidFill>
                    <a:srgbClr val="FFFFFF"/>
                  </a:solidFill>
                  <a:latin typeface="Trebuchet MS"/>
                  <a:cs typeface="Trebuchet MS"/>
                </a:rPr>
                <a:t>ПАРАМЕТРЫ БЮДЖЕТА</a:t>
              </a:r>
              <a:endParaRPr lang="ru-RU" sz="1000" dirty="0" smtClean="0">
                <a:latin typeface="Trebuchet MS"/>
                <a:cs typeface="Trebuchet MS"/>
              </a:endParaRPr>
            </a:p>
          </p:txBody>
        </p:sp>
      </p:grpSp>
      <p:pic>
        <p:nvPicPr>
          <p:cNvPr id="5122" name="Picture 2" descr="B:\Users\SOB\Desktop\Бюджет для граждан\Фото для бюджета\010.jpg"/>
          <p:cNvPicPr>
            <a:picLocks noChangeAspect="1" noChangeArrowheads="1"/>
          </p:cNvPicPr>
          <p:nvPr/>
        </p:nvPicPr>
        <p:blipFill>
          <a:blip r:embed="rId3"/>
          <a:srcRect/>
          <a:stretch>
            <a:fillRect/>
          </a:stretch>
        </p:blipFill>
        <p:spPr bwMode="auto">
          <a:xfrm>
            <a:off x="209550" y="882650"/>
            <a:ext cx="7086600" cy="4419600"/>
          </a:xfrm>
          <a:prstGeom prst="rect">
            <a:avLst/>
          </a:prstGeom>
          <a:noFill/>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349250"/>
            <a:ext cx="324002" cy="10907991"/>
          </a:xfrm>
          <a:prstGeom prst="rect">
            <a:avLst/>
          </a:prstGeom>
          <a:blipFill>
            <a:blip r:embed="rId2" cstate="print"/>
            <a:stretch>
              <a:fillRect/>
            </a:stretch>
          </a:blipFill>
        </p:spPr>
        <p:txBody>
          <a:bodyPr wrap="square" lIns="0" tIns="0" rIns="0" bIns="0" rtlCol="0"/>
          <a:lstStyle/>
          <a:p>
            <a:endParaRPr/>
          </a:p>
        </p:txBody>
      </p:sp>
      <p:sp>
        <p:nvSpPr>
          <p:cNvPr id="13"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15" name="object 15"/>
          <p:cNvSpPr/>
          <p:nvPr/>
        </p:nvSpPr>
        <p:spPr>
          <a:xfrm>
            <a:off x="0" y="10420704"/>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06590"/>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7" name="object 17"/>
          <p:cNvSpPr/>
          <p:nvPr/>
        </p:nvSpPr>
        <p:spPr>
          <a:xfrm>
            <a:off x="0" y="10597242"/>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8" name="object 18"/>
          <p:cNvSpPr/>
          <p:nvPr/>
        </p:nvSpPr>
        <p:spPr>
          <a:xfrm>
            <a:off x="2723857" y="10602008"/>
            <a:ext cx="5016500" cy="0"/>
          </a:xfrm>
          <a:custGeom>
            <a:avLst/>
            <a:gdLst/>
            <a:ahLst/>
            <a:cxnLst/>
            <a:rect l="l" t="t" r="r" b="b"/>
            <a:pathLst>
              <a:path w="5016500">
                <a:moveTo>
                  <a:pt x="0" y="0"/>
                </a:moveTo>
                <a:lnTo>
                  <a:pt x="5016144" y="0"/>
                </a:lnTo>
              </a:path>
            </a:pathLst>
          </a:custGeom>
          <a:ln w="36004">
            <a:solidFill>
              <a:srgbClr val="00A3A8"/>
            </a:solidFill>
          </a:ln>
        </p:spPr>
        <p:txBody>
          <a:bodyPr wrap="square" lIns="0" tIns="0" rIns="0" bIns="0" rtlCol="0"/>
          <a:lstStyle/>
          <a:p>
            <a:endParaRPr/>
          </a:p>
        </p:txBody>
      </p:sp>
      <p:sp>
        <p:nvSpPr>
          <p:cNvPr id="19" name="object 19"/>
          <p:cNvSpPr/>
          <p:nvPr/>
        </p:nvSpPr>
        <p:spPr>
          <a:xfrm>
            <a:off x="3510584" y="10511356"/>
            <a:ext cx="4229735" cy="0"/>
          </a:xfrm>
          <a:custGeom>
            <a:avLst/>
            <a:gdLst/>
            <a:ahLst/>
            <a:cxnLst/>
            <a:rect l="l" t="t" r="r" b="b"/>
            <a:pathLst>
              <a:path w="4229734">
                <a:moveTo>
                  <a:pt x="0" y="0"/>
                </a:moveTo>
                <a:lnTo>
                  <a:pt x="4229417" y="0"/>
                </a:lnTo>
              </a:path>
            </a:pathLst>
          </a:custGeom>
          <a:ln w="36004">
            <a:solidFill>
              <a:srgbClr val="00B8BE"/>
            </a:solidFill>
          </a:ln>
        </p:spPr>
        <p:txBody>
          <a:bodyPr wrap="square" lIns="0" tIns="0" rIns="0" bIns="0" rtlCol="0"/>
          <a:lstStyle/>
          <a:p>
            <a:endParaRPr/>
          </a:p>
        </p:txBody>
      </p:sp>
      <p:sp>
        <p:nvSpPr>
          <p:cNvPr id="20" name="object 20"/>
          <p:cNvSpPr/>
          <p:nvPr/>
        </p:nvSpPr>
        <p:spPr>
          <a:xfrm>
            <a:off x="4293666" y="10420707"/>
            <a:ext cx="3446779" cy="0"/>
          </a:xfrm>
          <a:custGeom>
            <a:avLst/>
            <a:gdLst/>
            <a:ahLst/>
            <a:cxnLst/>
            <a:rect l="l" t="t" r="r" b="b"/>
            <a:pathLst>
              <a:path w="3446779">
                <a:moveTo>
                  <a:pt x="0" y="0"/>
                </a:moveTo>
                <a:lnTo>
                  <a:pt x="3446335" y="0"/>
                </a:lnTo>
              </a:path>
            </a:pathLst>
          </a:custGeom>
          <a:ln w="36004">
            <a:solidFill>
              <a:srgbClr val="A2DADD"/>
            </a:solidFill>
          </a:ln>
        </p:spPr>
        <p:txBody>
          <a:bodyPr wrap="square" lIns="0" tIns="0" rIns="0" bIns="0" rtlCol="0"/>
          <a:lstStyle/>
          <a:p>
            <a:endParaRPr/>
          </a:p>
        </p:txBody>
      </p:sp>
      <p:sp>
        <p:nvSpPr>
          <p:cNvPr id="39" name="object 39"/>
          <p:cNvSpPr txBox="1"/>
          <p:nvPr/>
        </p:nvSpPr>
        <p:spPr>
          <a:xfrm>
            <a:off x="1440586" y="390741"/>
            <a:ext cx="2564765" cy="184666"/>
          </a:xfrm>
          <a:prstGeom prst="rect">
            <a:avLst/>
          </a:prstGeom>
        </p:spPr>
        <p:txBody>
          <a:bodyPr vert="horz" wrap="square" lIns="0" tIns="0" rIns="0" bIns="0" rtlCol="0">
            <a:spAutoFit/>
          </a:bodyPr>
          <a:lstStyle/>
          <a:p>
            <a:pPr marL="12700">
              <a:lnSpc>
                <a:spcPct val="100000"/>
              </a:lnSpc>
            </a:pPr>
            <a:r>
              <a:rPr sz="1200" b="1" spc="-5" dirty="0">
                <a:solidFill>
                  <a:srgbClr val="FFFFFF"/>
                </a:solidFill>
                <a:latin typeface="Trebuchet MS"/>
                <a:cs typeface="Trebuchet MS"/>
              </a:rPr>
              <a:t>ОСНОВНЫЕ ПАРАМЕТРЫ</a:t>
            </a:r>
            <a:r>
              <a:rPr sz="1200" b="1" spc="-200" dirty="0">
                <a:solidFill>
                  <a:srgbClr val="FFFFFF"/>
                </a:solidFill>
                <a:latin typeface="Trebuchet MS"/>
                <a:cs typeface="Trebuchet MS"/>
              </a:rPr>
              <a:t> </a:t>
            </a:r>
            <a:r>
              <a:rPr sz="1200" b="1" spc="-45" dirty="0" smtClean="0">
                <a:solidFill>
                  <a:srgbClr val="FFFFFF"/>
                </a:solidFill>
                <a:latin typeface="Trebuchet MS"/>
                <a:cs typeface="Trebuchet MS"/>
              </a:rPr>
              <a:t>БДЖЕТА</a:t>
            </a:r>
            <a:endParaRPr sz="1200" dirty="0">
              <a:latin typeface="Trebuchet MS"/>
              <a:cs typeface="Trebuchet MS"/>
            </a:endParaRPr>
          </a:p>
        </p:txBody>
      </p:sp>
      <p:graphicFrame>
        <p:nvGraphicFramePr>
          <p:cNvPr id="197" name="object 23"/>
          <p:cNvGraphicFramePr>
            <a:graphicFrameLocks noGrp="1"/>
          </p:cNvGraphicFramePr>
          <p:nvPr/>
        </p:nvGraphicFramePr>
        <p:xfrm>
          <a:off x="514350" y="2406650"/>
          <a:ext cx="7010401" cy="2606040"/>
        </p:xfrm>
        <a:graphic>
          <a:graphicData uri="http://schemas.openxmlformats.org/drawingml/2006/table">
            <a:tbl>
              <a:tblPr firstRow="1" bandRow="1">
                <a:tableStyleId>{2D5ABB26-0587-4C30-8999-92F81FD0307C}</a:tableStyleId>
              </a:tblPr>
              <a:tblGrid>
                <a:gridCol w="1828800"/>
                <a:gridCol w="914400"/>
                <a:gridCol w="914400"/>
                <a:gridCol w="838200"/>
                <a:gridCol w="685800"/>
                <a:gridCol w="609600"/>
                <a:gridCol w="609600"/>
                <a:gridCol w="609601"/>
              </a:tblGrid>
              <a:tr h="196445">
                <a:tc rowSpan="4">
                  <a:txBody>
                    <a:bodyPr/>
                    <a:lstStyle/>
                    <a:p>
                      <a:pPr>
                        <a:lnSpc>
                          <a:spcPct val="100000"/>
                        </a:lnSpc>
                      </a:pPr>
                      <a:endParaRPr sz="1000" dirty="0">
                        <a:latin typeface="Times New Roman"/>
                        <a:cs typeface="Times New Roman"/>
                      </a:endParaRPr>
                    </a:p>
                    <a:p>
                      <a:pPr>
                        <a:lnSpc>
                          <a:spcPct val="100000"/>
                        </a:lnSpc>
                      </a:pPr>
                      <a:endParaRPr sz="1000" dirty="0">
                        <a:latin typeface="Times New Roman"/>
                        <a:cs typeface="Times New Roman"/>
                      </a:endParaRPr>
                    </a:p>
                    <a:p>
                      <a:pPr marL="307975" indent="-307975" algn="ctr">
                        <a:lnSpc>
                          <a:spcPct val="100000"/>
                        </a:lnSpc>
                        <a:spcBef>
                          <a:spcPts val="475"/>
                        </a:spcBef>
                      </a:pPr>
                      <a:r>
                        <a:rPr sz="1000" b="1" spc="-15" dirty="0">
                          <a:solidFill>
                            <a:srgbClr val="FFFFFF"/>
                          </a:solidFill>
                          <a:latin typeface="Trebuchet MS"/>
                          <a:cs typeface="Trebuchet MS"/>
                        </a:rPr>
                        <a:t>Наименование</a:t>
                      </a:r>
                      <a:r>
                        <a:rPr sz="1000" b="1" spc="-90" dirty="0">
                          <a:solidFill>
                            <a:srgbClr val="FFFFFF"/>
                          </a:solidFill>
                          <a:latin typeface="Trebuchet MS"/>
                          <a:cs typeface="Trebuchet MS"/>
                        </a:rPr>
                        <a:t> </a:t>
                      </a:r>
                      <a:r>
                        <a:rPr sz="1000" b="1" dirty="0">
                          <a:solidFill>
                            <a:srgbClr val="FFFFFF"/>
                          </a:solidFill>
                          <a:latin typeface="Trebuchet MS"/>
                          <a:cs typeface="Trebuchet MS"/>
                        </a:rPr>
                        <a:t>показателя</a:t>
                      </a:r>
                      <a:endParaRPr sz="1000" dirty="0">
                        <a:latin typeface="Trebuchet MS"/>
                        <a:cs typeface="Trebuchet MS"/>
                      </a:endParaRPr>
                    </a:p>
                  </a:txBody>
                  <a:tcPr marL="0" marR="0" marT="0" marB="0">
                    <a:lnR w="6350">
                      <a:solidFill>
                        <a:srgbClr val="FFFFFF"/>
                      </a:solidFill>
                      <a:prstDash val="solid"/>
                    </a:lnR>
                    <a:solidFill>
                      <a:srgbClr val="00B8BE"/>
                    </a:solidFill>
                  </a:tcPr>
                </a:tc>
                <a:tc rowSpan="2" gridSpan="2">
                  <a:txBody>
                    <a:bodyPr/>
                    <a:lstStyle/>
                    <a:p>
                      <a:pPr marL="182563" marR="205104" indent="0" algn="ctr">
                        <a:lnSpc>
                          <a:spcPts val="800"/>
                        </a:lnSpc>
                      </a:pPr>
                      <a:r>
                        <a:rPr lang="ru-RU" sz="1000" b="1" spc="10" dirty="0" smtClean="0">
                          <a:solidFill>
                            <a:srgbClr val="FFFFFF"/>
                          </a:solidFill>
                          <a:latin typeface="Trebuchet MS"/>
                          <a:cs typeface="Trebuchet MS"/>
                        </a:rPr>
                        <a:t>Решение о бюджете</a:t>
                      </a:r>
                      <a:endParaRPr sz="1000" dirty="0">
                        <a:latin typeface="Trebuchet MS"/>
                        <a:cs typeface="Trebuchet MS"/>
                      </a:endParaRPr>
                    </a:p>
                  </a:txBody>
                  <a:tcPr marL="0" marR="0" marT="0" marB="0" anchor="ctr">
                    <a:lnL w="6350">
                      <a:solidFill>
                        <a:srgbClr val="FFFFFF"/>
                      </a:solidFill>
                      <a:prstDash val="solid"/>
                    </a:lnL>
                    <a:lnR w="6350">
                      <a:solidFill>
                        <a:srgbClr val="FFFFFF"/>
                      </a:solidFill>
                      <a:prstDash val="solid"/>
                    </a:lnR>
                    <a:lnB w="6350">
                      <a:solidFill>
                        <a:srgbClr val="FFFFFF"/>
                      </a:solidFill>
                      <a:prstDash val="solid"/>
                    </a:lnB>
                    <a:solidFill>
                      <a:srgbClr val="00B8BE"/>
                    </a:solidFill>
                  </a:tcPr>
                </a:tc>
                <a:tc rowSpan="2" hMerge="1">
                  <a:txBody>
                    <a:bodyPr/>
                    <a:lstStyle/>
                    <a:p>
                      <a:endParaRPr/>
                    </a:p>
                  </a:txBody>
                  <a:tcPr marL="0" marR="0" marT="0" marB="0"/>
                </a:tc>
                <a:tc rowSpan="4">
                  <a:txBody>
                    <a:bodyPr/>
                    <a:lstStyle/>
                    <a:p>
                      <a:pPr>
                        <a:lnSpc>
                          <a:spcPct val="100000"/>
                        </a:lnSpc>
                        <a:spcBef>
                          <a:spcPts val="10"/>
                        </a:spcBef>
                      </a:pPr>
                      <a:endParaRPr sz="1000" dirty="0">
                        <a:latin typeface="Times New Roman"/>
                        <a:cs typeface="Times New Roman"/>
                      </a:endParaRPr>
                    </a:p>
                    <a:p>
                      <a:pPr marL="53975" marR="46990" algn="ctr">
                        <a:lnSpc>
                          <a:spcPts val="800"/>
                        </a:lnSpc>
                      </a:pPr>
                      <a:r>
                        <a:rPr sz="1000" b="1" smtClean="0">
                          <a:solidFill>
                            <a:srgbClr val="FFFFFF"/>
                          </a:solidFill>
                          <a:latin typeface="Trebuchet MS"/>
                          <a:cs typeface="Trebuchet MS"/>
                        </a:rPr>
                        <a:t>У</a:t>
                      </a:r>
                      <a:r>
                        <a:rPr sz="1000" b="1" spc="-10" smtClean="0">
                          <a:solidFill>
                            <a:srgbClr val="FFFFFF"/>
                          </a:solidFill>
                          <a:latin typeface="Trebuchet MS"/>
                          <a:cs typeface="Trebuchet MS"/>
                        </a:rPr>
                        <a:t>т</a:t>
                      </a:r>
                      <a:r>
                        <a:rPr sz="1000" b="1" smtClean="0">
                          <a:solidFill>
                            <a:srgbClr val="FFFFFF"/>
                          </a:solidFill>
                          <a:latin typeface="Trebuchet MS"/>
                          <a:cs typeface="Trebuchet MS"/>
                        </a:rPr>
                        <a:t>очнен</a:t>
                      </a:r>
                      <a:r>
                        <a:rPr lang="en-US" sz="1000" b="1" dirty="0" smtClean="0">
                          <a:solidFill>
                            <a:srgbClr val="FFFFFF"/>
                          </a:solidFill>
                          <a:latin typeface="Trebuchet MS"/>
                          <a:cs typeface="Trebuchet MS"/>
                        </a:rPr>
                        <a:t>-</a:t>
                      </a:r>
                      <a:r>
                        <a:rPr sz="1000" b="1" smtClean="0">
                          <a:solidFill>
                            <a:srgbClr val="FFFFFF"/>
                          </a:solidFill>
                          <a:latin typeface="Trebuchet MS"/>
                          <a:cs typeface="Trebuchet MS"/>
                        </a:rPr>
                        <a:t>ная  </a:t>
                      </a:r>
                      <a:r>
                        <a:rPr sz="1000" b="1">
                          <a:solidFill>
                            <a:srgbClr val="FFFFFF"/>
                          </a:solidFill>
                          <a:latin typeface="Trebuchet MS"/>
                          <a:cs typeface="Trebuchet MS"/>
                        </a:rPr>
                        <a:t>сводная  </a:t>
                      </a:r>
                      <a:r>
                        <a:rPr sz="1000" b="1" spc="-10" smtClean="0">
                          <a:solidFill>
                            <a:srgbClr val="FFFFFF"/>
                          </a:solidFill>
                          <a:latin typeface="Trebuchet MS"/>
                          <a:cs typeface="Trebuchet MS"/>
                        </a:rPr>
                        <a:t>бю</a:t>
                      </a:r>
                      <a:r>
                        <a:rPr sz="1000" b="1" smtClean="0">
                          <a:solidFill>
                            <a:srgbClr val="FFFFFF"/>
                          </a:solidFill>
                          <a:latin typeface="Trebuchet MS"/>
                          <a:cs typeface="Trebuchet MS"/>
                        </a:rPr>
                        <a:t>д</a:t>
                      </a:r>
                      <a:r>
                        <a:rPr sz="1000" b="1" spc="-10" smtClean="0">
                          <a:solidFill>
                            <a:srgbClr val="FFFFFF"/>
                          </a:solidFill>
                          <a:latin typeface="Trebuchet MS"/>
                          <a:cs typeface="Trebuchet MS"/>
                        </a:rPr>
                        <a:t>ж</a:t>
                      </a:r>
                      <a:r>
                        <a:rPr sz="1000" b="1" spc="-5" smtClean="0">
                          <a:solidFill>
                            <a:srgbClr val="FFFFFF"/>
                          </a:solidFill>
                          <a:latin typeface="Trebuchet MS"/>
                          <a:cs typeface="Trebuchet MS"/>
                        </a:rPr>
                        <a:t>е</a:t>
                      </a:r>
                      <a:r>
                        <a:rPr sz="1000" b="1" smtClean="0">
                          <a:solidFill>
                            <a:srgbClr val="FFFFFF"/>
                          </a:solidFill>
                          <a:latin typeface="Trebuchet MS"/>
                          <a:cs typeface="Trebuchet MS"/>
                        </a:rPr>
                        <a:t>т</a:t>
                      </a:r>
                      <a:r>
                        <a:rPr lang="en-US" sz="1000" b="1" dirty="0" smtClean="0">
                          <a:solidFill>
                            <a:srgbClr val="FFFFFF"/>
                          </a:solidFill>
                          <a:latin typeface="Trebuchet MS"/>
                          <a:cs typeface="Trebuchet MS"/>
                        </a:rPr>
                        <a:t>-</a:t>
                      </a:r>
                      <a:r>
                        <a:rPr sz="1000" b="1" smtClean="0">
                          <a:solidFill>
                            <a:srgbClr val="FFFFFF"/>
                          </a:solidFill>
                          <a:latin typeface="Trebuchet MS"/>
                          <a:cs typeface="Trebuchet MS"/>
                        </a:rPr>
                        <a:t>ная  </a:t>
                      </a:r>
                      <a:r>
                        <a:rPr sz="1000" b="1" spc="-10" dirty="0">
                          <a:solidFill>
                            <a:srgbClr val="FFFFFF"/>
                          </a:solidFill>
                          <a:latin typeface="Trebuchet MS"/>
                          <a:cs typeface="Trebuchet MS"/>
                        </a:rPr>
                        <a:t>роспись</a:t>
                      </a:r>
                      <a:endParaRPr sz="1000" dirty="0">
                        <a:latin typeface="Trebuchet MS"/>
                        <a:cs typeface="Trebuchet MS"/>
                      </a:endParaRPr>
                    </a:p>
                  </a:txBody>
                  <a:tcPr marL="0" marR="0" marT="0" marB="0">
                    <a:lnL w="6350">
                      <a:solidFill>
                        <a:srgbClr val="FFFFFF"/>
                      </a:solidFill>
                      <a:prstDash val="solid"/>
                    </a:lnL>
                    <a:lnR w="6350">
                      <a:solidFill>
                        <a:srgbClr val="FFFFFF"/>
                      </a:solidFill>
                      <a:prstDash val="solid"/>
                    </a:lnR>
                    <a:solidFill>
                      <a:srgbClr val="00B8BE"/>
                    </a:solidFill>
                  </a:tcPr>
                </a:tc>
                <a:tc gridSpan="4">
                  <a:txBody>
                    <a:bodyPr/>
                    <a:lstStyle/>
                    <a:p>
                      <a:pPr marL="474663" indent="-474663" algn="ctr">
                        <a:lnSpc>
                          <a:spcPct val="100000"/>
                        </a:lnSpc>
                        <a:spcBef>
                          <a:spcPts val="350"/>
                        </a:spcBef>
                      </a:pPr>
                      <a:r>
                        <a:rPr sz="1000" b="1" spc="-15" dirty="0">
                          <a:solidFill>
                            <a:srgbClr val="FFFFFF"/>
                          </a:solidFill>
                          <a:latin typeface="Trebuchet MS"/>
                          <a:cs typeface="Trebuchet MS"/>
                        </a:rPr>
                        <a:t>Изменение </a:t>
                      </a:r>
                      <a:r>
                        <a:rPr sz="1000" b="1" spc="-5" dirty="0">
                          <a:solidFill>
                            <a:srgbClr val="FFFFFF"/>
                          </a:solidFill>
                          <a:latin typeface="Trebuchet MS"/>
                          <a:cs typeface="Trebuchet MS"/>
                        </a:rPr>
                        <a:t>основных</a:t>
                      </a:r>
                      <a:r>
                        <a:rPr sz="1000" b="1" spc="-85" dirty="0">
                          <a:solidFill>
                            <a:srgbClr val="FFFFFF"/>
                          </a:solidFill>
                          <a:latin typeface="Trebuchet MS"/>
                          <a:cs typeface="Trebuchet MS"/>
                        </a:rPr>
                        <a:t> </a:t>
                      </a:r>
                      <a:r>
                        <a:rPr sz="1000" b="1" spc="-10" dirty="0">
                          <a:solidFill>
                            <a:srgbClr val="FFFFFF"/>
                          </a:solidFill>
                          <a:latin typeface="Trebuchet MS"/>
                          <a:cs typeface="Trebuchet MS"/>
                        </a:rPr>
                        <a:t>характеристик</a:t>
                      </a:r>
                      <a:endParaRPr sz="1000" dirty="0">
                        <a:latin typeface="Trebuchet MS"/>
                        <a:cs typeface="Trebuchet MS"/>
                      </a:endParaRPr>
                    </a:p>
                  </a:txBody>
                  <a:tcPr marL="0" marR="0" marT="0" marB="0">
                    <a:lnL w="6350">
                      <a:solidFill>
                        <a:srgbClr val="FFFFFF"/>
                      </a:solidFill>
                      <a:prstDash val="solid"/>
                    </a:lnL>
                    <a:lnB w="6350">
                      <a:solidFill>
                        <a:srgbClr val="FFFFFF"/>
                      </a:solidFill>
                      <a:prstDash val="solid"/>
                    </a:lnB>
                    <a:solidFill>
                      <a:srgbClr val="00B8BE"/>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r h="288464">
                <a:tc vMerge="1">
                  <a:txBody>
                    <a:bodyPr/>
                    <a:lstStyle/>
                    <a:p>
                      <a:endParaRPr/>
                    </a:p>
                  </a:txBody>
                  <a:tcPr marL="0" marR="0" marT="0" marB="0">
                    <a:lnR w="6350">
                      <a:solidFill>
                        <a:srgbClr val="FFFFFF"/>
                      </a:solidFill>
                      <a:prstDash val="solid"/>
                    </a:lnR>
                    <a:solidFill>
                      <a:srgbClr val="00B8BE"/>
                    </a:solidFill>
                  </a:tcPr>
                </a:tc>
                <a:tc gridSpan="2" vMerge="1">
                  <a:txBody>
                    <a:bodyPr/>
                    <a:lstStyle/>
                    <a:p>
                      <a:endParaRPr/>
                    </a:p>
                  </a:txBody>
                  <a:tcPr marL="0" marR="0" marT="0" marB="0">
                    <a:lnL w="6350">
                      <a:solidFill>
                        <a:srgbClr val="FFFFFF"/>
                      </a:solidFill>
                      <a:prstDash val="solid"/>
                    </a:lnL>
                    <a:lnR w="6350">
                      <a:solidFill>
                        <a:srgbClr val="FFFFFF"/>
                      </a:solidFill>
                      <a:prstDash val="solid"/>
                    </a:lnR>
                    <a:lnB w="6350">
                      <a:solidFill>
                        <a:srgbClr val="FFFFFF"/>
                      </a:solidFill>
                      <a:prstDash val="solid"/>
                    </a:lnB>
                    <a:solidFill>
                      <a:srgbClr val="00B8BE"/>
                    </a:solidFill>
                  </a:tcPr>
                </a:tc>
                <a:tc hMerge="1" vMerge="1">
                  <a:txBody>
                    <a:bodyPr/>
                    <a:lstStyle/>
                    <a:p>
                      <a:endParaRPr/>
                    </a:p>
                  </a:txBody>
                  <a:tcPr marL="0" marR="0" marT="0" marB="0"/>
                </a:tc>
                <a:tc vMerge="1">
                  <a:txBody>
                    <a:bodyPr/>
                    <a:lstStyle/>
                    <a:p>
                      <a:endParaRPr/>
                    </a:p>
                  </a:txBody>
                  <a:tcPr marL="0" marR="0" marT="0" marB="0">
                    <a:lnL w="6350">
                      <a:solidFill>
                        <a:srgbClr val="FFFFFF"/>
                      </a:solidFill>
                      <a:prstDash val="solid"/>
                    </a:lnL>
                    <a:lnR w="6350">
                      <a:solidFill>
                        <a:srgbClr val="FFFFFF"/>
                      </a:solidFill>
                      <a:prstDash val="solid"/>
                    </a:lnR>
                    <a:solidFill>
                      <a:srgbClr val="00B8BE"/>
                    </a:solidFill>
                  </a:tcPr>
                </a:tc>
                <a:tc rowSpan="2" gridSpan="2">
                  <a:txBody>
                    <a:bodyPr/>
                    <a:lstStyle/>
                    <a:p>
                      <a:pPr marL="447040" marR="107314" indent="-332740">
                        <a:lnSpc>
                          <a:spcPts val="800"/>
                        </a:lnSpc>
                        <a:spcBef>
                          <a:spcPts val="215"/>
                        </a:spcBef>
                      </a:pPr>
                      <a:endParaRPr lang="ru-RU" sz="1000" b="1" spc="10" dirty="0" smtClean="0">
                        <a:solidFill>
                          <a:srgbClr val="FFFFFF"/>
                        </a:solidFill>
                        <a:latin typeface="Trebuchet MS"/>
                        <a:cs typeface="Trebuchet MS"/>
                      </a:endParaRPr>
                    </a:p>
                    <a:p>
                      <a:pPr marL="0" marR="107314" indent="0" algn="ctr">
                        <a:lnSpc>
                          <a:spcPts val="800"/>
                        </a:lnSpc>
                        <a:spcBef>
                          <a:spcPts val="215"/>
                        </a:spcBef>
                      </a:pPr>
                      <a:r>
                        <a:rPr lang="ru-RU" sz="1000" b="1" spc="10" dirty="0" smtClean="0">
                          <a:solidFill>
                            <a:srgbClr val="FFFFFF"/>
                          </a:solidFill>
                          <a:latin typeface="Trebuchet MS"/>
                          <a:cs typeface="Trebuchet MS"/>
                        </a:rPr>
                        <a:t>Решение </a:t>
                      </a:r>
                      <a:r>
                        <a:rPr sz="1000" b="1" spc="15" dirty="0" smtClean="0">
                          <a:solidFill>
                            <a:srgbClr val="FFFFFF"/>
                          </a:solidFill>
                          <a:latin typeface="Trebuchet MS"/>
                          <a:cs typeface="Trebuchet MS"/>
                        </a:rPr>
                        <a:t>в</a:t>
                      </a:r>
                      <a:r>
                        <a:rPr sz="1000" b="1" spc="-125" dirty="0" smtClean="0">
                          <a:solidFill>
                            <a:srgbClr val="FFFFFF"/>
                          </a:solidFill>
                          <a:latin typeface="Trebuchet MS"/>
                          <a:cs typeface="Trebuchet MS"/>
                        </a:rPr>
                        <a:t> </a:t>
                      </a:r>
                      <a:r>
                        <a:rPr sz="1000" b="1" spc="-15" dirty="0">
                          <a:solidFill>
                            <a:srgbClr val="FFFFFF"/>
                          </a:solidFill>
                          <a:latin typeface="Trebuchet MS"/>
                          <a:cs typeface="Trebuchet MS"/>
                        </a:rPr>
                        <a:t>окончательной  </a:t>
                      </a:r>
                      <a:r>
                        <a:rPr sz="1000" b="1" spc="-10" dirty="0">
                          <a:solidFill>
                            <a:srgbClr val="FFFFFF"/>
                          </a:solidFill>
                          <a:latin typeface="Trebuchet MS"/>
                          <a:cs typeface="Trebuchet MS"/>
                        </a:rPr>
                        <a:t>редакции</a:t>
                      </a:r>
                      <a:endParaRPr sz="1000" dirty="0">
                        <a:latin typeface="Trebuchet MS"/>
                        <a:cs typeface="Trebuchet MS"/>
                      </a:endParaRPr>
                    </a:p>
                  </a:txBody>
                  <a:tcPr marL="0" marR="0" marT="0" marB="0">
                    <a:lnL w="6350">
                      <a:solidFill>
                        <a:srgbClr val="FFFFFF"/>
                      </a:solidFill>
                      <a:prstDash val="solid"/>
                    </a:lnL>
                    <a:lnR w="6350">
                      <a:solidFill>
                        <a:srgbClr val="FFFFFF"/>
                      </a:solidFill>
                      <a:prstDash val="solid"/>
                    </a:lnR>
                    <a:lnT w="6350">
                      <a:solidFill>
                        <a:srgbClr val="FFFFFF"/>
                      </a:solidFill>
                      <a:prstDash val="solid"/>
                    </a:lnT>
                    <a:lnB w="6350">
                      <a:solidFill>
                        <a:srgbClr val="FFFFFF"/>
                      </a:solidFill>
                      <a:prstDash val="solid"/>
                    </a:lnB>
                    <a:solidFill>
                      <a:srgbClr val="00B8BE"/>
                    </a:solidFill>
                  </a:tcPr>
                </a:tc>
                <a:tc rowSpan="2" hMerge="1">
                  <a:txBody>
                    <a:bodyPr/>
                    <a:lstStyle/>
                    <a:p>
                      <a:endParaRPr/>
                    </a:p>
                  </a:txBody>
                  <a:tcPr marL="0" marR="0" marT="0" marB="0"/>
                </a:tc>
                <a:tc rowSpan="2" gridSpan="2">
                  <a:txBody>
                    <a:bodyPr/>
                    <a:lstStyle/>
                    <a:p>
                      <a:pPr marL="191770" marR="177800" indent="-9525">
                        <a:lnSpc>
                          <a:spcPts val="800"/>
                        </a:lnSpc>
                        <a:spcBef>
                          <a:spcPts val="215"/>
                        </a:spcBef>
                      </a:pPr>
                      <a:endParaRPr lang="ru-RU" sz="1000" b="1" spc="-10" dirty="0" smtClean="0">
                        <a:solidFill>
                          <a:srgbClr val="FFFFFF"/>
                        </a:solidFill>
                        <a:latin typeface="Trebuchet MS"/>
                        <a:cs typeface="Trebuchet MS"/>
                      </a:endParaRPr>
                    </a:p>
                    <a:p>
                      <a:pPr marL="0" marR="177800" indent="0" algn="ctr">
                        <a:lnSpc>
                          <a:spcPts val="800"/>
                        </a:lnSpc>
                        <a:spcBef>
                          <a:spcPts val="215"/>
                        </a:spcBef>
                      </a:pPr>
                      <a:r>
                        <a:rPr sz="1000" b="1" spc="-10" dirty="0" err="1" smtClean="0">
                          <a:solidFill>
                            <a:srgbClr val="FFFFFF"/>
                          </a:solidFill>
                          <a:latin typeface="Trebuchet MS"/>
                          <a:cs typeface="Trebuchet MS"/>
                        </a:rPr>
                        <a:t>Уточненная</a:t>
                      </a:r>
                      <a:r>
                        <a:rPr sz="1000" b="1" spc="-105" dirty="0" smtClean="0">
                          <a:solidFill>
                            <a:srgbClr val="FFFFFF"/>
                          </a:solidFill>
                          <a:latin typeface="Trebuchet MS"/>
                          <a:cs typeface="Trebuchet MS"/>
                        </a:rPr>
                        <a:t> </a:t>
                      </a:r>
                      <a:r>
                        <a:rPr sz="1000" b="1" dirty="0">
                          <a:solidFill>
                            <a:srgbClr val="FFFFFF"/>
                          </a:solidFill>
                          <a:latin typeface="Trebuchet MS"/>
                          <a:cs typeface="Trebuchet MS"/>
                        </a:rPr>
                        <a:t>сводная  бюджетная</a:t>
                      </a:r>
                      <a:r>
                        <a:rPr sz="1000" b="1" spc="-120" dirty="0">
                          <a:solidFill>
                            <a:srgbClr val="FFFFFF"/>
                          </a:solidFill>
                          <a:latin typeface="Trebuchet MS"/>
                          <a:cs typeface="Trebuchet MS"/>
                        </a:rPr>
                        <a:t> </a:t>
                      </a:r>
                      <a:r>
                        <a:rPr sz="1000" b="1" spc="-10" dirty="0">
                          <a:solidFill>
                            <a:srgbClr val="FFFFFF"/>
                          </a:solidFill>
                          <a:latin typeface="Trebuchet MS"/>
                          <a:cs typeface="Trebuchet MS"/>
                        </a:rPr>
                        <a:t>роспись</a:t>
                      </a:r>
                      <a:endParaRPr sz="1000" dirty="0">
                        <a:latin typeface="Trebuchet MS"/>
                        <a:cs typeface="Trebuchet MS"/>
                      </a:endParaRPr>
                    </a:p>
                  </a:txBody>
                  <a:tcPr marL="0" marR="0" marT="0" marB="0">
                    <a:lnL w="6350">
                      <a:solidFill>
                        <a:srgbClr val="FFFFFF"/>
                      </a:solidFill>
                      <a:prstDash val="solid"/>
                    </a:lnL>
                    <a:lnT w="6350">
                      <a:solidFill>
                        <a:srgbClr val="FFFFFF"/>
                      </a:solidFill>
                      <a:prstDash val="solid"/>
                    </a:lnT>
                    <a:lnB w="6350">
                      <a:solidFill>
                        <a:srgbClr val="FFFFFF"/>
                      </a:solidFill>
                      <a:prstDash val="solid"/>
                    </a:lnB>
                    <a:solidFill>
                      <a:srgbClr val="00B8BE"/>
                    </a:solidFill>
                  </a:tcPr>
                </a:tc>
                <a:tc rowSpan="2" hMerge="1">
                  <a:txBody>
                    <a:bodyPr/>
                    <a:lstStyle/>
                    <a:p>
                      <a:endParaRPr/>
                    </a:p>
                  </a:txBody>
                  <a:tcPr marL="0" marR="0" marT="0" marB="0"/>
                </a:tc>
              </a:tr>
              <a:tr h="385445">
                <a:tc vMerge="1">
                  <a:txBody>
                    <a:bodyPr/>
                    <a:lstStyle/>
                    <a:p>
                      <a:endParaRPr lang="ru-RU"/>
                    </a:p>
                  </a:txBody>
                  <a:tcPr/>
                </a:tc>
                <a:tc rowSpan="2">
                  <a:txBody>
                    <a:bodyPr/>
                    <a:lstStyle/>
                    <a:p>
                      <a:pPr marL="57785" algn="ctr">
                        <a:lnSpc>
                          <a:spcPts val="880"/>
                        </a:lnSpc>
                        <a:spcBef>
                          <a:spcPts val="55"/>
                        </a:spcBef>
                      </a:pPr>
                      <a:endParaRPr lang="ru-RU" sz="1000" b="1" spc="-20" dirty="0" smtClean="0">
                        <a:solidFill>
                          <a:srgbClr val="FFFFFF"/>
                        </a:solidFill>
                        <a:latin typeface="Trebuchet MS"/>
                        <a:cs typeface="Trebuchet MS"/>
                      </a:endParaRPr>
                    </a:p>
                    <a:p>
                      <a:pPr marL="57785" algn="ctr">
                        <a:lnSpc>
                          <a:spcPts val="880"/>
                        </a:lnSpc>
                        <a:spcBef>
                          <a:spcPts val="55"/>
                        </a:spcBef>
                      </a:pPr>
                      <a:r>
                        <a:rPr lang="ru-RU" sz="1000" b="1" spc="-20" dirty="0" smtClean="0">
                          <a:solidFill>
                            <a:srgbClr val="FFFFFF"/>
                          </a:solidFill>
                          <a:latin typeface="Trebuchet MS"/>
                          <a:cs typeface="Trebuchet MS"/>
                        </a:rPr>
                        <a:t>19</a:t>
                      </a:r>
                      <a:r>
                        <a:rPr sz="1000" b="1" spc="-20" smtClean="0">
                          <a:solidFill>
                            <a:srgbClr val="FFFFFF"/>
                          </a:solidFill>
                          <a:latin typeface="Trebuchet MS"/>
                          <a:cs typeface="Trebuchet MS"/>
                        </a:rPr>
                        <a:t>.12.20</a:t>
                      </a:r>
                      <a:r>
                        <a:rPr lang="en-US" sz="1000" b="1" spc="-20" dirty="0" smtClean="0">
                          <a:solidFill>
                            <a:srgbClr val="FFFFFF"/>
                          </a:solidFill>
                          <a:latin typeface="Trebuchet MS"/>
                          <a:cs typeface="Trebuchet MS"/>
                        </a:rPr>
                        <a:t>2</a:t>
                      </a:r>
                      <a:r>
                        <a:rPr lang="ru-RU" sz="1000" b="1" spc="-20" dirty="0" smtClean="0">
                          <a:solidFill>
                            <a:srgbClr val="FFFFFF"/>
                          </a:solidFill>
                          <a:latin typeface="Trebuchet MS"/>
                          <a:cs typeface="Trebuchet MS"/>
                        </a:rPr>
                        <a:t>4</a:t>
                      </a:r>
                      <a:endParaRPr sz="1000" dirty="0">
                        <a:latin typeface="Trebuchet MS"/>
                        <a:cs typeface="Trebuchet MS"/>
                      </a:endParaRPr>
                    </a:p>
                    <a:p>
                      <a:pPr marL="47625" algn="ctr">
                        <a:lnSpc>
                          <a:spcPts val="880"/>
                        </a:lnSpc>
                      </a:pPr>
                      <a:r>
                        <a:rPr sz="1000" b="1" spc="100">
                          <a:solidFill>
                            <a:srgbClr val="FFFFFF"/>
                          </a:solidFill>
                          <a:latin typeface="Trebuchet MS"/>
                          <a:cs typeface="Trebuchet MS"/>
                        </a:rPr>
                        <a:t>№</a:t>
                      </a:r>
                      <a:r>
                        <a:rPr sz="1000" b="1" spc="-120">
                          <a:solidFill>
                            <a:srgbClr val="FFFFFF"/>
                          </a:solidFill>
                          <a:latin typeface="Trebuchet MS"/>
                          <a:cs typeface="Trebuchet MS"/>
                        </a:rPr>
                        <a:t> </a:t>
                      </a:r>
                      <a:r>
                        <a:rPr lang="ru-RU" sz="1000" b="1" spc="-120" dirty="0" smtClean="0">
                          <a:solidFill>
                            <a:srgbClr val="FFFFFF"/>
                          </a:solidFill>
                          <a:latin typeface="Trebuchet MS"/>
                          <a:cs typeface="Trebuchet MS"/>
                        </a:rPr>
                        <a:t>355</a:t>
                      </a:r>
                      <a:endParaRPr sz="1000" dirty="0">
                        <a:latin typeface="Trebuchet MS"/>
                        <a:cs typeface="Trebuchet MS"/>
                      </a:endParaRPr>
                    </a:p>
                  </a:txBody>
                  <a:tcPr marL="0" marR="0" marT="0" marB="0">
                    <a:lnL w="6350">
                      <a:solidFill>
                        <a:srgbClr val="FFFFFF"/>
                      </a:solidFill>
                      <a:prstDash val="solid"/>
                    </a:lnL>
                    <a:lnR w="6350">
                      <a:solidFill>
                        <a:srgbClr val="FFFFFF"/>
                      </a:solidFill>
                      <a:prstDash val="solid"/>
                    </a:lnR>
                    <a:lnT w="6350">
                      <a:solidFill>
                        <a:srgbClr val="FFFFFF"/>
                      </a:solidFill>
                      <a:prstDash val="solid"/>
                    </a:lnT>
                    <a:solidFill>
                      <a:srgbClr val="00B8BE"/>
                    </a:solidFill>
                  </a:tcPr>
                </a:tc>
                <a:tc rowSpan="2">
                  <a:txBody>
                    <a:bodyPr/>
                    <a:lstStyle/>
                    <a:p>
                      <a:pPr marL="57785">
                        <a:lnSpc>
                          <a:spcPts val="880"/>
                        </a:lnSpc>
                        <a:spcBef>
                          <a:spcPts val="55"/>
                        </a:spcBef>
                      </a:pPr>
                      <a:endParaRPr lang="ru-RU" sz="1000" b="1" spc="-20" dirty="0" smtClean="0">
                        <a:solidFill>
                          <a:srgbClr val="FFFFFF"/>
                        </a:solidFill>
                        <a:latin typeface="Trebuchet MS"/>
                        <a:cs typeface="Trebuchet MS"/>
                      </a:endParaRPr>
                    </a:p>
                    <a:p>
                      <a:pPr marL="57785" algn="ctr">
                        <a:lnSpc>
                          <a:spcPts val="880"/>
                        </a:lnSpc>
                        <a:spcBef>
                          <a:spcPts val="55"/>
                        </a:spcBef>
                      </a:pPr>
                      <a:r>
                        <a:rPr lang="ru-RU" sz="1000" b="1" spc="-20" dirty="0" smtClean="0">
                          <a:solidFill>
                            <a:srgbClr val="FFFFFF"/>
                          </a:solidFill>
                          <a:latin typeface="Trebuchet MS"/>
                          <a:cs typeface="Trebuchet MS"/>
                        </a:rPr>
                        <a:t>29</a:t>
                      </a:r>
                      <a:r>
                        <a:rPr sz="1000" b="1" spc="-20" smtClean="0">
                          <a:solidFill>
                            <a:srgbClr val="FFFFFF"/>
                          </a:solidFill>
                          <a:latin typeface="Trebuchet MS"/>
                          <a:cs typeface="Trebuchet MS"/>
                        </a:rPr>
                        <a:t>.</a:t>
                      </a:r>
                      <a:r>
                        <a:rPr lang="ru-RU" sz="1000" b="1" spc="-20" dirty="0" smtClean="0">
                          <a:solidFill>
                            <a:srgbClr val="FFFFFF"/>
                          </a:solidFill>
                          <a:latin typeface="Trebuchet MS"/>
                          <a:cs typeface="Trebuchet MS"/>
                        </a:rPr>
                        <a:t>12</a:t>
                      </a:r>
                      <a:r>
                        <a:rPr sz="1000" b="1" spc="-20" smtClean="0">
                          <a:solidFill>
                            <a:srgbClr val="FFFFFF"/>
                          </a:solidFill>
                          <a:latin typeface="Trebuchet MS"/>
                          <a:cs typeface="Trebuchet MS"/>
                        </a:rPr>
                        <a:t>.20</a:t>
                      </a:r>
                      <a:r>
                        <a:rPr lang="ru-RU" sz="1000" b="1" spc="-20" dirty="0" smtClean="0">
                          <a:solidFill>
                            <a:srgbClr val="FFFFFF"/>
                          </a:solidFill>
                          <a:latin typeface="Trebuchet MS"/>
                          <a:cs typeface="Trebuchet MS"/>
                        </a:rPr>
                        <a:t>25</a:t>
                      </a:r>
                      <a:endParaRPr sz="1000" dirty="0">
                        <a:latin typeface="Trebuchet MS"/>
                        <a:cs typeface="Trebuchet MS"/>
                      </a:endParaRPr>
                    </a:p>
                    <a:p>
                      <a:pPr marL="47625" algn="ctr">
                        <a:lnSpc>
                          <a:spcPts val="880"/>
                        </a:lnSpc>
                      </a:pPr>
                      <a:r>
                        <a:rPr sz="1000" b="1" spc="100">
                          <a:solidFill>
                            <a:srgbClr val="FFFFFF"/>
                          </a:solidFill>
                          <a:latin typeface="Trebuchet MS"/>
                          <a:cs typeface="Trebuchet MS"/>
                        </a:rPr>
                        <a:t>№</a:t>
                      </a:r>
                      <a:r>
                        <a:rPr sz="1000" b="1" spc="-120">
                          <a:solidFill>
                            <a:srgbClr val="FFFFFF"/>
                          </a:solidFill>
                          <a:latin typeface="Trebuchet MS"/>
                          <a:cs typeface="Trebuchet MS"/>
                        </a:rPr>
                        <a:t> </a:t>
                      </a:r>
                      <a:r>
                        <a:rPr lang="ru-RU" sz="1000" b="1" spc="-120" dirty="0" smtClean="0">
                          <a:solidFill>
                            <a:srgbClr val="FFFFFF"/>
                          </a:solidFill>
                          <a:latin typeface="Trebuchet MS"/>
                          <a:cs typeface="Trebuchet MS"/>
                        </a:rPr>
                        <a:t>456</a:t>
                      </a:r>
                      <a:endParaRPr sz="1000" dirty="0">
                        <a:latin typeface="Trebuchet MS"/>
                        <a:cs typeface="Trebuchet MS"/>
                      </a:endParaRPr>
                    </a:p>
                  </a:txBody>
                  <a:tcPr marL="0" marR="0" marT="0" marB="0">
                    <a:lnL w="6350">
                      <a:solidFill>
                        <a:srgbClr val="FFFFFF"/>
                      </a:solidFill>
                      <a:prstDash val="solid"/>
                    </a:lnL>
                    <a:lnR w="6350">
                      <a:solidFill>
                        <a:srgbClr val="FFFFFF"/>
                      </a:solidFill>
                      <a:prstDash val="solid"/>
                    </a:lnR>
                    <a:lnT w="6350">
                      <a:solidFill>
                        <a:srgbClr val="FFFFFF"/>
                      </a:solidFill>
                      <a:prstDash val="solid"/>
                    </a:lnT>
                    <a:solidFill>
                      <a:srgbClr val="00B8BE"/>
                    </a:solidFill>
                  </a:tcPr>
                </a:tc>
                <a:tc vMerge="1">
                  <a:txBody>
                    <a:bodyPr/>
                    <a:lstStyle/>
                    <a:p>
                      <a:endParaRPr lang="ru-RU"/>
                    </a:p>
                  </a:txBody>
                  <a:tcPr/>
                </a:tc>
                <a:tc gridSpan="2" vMerge="1">
                  <a:txBody>
                    <a:bodyPr/>
                    <a:lstStyle/>
                    <a:p>
                      <a:endParaRPr lang="ru-RU"/>
                    </a:p>
                  </a:txBody>
                  <a:tcPr/>
                </a:tc>
                <a:tc hMerge="1" vMerge="1">
                  <a:txBody>
                    <a:bodyPr/>
                    <a:lstStyle/>
                    <a:p>
                      <a:endParaRPr lang="ru-RU"/>
                    </a:p>
                  </a:txBody>
                  <a:tcPr/>
                </a:tc>
                <a:tc gridSpan="2" vMerge="1">
                  <a:txBody>
                    <a:bodyPr/>
                    <a:lstStyle/>
                    <a:p>
                      <a:endParaRPr lang="ru-RU"/>
                    </a:p>
                  </a:txBody>
                  <a:tcPr/>
                </a:tc>
                <a:tc hMerge="1" vMerge="1">
                  <a:txBody>
                    <a:bodyPr/>
                    <a:lstStyle/>
                    <a:p>
                      <a:endParaRPr lang="ru-RU"/>
                    </a:p>
                  </a:txBody>
                  <a:tcPr/>
                </a:tc>
              </a:tr>
              <a:tr h="272646">
                <a:tc vMerge="1">
                  <a:txBody>
                    <a:bodyPr/>
                    <a:lstStyle/>
                    <a:p>
                      <a:endParaRPr/>
                    </a:p>
                  </a:txBody>
                  <a:tcPr marL="0" marR="0" marT="0" marB="0">
                    <a:lnR w="6350">
                      <a:solidFill>
                        <a:srgbClr val="FFFFFF"/>
                      </a:solidFill>
                      <a:prstDash val="solid"/>
                    </a:lnR>
                    <a:solidFill>
                      <a:srgbClr val="00B8BE"/>
                    </a:solidFill>
                  </a:tcPr>
                </a:tc>
                <a:tc vMerge="1">
                  <a:txBody>
                    <a:bodyPr/>
                    <a:lstStyle/>
                    <a:p>
                      <a:pPr marL="57785" algn="ctr">
                        <a:lnSpc>
                          <a:spcPts val="880"/>
                        </a:lnSpc>
                        <a:spcBef>
                          <a:spcPts val="55"/>
                        </a:spcBef>
                      </a:pPr>
                      <a:endParaRPr sz="1100" dirty="0">
                        <a:latin typeface="Trebuchet MS"/>
                        <a:cs typeface="Trebuchet MS"/>
                      </a:endParaRPr>
                    </a:p>
                  </a:txBody>
                  <a:tcPr marL="0" marR="0" marT="0" marB="0">
                    <a:lnL w="6350">
                      <a:solidFill>
                        <a:srgbClr val="FFFFFF"/>
                      </a:solidFill>
                      <a:prstDash val="solid"/>
                    </a:lnL>
                    <a:lnR w="6350">
                      <a:solidFill>
                        <a:srgbClr val="FFFFFF"/>
                      </a:solidFill>
                      <a:prstDash val="solid"/>
                    </a:lnR>
                    <a:lnT w="6350">
                      <a:solidFill>
                        <a:srgbClr val="FFFFFF"/>
                      </a:solidFill>
                      <a:prstDash val="solid"/>
                    </a:lnT>
                    <a:solidFill>
                      <a:srgbClr val="00B8BE"/>
                    </a:solidFill>
                  </a:tcPr>
                </a:tc>
                <a:tc vMerge="1">
                  <a:txBody>
                    <a:bodyPr/>
                    <a:lstStyle/>
                    <a:p>
                      <a:pPr marL="57785">
                        <a:lnSpc>
                          <a:spcPts val="880"/>
                        </a:lnSpc>
                        <a:spcBef>
                          <a:spcPts val="55"/>
                        </a:spcBef>
                      </a:pPr>
                      <a:endParaRPr sz="1100" dirty="0">
                        <a:latin typeface="Trebuchet MS"/>
                        <a:cs typeface="Trebuchet MS"/>
                      </a:endParaRPr>
                    </a:p>
                  </a:txBody>
                  <a:tcPr marL="0" marR="0" marT="0" marB="0">
                    <a:lnL w="6350">
                      <a:solidFill>
                        <a:srgbClr val="FFFFFF"/>
                      </a:solidFill>
                      <a:prstDash val="solid"/>
                    </a:lnL>
                    <a:lnR w="6350">
                      <a:solidFill>
                        <a:srgbClr val="FFFFFF"/>
                      </a:solidFill>
                      <a:prstDash val="solid"/>
                    </a:lnR>
                    <a:lnT w="6350">
                      <a:solidFill>
                        <a:srgbClr val="FFFFFF"/>
                      </a:solidFill>
                      <a:prstDash val="solid"/>
                    </a:lnT>
                    <a:solidFill>
                      <a:srgbClr val="00B8BE"/>
                    </a:solidFill>
                  </a:tcPr>
                </a:tc>
                <a:tc vMerge="1">
                  <a:txBody>
                    <a:bodyPr/>
                    <a:lstStyle/>
                    <a:p>
                      <a:endParaRPr/>
                    </a:p>
                  </a:txBody>
                  <a:tcPr marL="0" marR="0" marT="0" marB="0">
                    <a:lnL w="6350">
                      <a:solidFill>
                        <a:srgbClr val="FFFFFF"/>
                      </a:solidFill>
                      <a:prstDash val="solid"/>
                    </a:lnL>
                    <a:lnR w="6350">
                      <a:solidFill>
                        <a:srgbClr val="FFFFFF"/>
                      </a:solidFill>
                      <a:prstDash val="solid"/>
                    </a:lnR>
                    <a:solidFill>
                      <a:srgbClr val="00B8BE"/>
                    </a:solidFill>
                  </a:tcPr>
                </a:tc>
                <a:tc>
                  <a:txBody>
                    <a:bodyPr/>
                    <a:lstStyle/>
                    <a:p>
                      <a:pPr algn="ctr">
                        <a:lnSpc>
                          <a:spcPct val="100000"/>
                        </a:lnSpc>
                        <a:spcBef>
                          <a:spcPts val="455"/>
                        </a:spcBef>
                      </a:pPr>
                      <a:r>
                        <a:rPr sz="1000" b="1" spc="10" dirty="0">
                          <a:solidFill>
                            <a:srgbClr val="FFFFFF"/>
                          </a:solidFill>
                          <a:latin typeface="Trebuchet MS"/>
                          <a:cs typeface="Trebuchet MS"/>
                        </a:rPr>
                        <a:t>+/-</a:t>
                      </a:r>
                      <a:endParaRPr sz="1000" dirty="0">
                        <a:latin typeface="Trebuchet MS"/>
                        <a:cs typeface="Trebuchet MS"/>
                      </a:endParaRPr>
                    </a:p>
                  </a:txBody>
                  <a:tcPr marL="0" marR="0" marT="0" marB="0">
                    <a:lnL w="6350">
                      <a:solidFill>
                        <a:srgbClr val="FFFFFF"/>
                      </a:solidFill>
                      <a:prstDash val="solid"/>
                    </a:lnL>
                    <a:lnR w="6350">
                      <a:solidFill>
                        <a:srgbClr val="FFFFFF"/>
                      </a:solidFill>
                      <a:prstDash val="solid"/>
                    </a:lnR>
                    <a:lnT w="6350">
                      <a:solidFill>
                        <a:srgbClr val="FFFFFF"/>
                      </a:solidFill>
                      <a:prstDash val="solid"/>
                    </a:lnT>
                    <a:solidFill>
                      <a:srgbClr val="00B8BE"/>
                    </a:solidFill>
                  </a:tcPr>
                </a:tc>
                <a:tc>
                  <a:txBody>
                    <a:bodyPr/>
                    <a:lstStyle/>
                    <a:p>
                      <a:pPr algn="ctr">
                        <a:lnSpc>
                          <a:spcPct val="100000"/>
                        </a:lnSpc>
                        <a:spcBef>
                          <a:spcPts val="455"/>
                        </a:spcBef>
                      </a:pPr>
                      <a:r>
                        <a:rPr sz="1000" b="1" dirty="0">
                          <a:solidFill>
                            <a:srgbClr val="FFFFFF"/>
                          </a:solidFill>
                          <a:latin typeface="Gill Sans MT"/>
                          <a:cs typeface="Gill Sans MT"/>
                        </a:rPr>
                        <a:t>%</a:t>
                      </a:r>
                      <a:endParaRPr sz="1000" dirty="0">
                        <a:latin typeface="Gill Sans MT"/>
                        <a:cs typeface="Gill Sans MT"/>
                      </a:endParaRPr>
                    </a:p>
                  </a:txBody>
                  <a:tcPr marL="0" marR="0" marT="0" marB="0">
                    <a:lnL w="6350">
                      <a:solidFill>
                        <a:srgbClr val="FFFFFF"/>
                      </a:solidFill>
                      <a:prstDash val="solid"/>
                    </a:lnL>
                    <a:lnR w="6350">
                      <a:solidFill>
                        <a:srgbClr val="FFFFFF"/>
                      </a:solidFill>
                      <a:prstDash val="solid"/>
                    </a:lnR>
                    <a:lnT w="6350">
                      <a:solidFill>
                        <a:srgbClr val="FFFFFF"/>
                      </a:solidFill>
                      <a:prstDash val="solid"/>
                    </a:lnT>
                    <a:solidFill>
                      <a:srgbClr val="00B8BE"/>
                    </a:solidFill>
                  </a:tcPr>
                </a:tc>
                <a:tc>
                  <a:txBody>
                    <a:bodyPr/>
                    <a:lstStyle/>
                    <a:p>
                      <a:pPr algn="ctr">
                        <a:lnSpc>
                          <a:spcPct val="100000"/>
                        </a:lnSpc>
                        <a:spcBef>
                          <a:spcPts val="455"/>
                        </a:spcBef>
                      </a:pPr>
                      <a:r>
                        <a:rPr sz="1000" b="1" spc="10" dirty="0">
                          <a:solidFill>
                            <a:srgbClr val="FFFFFF"/>
                          </a:solidFill>
                          <a:latin typeface="Trebuchet MS"/>
                          <a:cs typeface="Trebuchet MS"/>
                        </a:rPr>
                        <a:t>+/-</a:t>
                      </a:r>
                      <a:endParaRPr sz="1000" dirty="0">
                        <a:latin typeface="Trebuchet MS"/>
                        <a:cs typeface="Trebuchet MS"/>
                      </a:endParaRPr>
                    </a:p>
                  </a:txBody>
                  <a:tcPr marL="0" marR="0" marT="0" marB="0">
                    <a:lnL w="6350">
                      <a:solidFill>
                        <a:srgbClr val="FFFFFF"/>
                      </a:solidFill>
                      <a:prstDash val="solid"/>
                    </a:lnL>
                    <a:lnR w="6350">
                      <a:solidFill>
                        <a:srgbClr val="FFFFFF"/>
                      </a:solidFill>
                      <a:prstDash val="solid"/>
                    </a:lnR>
                    <a:lnT w="6350">
                      <a:solidFill>
                        <a:srgbClr val="FFFFFF"/>
                      </a:solidFill>
                      <a:prstDash val="solid"/>
                    </a:lnT>
                    <a:solidFill>
                      <a:srgbClr val="00B8BE"/>
                    </a:solidFill>
                  </a:tcPr>
                </a:tc>
                <a:tc>
                  <a:txBody>
                    <a:bodyPr/>
                    <a:lstStyle/>
                    <a:p>
                      <a:pPr algn="ctr">
                        <a:lnSpc>
                          <a:spcPct val="100000"/>
                        </a:lnSpc>
                        <a:spcBef>
                          <a:spcPts val="455"/>
                        </a:spcBef>
                      </a:pPr>
                      <a:r>
                        <a:rPr sz="1000" b="1" dirty="0">
                          <a:solidFill>
                            <a:srgbClr val="FFFFFF"/>
                          </a:solidFill>
                          <a:latin typeface="Gill Sans MT"/>
                          <a:cs typeface="Gill Sans MT"/>
                        </a:rPr>
                        <a:t>%</a:t>
                      </a:r>
                      <a:endParaRPr sz="1000" dirty="0">
                        <a:latin typeface="Gill Sans MT"/>
                        <a:cs typeface="Gill Sans MT"/>
                      </a:endParaRPr>
                    </a:p>
                  </a:txBody>
                  <a:tcPr marL="0" marR="0" marT="0" marB="0">
                    <a:lnL w="6350">
                      <a:solidFill>
                        <a:srgbClr val="FFFFFF"/>
                      </a:solidFill>
                      <a:prstDash val="solid"/>
                    </a:lnL>
                    <a:lnT w="6350">
                      <a:solidFill>
                        <a:srgbClr val="FFFFFF"/>
                      </a:solidFill>
                      <a:prstDash val="solid"/>
                    </a:lnT>
                    <a:solidFill>
                      <a:srgbClr val="00B8BE"/>
                    </a:solidFill>
                  </a:tcPr>
                </a:tc>
              </a:tr>
              <a:tr h="166255">
                <a:tc>
                  <a:txBody>
                    <a:bodyPr/>
                    <a:lstStyle/>
                    <a:p>
                      <a:pPr marL="32384">
                        <a:lnSpc>
                          <a:spcPct val="100000"/>
                        </a:lnSpc>
                        <a:spcBef>
                          <a:spcPts val="200"/>
                        </a:spcBef>
                      </a:pPr>
                      <a:r>
                        <a:rPr sz="1200" b="1" spc="-5" dirty="0">
                          <a:solidFill>
                            <a:srgbClr val="231F20"/>
                          </a:solidFill>
                          <a:latin typeface="Century Gothic"/>
                          <a:cs typeface="Century Gothic"/>
                        </a:rPr>
                        <a:t>Доходы</a:t>
                      </a:r>
                      <a:r>
                        <a:rPr sz="1200" b="1" spc="-85" dirty="0">
                          <a:solidFill>
                            <a:srgbClr val="231F20"/>
                          </a:solidFill>
                          <a:latin typeface="Century Gothic"/>
                          <a:cs typeface="Century Gothic"/>
                        </a:rPr>
                        <a:t> </a:t>
                      </a:r>
                      <a:r>
                        <a:rPr sz="1200" b="1" spc="-35" dirty="0">
                          <a:solidFill>
                            <a:srgbClr val="231F20"/>
                          </a:solidFill>
                          <a:latin typeface="Century Gothic"/>
                          <a:cs typeface="Century Gothic"/>
                        </a:rPr>
                        <a:t>всего</a:t>
                      </a:r>
                      <a:endParaRPr sz="1200" b="1">
                        <a:latin typeface="Century Gothic"/>
                        <a:cs typeface="Century Gothic"/>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tcPr>
                </a:tc>
                <a:tc>
                  <a:txBody>
                    <a:bodyPr/>
                    <a:lstStyle/>
                    <a:p>
                      <a:pPr algn="ctr">
                        <a:lnSpc>
                          <a:spcPct val="100000"/>
                        </a:lnSpc>
                        <a:spcBef>
                          <a:spcPts val="200"/>
                        </a:spcBef>
                      </a:pPr>
                      <a:r>
                        <a:rPr lang="ru-RU" sz="1050" b="1" dirty="0" smtClean="0">
                          <a:latin typeface="Century Gothic"/>
                          <a:cs typeface="Century Gothic"/>
                        </a:rPr>
                        <a:t>2 208 560</a:t>
                      </a:r>
                      <a:endParaRPr sz="1050" b="1" dirty="0">
                        <a:latin typeface="Century Gothic"/>
                        <a:cs typeface="Century Gothic"/>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tcPr>
                </a:tc>
                <a:tc>
                  <a:txBody>
                    <a:bodyPr/>
                    <a:lstStyle/>
                    <a:p>
                      <a:pPr algn="ctr">
                        <a:lnSpc>
                          <a:spcPct val="100000"/>
                        </a:lnSpc>
                        <a:spcBef>
                          <a:spcPts val="200"/>
                        </a:spcBef>
                      </a:pPr>
                      <a:r>
                        <a:rPr lang="ru-RU" sz="1050" b="1" dirty="0" smtClean="0">
                          <a:latin typeface="Century Gothic"/>
                          <a:cs typeface="Century Gothic"/>
                        </a:rPr>
                        <a:t>2 246 849</a:t>
                      </a:r>
                      <a:endParaRPr sz="1050" b="1" dirty="0">
                        <a:latin typeface="Century Gothic"/>
                        <a:cs typeface="Century Gothic"/>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tcPr>
                </a:tc>
                <a:tc>
                  <a:txBody>
                    <a:bodyPr/>
                    <a:lstStyle/>
                    <a:p>
                      <a:pPr marL="0" marR="0" indent="0" algn="ctr" defTabSz="914400" eaLnBrk="1" fontAlgn="auto" latinLnBrk="0" hangingPunct="1">
                        <a:lnSpc>
                          <a:spcPct val="100000"/>
                        </a:lnSpc>
                        <a:spcBef>
                          <a:spcPts val="200"/>
                        </a:spcBef>
                        <a:spcAft>
                          <a:spcPts val="0"/>
                        </a:spcAft>
                        <a:buClrTx/>
                        <a:buSzTx/>
                        <a:buFontTx/>
                        <a:buNone/>
                        <a:tabLst/>
                        <a:defRPr/>
                      </a:pPr>
                      <a:r>
                        <a:rPr lang="en-US" sz="1200" b="1" dirty="0" smtClean="0">
                          <a:solidFill>
                            <a:srgbClr val="231F20"/>
                          </a:solidFill>
                          <a:latin typeface="Trebuchet MS"/>
                          <a:cs typeface="Trebuchet MS"/>
                        </a:rPr>
                        <a:t>x</a:t>
                      </a:r>
                      <a:endParaRPr sz="1200" b="1">
                        <a:latin typeface="Trebuchet MS"/>
                        <a:cs typeface="Trebuchet MS"/>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tcPr>
                </a:tc>
                <a:tc>
                  <a:txBody>
                    <a:bodyPr/>
                    <a:lstStyle/>
                    <a:p>
                      <a:pPr algn="ctr">
                        <a:lnSpc>
                          <a:spcPct val="100000"/>
                        </a:lnSpc>
                        <a:spcBef>
                          <a:spcPts val="200"/>
                        </a:spcBef>
                      </a:pPr>
                      <a:r>
                        <a:rPr lang="ru-RU" sz="1050" b="1" dirty="0" smtClean="0">
                          <a:latin typeface="Century Gothic"/>
                          <a:cs typeface="Century Gothic"/>
                        </a:rPr>
                        <a:t>+38 289</a:t>
                      </a:r>
                      <a:endParaRPr sz="1050" b="1" dirty="0">
                        <a:latin typeface="Century Gothic"/>
                        <a:cs typeface="Century Gothic"/>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tcPr>
                </a:tc>
                <a:tc>
                  <a:txBody>
                    <a:bodyPr/>
                    <a:lstStyle/>
                    <a:p>
                      <a:pPr algn="ctr">
                        <a:lnSpc>
                          <a:spcPct val="100000"/>
                        </a:lnSpc>
                        <a:spcBef>
                          <a:spcPts val="200"/>
                        </a:spcBef>
                      </a:pPr>
                      <a:r>
                        <a:rPr lang="ru-RU" sz="1050" b="1" dirty="0" smtClean="0">
                          <a:latin typeface="Century Gothic"/>
                          <a:cs typeface="Century Gothic"/>
                        </a:rPr>
                        <a:t>101,7</a:t>
                      </a:r>
                      <a:endParaRPr sz="1050" b="1" dirty="0">
                        <a:latin typeface="Century Gothic"/>
                        <a:cs typeface="Century Gothic"/>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tcPr>
                </a:tc>
                <a:tc>
                  <a:txBody>
                    <a:bodyPr/>
                    <a:lstStyle/>
                    <a:p>
                      <a:pPr algn="ctr">
                        <a:lnSpc>
                          <a:spcPct val="100000"/>
                        </a:lnSpc>
                        <a:spcBef>
                          <a:spcPts val="200"/>
                        </a:spcBef>
                      </a:pPr>
                      <a:r>
                        <a:rPr sz="1200" b="1" dirty="0">
                          <a:solidFill>
                            <a:srgbClr val="231F20"/>
                          </a:solidFill>
                          <a:latin typeface="Trebuchet MS"/>
                          <a:cs typeface="Trebuchet MS"/>
                        </a:rPr>
                        <a:t>x</a:t>
                      </a:r>
                      <a:endParaRPr sz="1200" b="1">
                        <a:latin typeface="Trebuchet MS"/>
                        <a:cs typeface="Trebuchet MS"/>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tcPr>
                </a:tc>
                <a:tc>
                  <a:txBody>
                    <a:bodyPr/>
                    <a:lstStyle/>
                    <a:p>
                      <a:pPr algn="ctr">
                        <a:lnSpc>
                          <a:spcPct val="100000"/>
                        </a:lnSpc>
                        <a:spcBef>
                          <a:spcPts val="200"/>
                        </a:spcBef>
                      </a:pPr>
                      <a:r>
                        <a:rPr sz="1200" b="1" dirty="0">
                          <a:solidFill>
                            <a:srgbClr val="231F20"/>
                          </a:solidFill>
                          <a:latin typeface="Trebuchet MS"/>
                          <a:cs typeface="Trebuchet MS"/>
                        </a:rPr>
                        <a:t>x</a:t>
                      </a:r>
                      <a:endParaRPr sz="1200" b="1" dirty="0">
                        <a:latin typeface="Trebuchet MS"/>
                        <a:cs typeface="Trebuchet MS"/>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tcPr>
                </a:tc>
              </a:tr>
              <a:tr h="332509">
                <a:tc>
                  <a:txBody>
                    <a:bodyPr/>
                    <a:lstStyle/>
                    <a:p>
                      <a:pPr marL="140335">
                        <a:lnSpc>
                          <a:spcPct val="100000"/>
                        </a:lnSpc>
                        <a:spcBef>
                          <a:spcPts val="180"/>
                        </a:spcBef>
                      </a:pPr>
                      <a:r>
                        <a:rPr sz="1200" spc="-15" dirty="0">
                          <a:solidFill>
                            <a:srgbClr val="231F20"/>
                          </a:solidFill>
                          <a:latin typeface="Century Gothic"/>
                          <a:cs typeface="Century Gothic"/>
                        </a:rPr>
                        <a:t>Налоговые </a:t>
                      </a:r>
                      <a:r>
                        <a:rPr sz="1200" spc="-40" dirty="0">
                          <a:solidFill>
                            <a:srgbClr val="231F20"/>
                          </a:solidFill>
                          <a:latin typeface="Century Gothic"/>
                          <a:cs typeface="Century Gothic"/>
                        </a:rPr>
                        <a:t>и </a:t>
                      </a:r>
                      <a:r>
                        <a:rPr sz="1200" spc="-30" dirty="0">
                          <a:solidFill>
                            <a:srgbClr val="231F20"/>
                          </a:solidFill>
                          <a:latin typeface="Century Gothic"/>
                          <a:cs typeface="Century Gothic"/>
                        </a:rPr>
                        <a:t>неналоговые</a:t>
                      </a:r>
                      <a:r>
                        <a:rPr sz="1200" spc="-65" dirty="0">
                          <a:solidFill>
                            <a:srgbClr val="231F20"/>
                          </a:solidFill>
                          <a:latin typeface="Century Gothic"/>
                          <a:cs typeface="Century Gothic"/>
                        </a:rPr>
                        <a:t> </a:t>
                      </a:r>
                      <a:r>
                        <a:rPr sz="1200" dirty="0">
                          <a:solidFill>
                            <a:srgbClr val="231F20"/>
                          </a:solidFill>
                          <a:latin typeface="Century Gothic"/>
                          <a:cs typeface="Century Gothic"/>
                        </a:rPr>
                        <a:t>доходы</a:t>
                      </a:r>
                      <a:endParaRPr sz="120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0"/>
                        </a:spcBef>
                      </a:pPr>
                      <a:r>
                        <a:rPr lang="ru-RU" sz="1050" dirty="0" smtClean="0">
                          <a:latin typeface="Century Gothic"/>
                          <a:cs typeface="Century Gothic"/>
                        </a:rPr>
                        <a:t>478 648</a:t>
                      </a:r>
                      <a:endParaRPr sz="1050" dirty="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0"/>
                        </a:spcBef>
                      </a:pPr>
                      <a:r>
                        <a:rPr lang="ru-RU" sz="1050" dirty="0" smtClean="0">
                          <a:latin typeface="Century Gothic"/>
                          <a:cs typeface="Century Gothic"/>
                        </a:rPr>
                        <a:t>508 531</a:t>
                      </a:r>
                      <a:endParaRPr sz="1050" dirty="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0" marR="0" indent="0" algn="ctr" defTabSz="914400" eaLnBrk="1" fontAlgn="auto" latinLnBrk="0" hangingPunct="1">
                        <a:lnSpc>
                          <a:spcPct val="100000"/>
                        </a:lnSpc>
                        <a:spcBef>
                          <a:spcPts val="180"/>
                        </a:spcBef>
                        <a:spcAft>
                          <a:spcPts val="0"/>
                        </a:spcAft>
                        <a:buClrTx/>
                        <a:buSzTx/>
                        <a:buFontTx/>
                        <a:buNone/>
                        <a:tabLst/>
                        <a:defRPr/>
                      </a:pPr>
                      <a:r>
                        <a:rPr lang="en-US" sz="1200" dirty="0" smtClean="0">
                          <a:solidFill>
                            <a:srgbClr val="231F20"/>
                          </a:solidFill>
                          <a:latin typeface="Trebuchet MS"/>
                          <a:cs typeface="Trebuchet MS"/>
                        </a:rPr>
                        <a:t>x</a:t>
                      </a:r>
                      <a:endParaRPr sz="1200">
                        <a:latin typeface="Trebuchet MS"/>
                        <a:cs typeface="Trebuchet MS"/>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0"/>
                        </a:spcBef>
                      </a:pPr>
                      <a:r>
                        <a:rPr lang="ru-RU" sz="1050" dirty="0" smtClean="0">
                          <a:latin typeface="Century Gothic"/>
                          <a:cs typeface="Century Gothic"/>
                        </a:rPr>
                        <a:t>+29 883</a:t>
                      </a:r>
                      <a:endParaRPr sz="1050" dirty="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0"/>
                        </a:spcBef>
                      </a:pPr>
                      <a:r>
                        <a:rPr lang="ru-RU" sz="1050" dirty="0" smtClean="0">
                          <a:latin typeface="Century Gothic"/>
                          <a:cs typeface="Century Gothic"/>
                        </a:rPr>
                        <a:t>106,2</a:t>
                      </a:r>
                      <a:endParaRPr sz="1050" dirty="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0"/>
                        </a:spcBef>
                      </a:pPr>
                      <a:r>
                        <a:rPr sz="1200" dirty="0">
                          <a:solidFill>
                            <a:srgbClr val="231F20"/>
                          </a:solidFill>
                          <a:latin typeface="Trebuchet MS"/>
                          <a:cs typeface="Trebuchet MS"/>
                        </a:rPr>
                        <a:t>x</a:t>
                      </a:r>
                      <a:endParaRPr sz="1200">
                        <a:latin typeface="Trebuchet MS"/>
                        <a:cs typeface="Trebuchet MS"/>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0"/>
                        </a:spcBef>
                      </a:pPr>
                      <a:r>
                        <a:rPr sz="1200" dirty="0">
                          <a:solidFill>
                            <a:srgbClr val="231F20"/>
                          </a:solidFill>
                          <a:latin typeface="Trebuchet MS"/>
                          <a:cs typeface="Trebuchet MS"/>
                        </a:rPr>
                        <a:t>x</a:t>
                      </a:r>
                      <a:endParaRPr sz="1200" dirty="0">
                        <a:latin typeface="Trebuchet MS"/>
                        <a:cs typeface="Trebuchet MS"/>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r>
              <a:tr h="332509">
                <a:tc>
                  <a:txBody>
                    <a:bodyPr/>
                    <a:lstStyle/>
                    <a:p>
                      <a:pPr marL="140335">
                        <a:lnSpc>
                          <a:spcPct val="100000"/>
                        </a:lnSpc>
                        <a:spcBef>
                          <a:spcPts val="180"/>
                        </a:spcBef>
                      </a:pPr>
                      <a:r>
                        <a:rPr sz="1200" dirty="0">
                          <a:solidFill>
                            <a:srgbClr val="231F20"/>
                          </a:solidFill>
                          <a:latin typeface="Century Gothic"/>
                          <a:cs typeface="Century Gothic"/>
                        </a:rPr>
                        <a:t>Безвозмездные</a:t>
                      </a:r>
                      <a:r>
                        <a:rPr sz="1200" spc="-90" dirty="0">
                          <a:solidFill>
                            <a:srgbClr val="231F20"/>
                          </a:solidFill>
                          <a:latin typeface="Century Gothic"/>
                          <a:cs typeface="Century Gothic"/>
                        </a:rPr>
                        <a:t> </a:t>
                      </a:r>
                      <a:r>
                        <a:rPr sz="1200" spc="-20" dirty="0">
                          <a:solidFill>
                            <a:srgbClr val="231F20"/>
                          </a:solidFill>
                          <a:latin typeface="Century Gothic"/>
                          <a:cs typeface="Century Gothic"/>
                        </a:rPr>
                        <a:t>поступления</a:t>
                      </a:r>
                      <a:endParaRPr sz="1200" dirty="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0"/>
                        </a:spcBef>
                      </a:pPr>
                      <a:r>
                        <a:rPr lang="ru-RU" sz="1050" dirty="0" smtClean="0">
                          <a:latin typeface="Century Gothic"/>
                          <a:cs typeface="Century Gothic"/>
                        </a:rPr>
                        <a:t>1 729 912</a:t>
                      </a:r>
                      <a:endParaRPr sz="1050" dirty="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0"/>
                        </a:spcBef>
                      </a:pPr>
                      <a:r>
                        <a:rPr lang="ru-RU" sz="1050" dirty="0" smtClean="0">
                          <a:latin typeface="Century Gothic"/>
                          <a:cs typeface="Century Gothic"/>
                        </a:rPr>
                        <a:t>1 738 318</a:t>
                      </a:r>
                      <a:endParaRPr sz="1050" dirty="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0" marR="0" indent="0" algn="ctr" defTabSz="914400" eaLnBrk="1" fontAlgn="auto" latinLnBrk="0" hangingPunct="1">
                        <a:lnSpc>
                          <a:spcPct val="100000"/>
                        </a:lnSpc>
                        <a:spcBef>
                          <a:spcPts val="180"/>
                        </a:spcBef>
                        <a:spcAft>
                          <a:spcPts val="0"/>
                        </a:spcAft>
                        <a:buClrTx/>
                        <a:buSzTx/>
                        <a:buFontTx/>
                        <a:buNone/>
                        <a:tabLst/>
                        <a:defRPr/>
                      </a:pPr>
                      <a:r>
                        <a:rPr lang="en-US" sz="1200" dirty="0" smtClean="0">
                          <a:solidFill>
                            <a:srgbClr val="231F20"/>
                          </a:solidFill>
                          <a:latin typeface="Trebuchet MS"/>
                          <a:cs typeface="Trebuchet MS"/>
                        </a:rPr>
                        <a:t>x</a:t>
                      </a:r>
                      <a:endParaRPr sz="1200">
                        <a:latin typeface="Trebuchet MS"/>
                        <a:cs typeface="Trebuchet MS"/>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0"/>
                        </a:spcBef>
                      </a:pPr>
                      <a:r>
                        <a:rPr lang="ru-RU" sz="1050" dirty="0" smtClean="0">
                          <a:latin typeface="Century Gothic"/>
                          <a:cs typeface="Century Gothic"/>
                        </a:rPr>
                        <a:t>+8 406</a:t>
                      </a:r>
                      <a:endParaRPr sz="1050" dirty="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0"/>
                        </a:spcBef>
                      </a:pPr>
                      <a:r>
                        <a:rPr lang="ru-RU" sz="1050" dirty="0" smtClean="0">
                          <a:latin typeface="Century Gothic"/>
                          <a:cs typeface="Century Gothic"/>
                        </a:rPr>
                        <a:t>100,5</a:t>
                      </a:r>
                      <a:endParaRPr sz="1050" dirty="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0"/>
                        </a:spcBef>
                      </a:pPr>
                      <a:r>
                        <a:rPr sz="1200" dirty="0">
                          <a:solidFill>
                            <a:srgbClr val="231F20"/>
                          </a:solidFill>
                          <a:latin typeface="Trebuchet MS"/>
                          <a:cs typeface="Trebuchet MS"/>
                        </a:rPr>
                        <a:t>x</a:t>
                      </a:r>
                      <a:endParaRPr sz="1200" dirty="0">
                        <a:latin typeface="Trebuchet MS"/>
                        <a:cs typeface="Trebuchet MS"/>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cap="flat" cmpd="sng" algn="ctr">
                      <a:solidFill>
                        <a:srgbClr val="00B8BE"/>
                      </a:solidFill>
                      <a:prstDash val="solid"/>
                      <a:round/>
                      <a:headEnd type="none" w="med" len="med"/>
                      <a:tailEnd type="none" w="med" len="med"/>
                    </a:lnB>
                  </a:tcPr>
                </a:tc>
                <a:tc>
                  <a:txBody>
                    <a:bodyPr/>
                    <a:lstStyle/>
                    <a:p>
                      <a:pPr algn="ctr">
                        <a:lnSpc>
                          <a:spcPct val="100000"/>
                        </a:lnSpc>
                        <a:spcBef>
                          <a:spcPts val="180"/>
                        </a:spcBef>
                      </a:pPr>
                      <a:r>
                        <a:rPr sz="1200" dirty="0">
                          <a:solidFill>
                            <a:srgbClr val="231F20"/>
                          </a:solidFill>
                          <a:latin typeface="Trebuchet MS"/>
                          <a:cs typeface="Trebuchet MS"/>
                        </a:rPr>
                        <a:t>x</a:t>
                      </a:r>
                      <a:endParaRPr sz="1200" dirty="0">
                        <a:latin typeface="Trebuchet MS"/>
                        <a:cs typeface="Trebuchet MS"/>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cap="flat" cmpd="sng" algn="ctr">
                      <a:solidFill>
                        <a:srgbClr val="00B8BE"/>
                      </a:solidFill>
                      <a:prstDash val="solid"/>
                      <a:round/>
                      <a:headEnd type="none" w="med" len="med"/>
                      <a:tailEnd type="none" w="med" len="med"/>
                    </a:lnB>
                  </a:tcPr>
                </a:tc>
              </a:tr>
              <a:tr h="166255">
                <a:tc>
                  <a:txBody>
                    <a:bodyPr/>
                    <a:lstStyle/>
                    <a:p>
                      <a:pPr marL="32384">
                        <a:lnSpc>
                          <a:spcPct val="100000"/>
                        </a:lnSpc>
                        <a:spcBef>
                          <a:spcPts val="185"/>
                        </a:spcBef>
                      </a:pPr>
                      <a:r>
                        <a:rPr sz="1200" b="1" spc="-20" dirty="0">
                          <a:solidFill>
                            <a:srgbClr val="231F20"/>
                          </a:solidFill>
                          <a:latin typeface="Century Gothic"/>
                          <a:cs typeface="Century Gothic"/>
                        </a:rPr>
                        <a:t>Расходы</a:t>
                      </a:r>
                      <a:r>
                        <a:rPr sz="1200" b="1" spc="-90" dirty="0">
                          <a:solidFill>
                            <a:srgbClr val="231F20"/>
                          </a:solidFill>
                          <a:latin typeface="Century Gothic"/>
                          <a:cs typeface="Century Gothic"/>
                        </a:rPr>
                        <a:t> </a:t>
                      </a:r>
                      <a:r>
                        <a:rPr sz="1200" b="1" spc="-35" dirty="0">
                          <a:solidFill>
                            <a:srgbClr val="231F20"/>
                          </a:solidFill>
                          <a:latin typeface="Century Gothic"/>
                          <a:cs typeface="Century Gothic"/>
                        </a:rPr>
                        <a:t>всего</a:t>
                      </a:r>
                      <a:endParaRPr sz="1200" b="1">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5"/>
                        </a:spcBef>
                      </a:pPr>
                      <a:r>
                        <a:rPr lang="ru-RU" sz="1050" b="1" dirty="0" smtClean="0">
                          <a:latin typeface="Century Gothic"/>
                          <a:cs typeface="Century Gothic"/>
                        </a:rPr>
                        <a:t>2 208 560</a:t>
                      </a:r>
                      <a:endParaRPr sz="1050" b="1" dirty="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5"/>
                        </a:spcBef>
                      </a:pPr>
                      <a:r>
                        <a:rPr lang="ru-RU" sz="1050" b="1" dirty="0" smtClean="0">
                          <a:latin typeface="Century Gothic"/>
                          <a:cs typeface="Century Gothic"/>
                        </a:rPr>
                        <a:t>2 252 413</a:t>
                      </a:r>
                      <a:endParaRPr sz="1050" b="1" dirty="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0" marR="0" indent="0" algn="ctr" defTabSz="914400" eaLnBrk="1" fontAlgn="auto" latinLnBrk="0" hangingPunct="1">
                        <a:lnSpc>
                          <a:spcPct val="100000"/>
                        </a:lnSpc>
                        <a:spcBef>
                          <a:spcPts val="185"/>
                        </a:spcBef>
                        <a:spcAft>
                          <a:spcPts val="0"/>
                        </a:spcAft>
                        <a:buClrTx/>
                        <a:buSzTx/>
                        <a:buFontTx/>
                        <a:buNone/>
                        <a:tabLst/>
                        <a:defRPr/>
                      </a:pPr>
                      <a:r>
                        <a:rPr lang="ru-RU" sz="1050" b="1" dirty="0" smtClean="0">
                          <a:latin typeface="Century Gothic"/>
                          <a:cs typeface="Century Gothic"/>
                        </a:rPr>
                        <a:t>2 252 413</a:t>
                      </a:r>
                      <a:endParaRPr sz="1050" b="1" dirty="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5"/>
                        </a:spcBef>
                      </a:pPr>
                      <a:r>
                        <a:rPr lang="ru-RU" sz="1050" b="1" dirty="0" smtClean="0">
                          <a:latin typeface="Century Gothic"/>
                          <a:cs typeface="Century Gothic"/>
                        </a:rPr>
                        <a:t>43 853</a:t>
                      </a:r>
                      <a:endParaRPr sz="1050" b="1" dirty="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5"/>
                        </a:spcBef>
                      </a:pPr>
                      <a:r>
                        <a:rPr lang="ru-RU" sz="1050" b="1" dirty="0" smtClean="0">
                          <a:latin typeface="Century Gothic"/>
                          <a:cs typeface="Century Gothic"/>
                        </a:rPr>
                        <a:t>102</a:t>
                      </a:r>
                      <a:endParaRPr sz="1050" b="1" dirty="0">
                        <a:latin typeface="Century Gothic"/>
                        <a:cs typeface="Century Gothic"/>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5"/>
                        </a:spcBef>
                      </a:pPr>
                      <a:r>
                        <a:rPr lang="ru-RU" sz="1050" b="1" dirty="0" smtClean="0">
                          <a:latin typeface="Century Gothic"/>
                          <a:cs typeface="Century Gothic"/>
                        </a:rPr>
                        <a:t>43 853</a:t>
                      </a:r>
                      <a:endParaRPr sz="1050" b="1" dirty="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85"/>
                        </a:spcBef>
                      </a:pPr>
                      <a:r>
                        <a:rPr lang="ru-RU" sz="1050" b="1" dirty="0" smtClean="0">
                          <a:latin typeface="Century Gothic"/>
                          <a:cs typeface="Century Gothic"/>
                        </a:rPr>
                        <a:t>102</a:t>
                      </a:r>
                      <a:endParaRPr sz="1050" b="1" dirty="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r>
              <a:tr h="332509">
                <a:tc>
                  <a:txBody>
                    <a:bodyPr/>
                    <a:lstStyle/>
                    <a:p>
                      <a:pPr marL="32384">
                        <a:lnSpc>
                          <a:spcPct val="100000"/>
                        </a:lnSpc>
                        <a:spcBef>
                          <a:spcPts val="185"/>
                        </a:spcBef>
                      </a:pPr>
                      <a:r>
                        <a:rPr sz="1200" spc="-40" dirty="0">
                          <a:solidFill>
                            <a:srgbClr val="231F20"/>
                          </a:solidFill>
                          <a:latin typeface="Century Gothic"/>
                          <a:cs typeface="Century Gothic"/>
                        </a:rPr>
                        <a:t>Дефицит </a:t>
                      </a:r>
                      <a:r>
                        <a:rPr sz="1200" spc="-10" dirty="0">
                          <a:solidFill>
                            <a:srgbClr val="231F20"/>
                          </a:solidFill>
                          <a:latin typeface="Century Gothic"/>
                          <a:cs typeface="Century Gothic"/>
                        </a:rPr>
                        <a:t>(-), </a:t>
                      </a:r>
                      <a:r>
                        <a:rPr sz="1200" spc="-45" dirty="0">
                          <a:solidFill>
                            <a:srgbClr val="231F20"/>
                          </a:solidFill>
                          <a:latin typeface="Century Gothic"/>
                          <a:cs typeface="Century Gothic"/>
                        </a:rPr>
                        <a:t>профицит</a:t>
                      </a:r>
                      <a:r>
                        <a:rPr sz="1200" spc="-85" dirty="0">
                          <a:solidFill>
                            <a:srgbClr val="231F20"/>
                          </a:solidFill>
                          <a:latin typeface="Century Gothic"/>
                          <a:cs typeface="Century Gothic"/>
                        </a:rPr>
                        <a:t> </a:t>
                      </a:r>
                      <a:r>
                        <a:rPr sz="1200" spc="-30" dirty="0">
                          <a:solidFill>
                            <a:srgbClr val="231F20"/>
                          </a:solidFill>
                          <a:latin typeface="Century Gothic"/>
                          <a:cs typeface="Century Gothic"/>
                        </a:rPr>
                        <a:t>(+)</a:t>
                      </a:r>
                      <a:endParaRPr sz="120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5"/>
                        </a:spcBef>
                      </a:pPr>
                      <a:r>
                        <a:rPr lang="ru-RU" sz="1050" dirty="0" smtClean="0">
                          <a:latin typeface="Century Gothic"/>
                          <a:cs typeface="Century Gothic"/>
                        </a:rPr>
                        <a:t>0</a:t>
                      </a:r>
                      <a:endParaRPr sz="1050" dirty="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5"/>
                        </a:spcBef>
                      </a:pPr>
                      <a:r>
                        <a:rPr lang="ru-RU" sz="1050" dirty="0" smtClean="0">
                          <a:latin typeface="Century Gothic"/>
                          <a:cs typeface="Century Gothic"/>
                        </a:rPr>
                        <a:t>-5 564</a:t>
                      </a:r>
                      <a:endParaRPr sz="1050" dirty="0">
                        <a:latin typeface="Century Gothic"/>
                        <a:cs typeface="Century Gothic"/>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5"/>
                        </a:spcBef>
                      </a:pPr>
                      <a:r>
                        <a:rPr lang="en-US" sz="1200" dirty="0" smtClean="0">
                          <a:solidFill>
                            <a:srgbClr val="231F20"/>
                          </a:solidFill>
                          <a:latin typeface="Trebuchet MS"/>
                          <a:cs typeface="Trebuchet MS"/>
                        </a:rPr>
                        <a:t>X</a:t>
                      </a:r>
                      <a:endParaRPr sz="1200">
                        <a:latin typeface="Trebuchet MS"/>
                        <a:cs typeface="Trebuchet MS"/>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5"/>
                        </a:spcBef>
                      </a:pPr>
                      <a:r>
                        <a:rPr sz="1200" smtClean="0">
                          <a:solidFill>
                            <a:srgbClr val="231F20"/>
                          </a:solidFill>
                          <a:latin typeface="Trebuchet MS"/>
                          <a:cs typeface="Trebuchet MS"/>
                        </a:rPr>
                        <a:t>x</a:t>
                      </a:r>
                      <a:endParaRPr sz="1200">
                        <a:latin typeface="Trebuchet MS"/>
                        <a:cs typeface="Trebuchet MS"/>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5"/>
                        </a:spcBef>
                      </a:pPr>
                      <a:r>
                        <a:rPr sz="1200" smtClean="0">
                          <a:solidFill>
                            <a:srgbClr val="231F20"/>
                          </a:solidFill>
                          <a:latin typeface="Trebuchet MS"/>
                          <a:cs typeface="Trebuchet MS"/>
                        </a:rPr>
                        <a:t>x</a:t>
                      </a:r>
                      <a:endParaRPr sz="1200">
                        <a:latin typeface="Trebuchet MS"/>
                        <a:cs typeface="Trebuchet MS"/>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185"/>
                        </a:spcBef>
                      </a:pPr>
                      <a:r>
                        <a:rPr sz="1200" dirty="0">
                          <a:solidFill>
                            <a:srgbClr val="231F20"/>
                          </a:solidFill>
                          <a:latin typeface="Trebuchet MS"/>
                          <a:cs typeface="Trebuchet MS"/>
                        </a:rPr>
                        <a:t>x</a:t>
                      </a:r>
                      <a:endParaRPr sz="1200">
                        <a:latin typeface="Trebuchet MS"/>
                        <a:cs typeface="Trebuchet MS"/>
                      </a:endParaRPr>
                    </a:p>
                  </a:txBody>
                  <a:tcPr marL="0" marR="0" marT="0" marB="0">
                    <a:lnL w="6350">
                      <a:solidFill>
                        <a:srgbClr val="00B8BE"/>
                      </a:solidFill>
                      <a:prstDash val="solid"/>
                    </a:lnL>
                    <a:lnR w="6350">
                      <a:solidFill>
                        <a:srgbClr val="00B8BE"/>
                      </a:solidFill>
                      <a:prstDash val="solid"/>
                    </a:lnR>
                    <a:lnT w="6350" cap="flat" cmpd="sng" algn="ctr">
                      <a:solidFill>
                        <a:srgbClr val="00B8BE"/>
                      </a:solidFill>
                      <a:prstDash val="solid"/>
                      <a:round/>
                      <a:headEnd type="none" w="med" len="med"/>
                      <a:tailEnd type="none" w="med" len="med"/>
                    </a:lnT>
                    <a:lnB w="6350">
                      <a:solidFill>
                        <a:srgbClr val="00B8BE"/>
                      </a:solidFill>
                      <a:prstDash val="solid"/>
                    </a:lnB>
                  </a:tcPr>
                </a:tc>
                <a:tc>
                  <a:txBody>
                    <a:bodyPr/>
                    <a:lstStyle/>
                    <a:p>
                      <a:pPr algn="ctr">
                        <a:lnSpc>
                          <a:spcPct val="100000"/>
                        </a:lnSpc>
                        <a:spcBef>
                          <a:spcPts val="185"/>
                        </a:spcBef>
                      </a:pPr>
                      <a:r>
                        <a:rPr sz="1200" dirty="0">
                          <a:solidFill>
                            <a:srgbClr val="231F20"/>
                          </a:solidFill>
                          <a:latin typeface="Trebuchet MS"/>
                          <a:cs typeface="Trebuchet MS"/>
                        </a:rPr>
                        <a:t>x</a:t>
                      </a:r>
                      <a:endParaRPr sz="1200" dirty="0">
                        <a:latin typeface="Trebuchet MS"/>
                        <a:cs typeface="Trebuchet MS"/>
                      </a:endParaRPr>
                    </a:p>
                  </a:txBody>
                  <a:tcPr marL="0" marR="0" marT="0" marB="0">
                    <a:lnL w="6350">
                      <a:solidFill>
                        <a:srgbClr val="00B8BE"/>
                      </a:solidFill>
                      <a:prstDash val="solid"/>
                    </a:lnL>
                    <a:lnR w="6350">
                      <a:solidFill>
                        <a:srgbClr val="00B8BE"/>
                      </a:solidFill>
                      <a:prstDash val="solid"/>
                    </a:lnR>
                    <a:lnT w="6350" cap="flat" cmpd="sng" algn="ctr">
                      <a:solidFill>
                        <a:srgbClr val="00B8BE"/>
                      </a:solidFill>
                      <a:prstDash val="solid"/>
                      <a:round/>
                      <a:headEnd type="none" w="med" len="med"/>
                      <a:tailEnd type="none" w="med" len="med"/>
                    </a:lnT>
                    <a:lnB w="6350">
                      <a:solidFill>
                        <a:srgbClr val="00B8BE"/>
                      </a:solidFill>
                      <a:prstDash val="solid"/>
                    </a:lnB>
                  </a:tcPr>
                </a:tc>
              </a:tr>
            </a:tbl>
          </a:graphicData>
        </a:graphic>
      </p:graphicFrame>
      <p:sp>
        <p:nvSpPr>
          <p:cNvPr id="198" name="object 33"/>
          <p:cNvSpPr txBox="1"/>
          <p:nvPr/>
        </p:nvSpPr>
        <p:spPr>
          <a:xfrm>
            <a:off x="438150" y="1339850"/>
            <a:ext cx="6781800" cy="423193"/>
          </a:xfrm>
          <a:prstGeom prst="rect">
            <a:avLst/>
          </a:prstGeom>
        </p:spPr>
        <p:txBody>
          <a:bodyPr vert="horz" wrap="square" lIns="0" tIns="0" rIns="0" bIns="0" rtlCol="0">
            <a:spAutoFit/>
          </a:bodyPr>
          <a:lstStyle/>
          <a:p>
            <a:pPr marL="12700" marR="5080" algn="ctr">
              <a:lnSpc>
                <a:spcPts val="1100"/>
              </a:lnSpc>
            </a:pPr>
            <a:r>
              <a:rPr b="1" spc="-20" dirty="0">
                <a:latin typeface="Trebuchet MS"/>
                <a:cs typeface="Trebuchet MS"/>
              </a:rPr>
              <a:t>Изменение </a:t>
            </a:r>
            <a:r>
              <a:rPr b="1" spc="-5">
                <a:latin typeface="Trebuchet MS"/>
                <a:cs typeface="Trebuchet MS"/>
              </a:rPr>
              <a:t>основных </a:t>
            </a:r>
            <a:r>
              <a:rPr b="1" spc="-10" smtClean="0">
                <a:latin typeface="Trebuchet MS"/>
                <a:cs typeface="Trebuchet MS"/>
              </a:rPr>
              <a:t>характеристик </a:t>
            </a:r>
            <a:r>
              <a:rPr lang="ru-RU" b="1" spc="-15" dirty="0" smtClean="0">
                <a:latin typeface="Trebuchet MS"/>
                <a:cs typeface="Trebuchet MS"/>
              </a:rPr>
              <a:t>местного</a:t>
            </a:r>
            <a:r>
              <a:rPr b="1" spc="-15" dirty="0" smtClean="0">
                <a:latin typeface="Trebuchet MS"/>
                <a:cs typeface="Trebuchet MS"/>
              </a:rPr>
              <a:t> </a:t>
            </a:r>
            <a:r>
              <a:rPr b="1" spc="5">
                <a:latin typeface="Trebuchet MS"/>
                <a:cs typeface="Trebuchet MS"/>
              </a:rPr>
              <a:t>бюджета</a:t>
            </a:r>
            <a:r>
              <a:rPr b="1" spc="-180">
                <a:latin typeface="Trebuchet MS"/>
                <a:cs typeface="Trebuchet MS"/>
              </a:rPr>
              <a:t> </a:t>
            </a:r>
            <a:endParaRPr lang="en-US" b="1" spc="-180" dirty="0" smtClean="0">
              <a:latin typeface="Trebuchet MS"/>
              <a:cs typeface="Trebuchet MS"/>
            </a:endParaRPr>
          </a:p>
          <a:p>
            <a:pPr marL="12700" marR="5080" algn="ctr">
              <a:lnSpc>
                <a:spcPts val="1100"/>
              </a:lnSpc>
            </a:pPr>
            <a:endParaRPr lang="en-US" b="1" spc="-180" dirty="0" smtClean="0">
              <a:latin typeface="Trebuchet MS"/>
              <a:cs typeface="Trebuchet MS"/>
            </a:endParaRPr>
          </a:p>
          <a:p>
            <a:pPr marL="12700" marR="5080" algn="ctr">
              <a:lnSpc>
                <a:spcPts val="1100"/>
              </a:lnSpc>
            </a:pPr>
            <a:r>
              <a:rPr b="1" spc="-15" smtClean="0">
                <a:latin typeface="Trebuchet MS"/>
                <a:cs typeface="Trebuchet MS"/>
              </a:rPr>
              <a:t>относительно  </a:t>
            </a:r>
            <a:r>
              <a:rPr b="1" spc="-15" dirty="0">
                <a:latin typeface="Trebuchet MS"/>
                <a:cs typeface="Trebuchet MS"/>
              </a:rPr>
              <a:t>первоначально </a:t>
            </a:r>
            <a:r>
              <a:rPr b="1" spc="-5" dirty="0">
                <a:latin typeface="Trebuchet MS"/>
                <a:cs typeface="Trebuchet MS"/>
              </a:rPr>
              <a:t>утвержденных</a:t>
            </a:r>
            <a:r>
              <a:rPr b="1" spc="-150" dirty="0">
                <a:latin typeface="Trebuchet MS"/>
                <a:cs typeface="Trebuchet MS"/>
              </a:rPr>
              <a:t> </a:t>
            </a:r>
            <a:r>
              <a:rPr b="1" spc="-10" dirty="0">
                <a:latin typeface="Trebuchet MS"/>
                <a:cs typeface="Trebuchet MS"/>
              </a:rPr>
              <a:t>показателей</a:t>
            </a:r>
            <a:endParaRPr dirty="0">
              <a:latin typeface="Trebuchet MS"/>
              <a:cs typeface="Trebuchet MS"/>
            </a:endParaRPr>
          </a:p>
        </p:txBody>
      </p:sp>
      <p:sp>
        <p:nvSpPr>
          <p:cNvPr id="199" name="object 38"/>
          <p:cNvSpPr txBox="1"/>
          <p:nvPr/>
        </p:nvSpPr>
        <p:spPr>
          <a:xfrm>
            <a:off x="6610350" y="1949450"/>
            <a:ext cx="762000" cy="153888"/>
          </a:xfrm>
          <a:prstGeom prst="rect">
            <a:avLst/>
          </a:prstGeom>
        </p:spPr>
        <p:txBody>
          <a:bodyPr vert="horz" wrap="square" lIns="0" tIns="0" rIns="0" bIns="0" rtlCol="0">
            <a:spAutoFit/>
          </a:bodyPr>
          <a:lstStyle/>
          <a:p>
            <a:pPr marL="12700">
              <a:lnSpc>
                <a:spcPct val="100000"/>
              </a:lnSpc>
            </a:pPr>
            <a:r>
              <a:rPr lang="ru-RU" sz="1000" b="1" spc="-25" dirty="0" err="1" smtClean="0">
                <a:latin typeface="Trebuchet MS"/>
                <a:cs typeface="Trebuchet MS"/>
              </a:rPr>
              <a:t>тыс</a:t>
            </a:r>
            <a:r>
              <a:rPr sz="1000" b="1" spc="-25" dirty="0" smtClean="0">
                <a:latin typeface="Trebuchet MS"/>
                <a:cs typeface="Trebuchet MS"/>
              </a:rPr>
              <a:t>.</a:t>
            </a:r>
            <a:r>
              <a:rPr sz="1000" b="1" spc="-145" dirty="0" smtClean="0">
                <a:latin typeface="Trebuchet MS"/>
                <a:cs typeface="Trebuchet MS"/>
              </a:rPr>
              <a:t> </a:t>
            </a:r>
            <a:r>
              <a:rPr sz="1000" b="1" spc="-35" dirty="0">
                <a:latin typeface="Trebuchet MS"/>
                <a:cs typeface="Trebuchet MS"/>
              </a:rPr>
              <a:t>руб.</a:t>
            </a:r>
            <a:endParaRPr sz="1000" dirty="0">
              <a:latin typeface="Trebuchet MS"/>
              <a:cs typeface="Trebuchet MS"/>
            </a:endParaRPr>
          </a:p>
        </p:txBody>
      </p:sp>
      <p:grpSp>
        <p:nvGrpSpPr>
          <p:cNvPr id="64" name="Группа 63"/>
          <p:cNvGrpSpPr/>
          <p:nvPr/>
        </p:nvGrpSpPr>
        <p:grpSpPr>
          <a:xfrm>
            <a:off x="0" y="196850"/>
            <a:ext cx="7740523" cy="396240"/>
            <a:chOff x="0" y="288010"/>
            <a:chExt cx="7740523" cy="396240"/>
          </a:xfrm>
        </p:grpSpPr>
        <p:sp>
          <p:nvSpPr>
            <p:cNvPr id="65"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66"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67"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68"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69"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70"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71"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72"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73" name="Группа 44"/>
            <p:cNvGrpSpPr/>
            <p:nvPr/>
          </p:nvGrpSpPr>
          <p:grpSpPr>
            <a:xfrm>
              <a:off x="990600" y="288010"/>
              <a:ext cx="6101715" cy="396240"/>
              <a:chOff x="990600" y="288010"/>
              <a:chExt cx="6101715" cy="396240"/>
            </a:xfrm>
          </p:grpSpPr>
          <p:sp>
            <p:nvSpPr>
              <p:cNvPr id="75"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76"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77" name="object 14"/>
              <p:cNvSpPr txBox="1"/>
              <p:nvPr/>
            </p:nvSpPr>
            <p:spPr>
              <a:xfrm>
                <a:off x="6822147" y="381749"/>
                <a:ext cx="113030"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6</a:t>
                </a:r>
                <a:endParaRPr lang="en-US" sz="1200" b="1" spc="25" dirty="0">
                  <a:solidFill>
                    <a:srgbClr val="009DA2"/>
                  </a:solidFill>
                  <a:latin typeface="Gill Sans MT"/>
                  <a:cs typeface="Gill Sans MT"/>
                </a:endParaRPr>
              </a:p>
            </p:txBody>
          </p:sp>
        </p:grpSp>
        <p:sp>
          <p:nvSpPr>
            <p:cNvPr id="74" name="object 21"/>
            <p:cNvSpPr txBox="1"/>
            <p:nvPr/>
          </p:nvSpPr>
          <p:spPr>
            <a:xfrm>
              <a:off x="1276350" y="364210"/>
              <a:ext cx="5410200" cy="166712"/>
            </a:xfrm>
            <a:prstGeom prst="rect">
              <a:avLst/>
            </a:prstGeom>
          </p:spPr>
          <p:txBody>
            <a:bodyPr vert="horz" wrap="square" lIns="0" tIns="0" rIns="0" bIns="0" rtlCol="0">
              <a:spAutoFit/>
            </a:bodyPr>
            <a:lstStyle/>
            <a:p>
              <a:pPr marL="12700" marR="5080">
                <a:lnSpc>
                  <a:spcPts val="1300"/>
                </a:lnSpc>
              </a:pPr>
              <a:r>
                <a:rPr lang="ru-RU" sz="1000" b="1" spc="-5" dirty="0" smtClean="0">
                  <a:solidFill>
                    <a:srgbClr val="FFFFFF"/>
                  </a:solidFill>
                  <a:latin typeface="Trebuchet MS"/>
                  <a:cs typeface="Trebuchet MS"/>
                </a:rPr>
                <a:t>ОСНОВНЫЕ </a:t>
              </a:r>
              <a:r>
                <a:rPr lang="ru-RU" sz="1000" b="1" spc="-20" dirty="0" smtClean="0">
                  <a:solidFill>
                    <a:srgbClr val="FFFFFF"/>
                  </a:solidFill>
                  <a:latin typeface="Trebuchet MS"/>
                  <a:cs typeface="Trebuchet MS"/>
                </a:rPr>
                <a:t>ПАРАМЕТРЫ БЮДЖЕТА</a:t>
              </a:r>
              <a:endParaRPr lang="ru-RU" sz="1000" dirty="0" smtClean="0">
                <a:latin typeface="Trebuchet MS"/>
                <a:cs typeface="Trebuchet MS"/>
              </a:endParaRPr>
            </a:p>
          </p:txBody>
        </p:sp>
      </p:grpSp>
      <p:cxnSp>
        <p:nvCxnSpPr>
          <p:cNvPr id="85" name="Прямая соединительная линия 84"/>
          <p:cNvCxnSpPr/>
          <p:nvPr/>
        </p:nvCxnSpPr>
        <p:spPr>
          <a:xfrm rot="5400000" flipH="1" flipV="1">
            <a:off x="2152650" y="6940550"/>
            <a:ext cx="228600" cy="152400"/>
          </a:xfrm>
          <a:prstGeom prst="line">
            <a:avLst/>
          </a:prstGeom>
        </p:spPr>
        <p:style>
          <a:lnRef idx="1">
            <a:schemeClr val="accent1"/>
          </a:lnRef>
          <a:fillRef idx="0">
            <a:schemeClr val="accent1"/>
          </a:fillRef>
          <a:effectRef idx="0">
            <a:schemeClr val="accent1"/>
          </a:effectRef>
          <a:fontRef idx="minor">
            <a:schemeClr val="tx1"/>
          </a:fontRef>
        </p:style>
      </p:cxnSp>
      <p:pic>
        <p:nvPicPr>
          <p:cNvPr id="6146" name="Picture 2" descr="B:\Users\SOB\Desktop\Бюджет для граждан\Фото для бюджета\1592675035_bel.jpg"/>
          <p:cNvPicPr>
            <a:picLocks noChangeAspect="1" noChangeArrowheads="1"/>
          </p:cNvPicPr>
          <p:nvPr/>
        </p:nvPicPr>
        <p:blipFill>
          <a:blip r:embed="rId3"/>
          <a:srcRect/>
          <a:stretch>
            <a:fillRect/>
          </a:stretch>
        </p:blipFill>
        <p:spPr bwMode="auto">
          <a:xfrm>
            <a:off x="819150" y="6140450"/>
            <a:ext cx="6553200" cy="3276600"/>
          </a:xfrm>
          <a:prstGeom prst="rect">
            <a:avLst/>
          </a:prstGeom>
          <a:noFill/>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349250"/>
            <a:ext cx="324002" cy="10907991"/>
          </a:xfrm>
          <a:prstGeom prst="rect">
            <a:avLst/>
          </a:prstGeom>
          <a:blipFill>
            <a:blip r:embed="rId2" cstate="print"/>
            <a:stretch>
              <a:fillRect/>
            </a:stretch>
          </a:blipFill>
        </p:spPr>
        <p:txBody>
          <a:bodyPr wrap="square" lIns="0" tIns="0" rIns="0" bIns="0" rtlCol="0"/>
          <a:lstStyle/>
          <a:p>
            <a:endParaRPr/>
          </a:p>
        </p:txBody>
      </p:sp>
      <p:sp>
        <p:nvSpPr>
          <p:cNvPr id="13"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15" name="object 15"/>
          <p:cNvSpPr/>
          <p:nvPr/>
        </p:nvSpPr>
        <p:spPr>
          <a:xfrm>
            <a:off x="0" y="10420704"/>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06590"/>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7" name="object 17"/>
          <p:cNvSpPr/>
          <p:nvPr/>
        </p:nvSpPr>
        <p:spPr>
          <a:xfrm>
            <a:off x="0" y="10597242"/>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8" name="object 18"/>
          <p:cNvSpPr/>
          <p:nvPr/>
        </p:nvSpPr>
        <p:spPr>
          <a:xfrm>
            <a:off x="2723857" y="10602008"/>
            <a:ext cx="5016500" cy="0"/>
          </a:xfrm>
          <a:custGeom>
            <a:avLst/>
            <a:gdLst/>
            <a:ahLst/>
            <a:cxnLst/>
            <a:rect l="l" t="t" r="r" b="b"/>
            <a:pathLst>
              <a:path w="5016500">
                <a:moveTo>
                  <a:pt x="0" y="0"/>
                </a:moveTo>
                <a:lnTo>
                  <a:pt x="5016144" y="0"/>
                </a:lnTo>
              </a:path>
            </a:pathLst>
          </a:custGeom>
          <a:ln w="36004">
            <a:solidFill>
              <a:srgbClr val="00A3A8"/>
            </a:solidFill>
          </a:ln>
        </p:spPr>
        <p:txBody>
          <a:bodyPr wrap="square" lIns="0" tIns="0" rIns="0" bIns="0" rtlCol="0"/>
          <a:lstStyle/>
          <a:p>
            <a:endParaRPr/>
          </a:p>
        </p:txBody>
      </p:sp>
      <p:sp>
        <p:nvSpPr>
          <p:cNvPr id="19" name="object 19"/>
          <p:cNvSpPr/>
          <p:nvPr/>
        </p:nvSpPr>
        <p:spPr>
          <a:xfrm>
            <a:off x="3510584" y="10511356"/>
            <a:ext cx="4229735" cy="0"/>
          </a:xfrm>
          <a:custGeom>
            <a:avLst/>
            <a:gdLst/>
            <a:ahLst/>
            <a:cxnLst/>
            <a:rect l="l" t="t" r="r" b="b"/>
            <a:pathLst>
              <a:path w="4229734">
                <a:moveTo>
                  <a:pt x="0" y="0"/>
                </a:moveTo>
                <a:lnTo>
                  <a:pt x="4229417" y="0"/>
                </a:lnTo>
              </a:path>
            </a:pathLst>
          </a:custGeom>
          <a:ln w="36004">
            <a:solidFill>
              <a:srgbClr val="00B8BE"/>
            </a:solidFill>
          </a:ln>
        </p:spPr>
        <p:txBody>
          <a:bodyPr wrap="square" lIns="0" tIns="0" rIns="0" bIns="0" rtlCol="0"/>
          <a:lstStyle/>
          <a:p>
            <a:endParaRPr/>
          </a:p>
        </p:txBody>
      </p:sp>
      <p:sp>
        <p:nvSpPr>
          <p:cNvPr id="20" name="object 20"/>
          <p:cNvSpPr/>
          <p:nvPr/>
        </p:nvSpPr>
        <p:spPr>
          <a:xfrm>
            <a:off x="4293666" y="10420707"/>
            <a:ext cx="3446779" cy="0"/>
          </a:xfrm>
          <a:custGeom>
            <a:avLst/>
            <a:gdLst/>
            <a:ahLst/>
            <a:cxnLst/>
            <a:rect l="l" t="t" r="r" b="b"/>
            <a:pathLst>
              <a:path w="3446779">
                <a:moveTo>
                  <a:pt x="0" y="0"/>
                </a:moveTo>
                <a:lnTo>
                  <a:pt x="3446335" y="0"/>
                </a:lnTo>
              </a:path>
            </a:pathLst>
          </a:custGeom>
          <a:ln w="36004">
            <a:solidFill>
              <a:srgbClr val="A2DADD"/>
            </a:solidFill>
          </a:ln>
        </p:spPr>
        <p:txBody>
          <a:bodyPr wrap="square" lIns="0" tIns="0" rIns="0" bIns="0" rtlCol="0"/>
          <a:lstStyle/>
          <a:p>
            <a:endParaRPr/>
          </a:p>
        </p:txBody>
      </p:sp>
      <p:sp>
        <p:nvSpPr>
          <p:cNvPr id="39" name="object 39"/>
          <p:cNvSpPr txBox="1"/>
          <p:nvPr/>
        </p:nvSpPr>
        <p:spPr>
          <a:xfrm>
            <a:off x="1440586" y="390741"/>
            <a:ext cx="2564765" cy="184666"/>
          </a:xfrm>
          <a:prstGeom prst="rect">
            <a:avLst/>
          </a:prstGeom>
        </p:spPr>
        <p:txBody>
          <a:bodyPr vert="horz" wrap="square" lIns="0" tIns="0" rIns="0" bIns="0" rtlCol="0">
            <a:spAutoFit/>
          </a:bodyPr>
          <a:lstStyle/>
          <a:p>
            <a:pPr marL="12700">
              <a:lnSpc>
                <a:spcPct val="100000"/>
              </a:lnSpc>
            </a:pPr>
            <a:r>
              <a:rPr sz="1200" b="1" spc="-5" dirty="0">
                <a:solidFill>
                  <a:srgbClr val="FFFFFF"/>
                </a:solidFill>
                <a:latin typeface="Trebuchet MS"/>
                <a:cs typeface="Trebuchet MS"/>
              </a:rPr>
              <a:t>ОСНОВНЫЕ ПАРАМЕТРЫ</a:t>
            </a:r>
            <a:r>
              <a:rPr sz="1200" b="1" spc="-200" dirty="0">
                <a:solidFill>
                  <a:srgbClr val="FFFFFF"/>
                </a:solidFill>
                <a:latin typeface="Trebuchet MS"/>
                <a:cs typeface="Trebuchet MS"/>
              </a:rPr>
              <a:t> </a:t>
            </a:r>
            <a:r>
              <a:rPr sz="1200" b="1" spc="-45" dirty="0" smtClean="0">
                <a:solidFill>
                  <a:srgbClr val="FFFFFF"/>
                </a:solidFill>
                <a:latin typeface="Trebuchet MS"/>
                <a:cs typeface="Trebuchet MS"/>
              </a:rPr>
              <a:t>БДЖЕТА</a:t>
            </a:r>
            <a:endParaRPr sz="1200" dirty="0">
              <a:latin typeface="Trebuchet MS"/>
              <a:cs typeface="Trebuchet MS"/>
            </a:endParaRPr>
          </a:p>
        </p:txBody>
      </p:sp>
      <p:sp>
        <p:nvSpPr>
          <p:cNvPr id="206" name="object 102"/>
          <p:cNvSpPr txBox="1"/>
          <p:nvPr/>
        </p:nvSpPr>
        <p:spPr>
          <a:xfrm>
            <a:off x="514350" y="958850"/>
            <a:ext cx="6781800" cy="246221"/>
          </a:xfrm>
          <a:prstGeom prst="rect">
            <a:avLst/>
          </a:prstGeom>
        </p:spPr>
        <p:txBody>
          <a:bodyPr vert="horz" wrap="square" lIns="0" tIns="0" rIns="0" bIns="0" rtlCol="0">
            <a:spAutoFit/>
          </a:bodyPr>
          <a:lstStyle/>
          <a:p>
            <a:pPr marL="12700" algn="ctr">
              <a:lnSpc>
                <a:spcPct val="100000"/>
              </a:lnSpc>
            </a:pPr>
            <a:r>
              <a:rPr sz="1600" b="1" dirty="0">
                <a:latin typeface="Trebuchet MS"/>
                <a:cs typeface="Trebuchet MS"/>
              </a:rPr>
              <a:t>Структура </a:t>
            </a:r>
            <a:r>
              <a:rPr sz="1600" b="1" err="1">
                <a:latin typeface="Trebuchet MS"/>
                <a:cs typeface="Trebuchet MS"/>
              </a:rPr>
              <a:t>доходов</a:t>
            </a:r>
            <a:r>
              <a:rPr sz="1600" b="1">
                <a:latin typeface="Trebuchet MS"/>
                <a:cs typeface="Trebuchet MS"/>
              </a:rPr>
              <a:t> </a:t>
            </a:r>
            <a:r>
              <a:rPr sz="1600" b="1" spc="5" smtClean="0">
                <a:latin typeface="Trebuchet MS"/>
                <a:cs typeface="Trebuchet MS"/>
              </a:rPr>
              <a:t>бюджета</a:t>
            </a:r>
            <a:r>
              <a:rPr lang="en-US" sz="1600" b="1" spc="5" dirty="0" smtClean="0">
                <a:latin typeface="Trebuchet MS"/>
                <a:cs typeface="Trebuchet MS"/>
              </a:rPr>
              <a:t> </a:t>
            </a:r>
            <a:r>
              <a:rPr lang="ru-RU" sz="1600" b="1" spc="5" dirty="0" smtClean="0">
                <a:latin typeface="Trebuchet MS"/>
                <a:cs typeface="Trebuchet MS"/>
              </a:rPr>
              <a:t>Шалинского муниципального округа</a:t>
            </a:r>
            <a:endParaRPr sz="1600" dirty="0">
              <a:latin typeface="Trebuchet MS"/>
              <a:cs typeface="Trebuchet MS"/>
            </a:endParaRPr>
          </a:p>
        </p:txBody>
      </p:sp>
      <p:grpSp>
        <p:nvGrpSpPr>
          <p:cNvPr id="3" name="Группа 87"/>
          <p:cNvGrpSpPr/>
          <p:nvPr/>
        </p:nvGrpSpPr>
        <p:grpSpPr>
          <a:xfrm>
            <a:off x="133350" y="1797050"/>
            <a:ext cx="7340851" cy="4038601"/>
            <a:chOff x="-446988" y="6358659"/>
            <a:chExt cx="8371528" cy="3946814"/>
          </a:xfrm>
        </p:grpSpPr>
        <p:grpSp>
          <p:nvGrpSpPr>
            <p:cNvPr id="4" name="Группа 86"/>
            <p:cNvGrpSpPr/>
            <p:nvPr/>
          </p:nvGrpSpPr>
          <p:grpSpPr>
            <a:xfrm>
              <a:off x="-446988" y="6358659"/>
              <a:ext cx="8371528" cy="3946814"/>
              <a:chOff x="-446988" y="6358659"/>
              <a:chExt cx="8371528" cy="3946814"/>
            </a:xfrm>
          </p:grpSpPr>
          <p:graphicFrame>
            <p:nvGraphicFramePr>
              <p:cNvPr id="207" name="Диаграмма 206"/>
              <p:cNvGraphicFramePr/>
              <p:nvPr/>
            </p:nvGraphicFramePr>
            <p:xfrm>
              <a:off x="4419339" y="6358659"/>
              <a:ext cx="3505201" cy="387234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08" name="Диаграмма 207"/>
              <p:cNvGraphicFramePr/>
              <p:nvPr/>
            </p:nvGraphicFramePr>
            <p:xfrm>
              <a:off x="-446988" y="6507595"/>
              <a:ext cx="3505200" cy="3797878"/>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5" name="Группа 242"/>
            <p:cNvGrpSpPr/>
            <p:nvPr/>
          </p:nvGrpSpPr>
          <p:grpSpPr>
            <a:xfrm>
              <a:off x="2221886" y="6433127"/>
              <a:ext cx="2805745" cy="2457450"/>
              <a:chOff x="2096245" y="5899727"/>
              <a:chExt cx="2805745" cy="2457450"/>
            </a:xfrm>
          </p:grpSpPr>
          <p:grpSp>
            <p:nvGrpSpPr>
              <p:cNvPr id="6" name="Группа 193"/>
              <p:cNvGrpSpPr/>
              <p:nvPr/>
            </p:nvGrpSpPr>
            <p:grpSpPr>
              <a:xfrm>
                <a:off x="2121230" y="7091218"/>
                <a:ext cx="2557478" cy="165430"/>
                <a:chOff x="2293060" y="3725527"/>
                <a:chExt cx="2557478" cy="165430"/>
              </a:xfrm>
            </p:grpSpPr>
            <p:sp>
              <p:nvSpPr>
                <p:cNvPr id="227" name="object 53"/>
                <p:cNvSpPr/>
                <p:nvPr/>
              </p:nvSpPr>
              <p:spPr>
                <a:xfrm>
                  <a:off x="2350829" y="3725527"/>
                  <a:ext cx="960735" cy="148936"/>
                </a:xfrm>
                <a:custGeom>
                  <a:avLst/>
                  <a:gdLst/>
                  <a:ahLst/>
                  <a:cxnLst/>
                  <a:rect l="l" t="t" r="r" b="b"/>
                  <a:pathLst>
                    <a:path w="712469" h="142239">
                      <a:moveTo>
                        <a:pt x="712114" y="0"/>
                      </a:moveTo>
                      <a:lnTo>
                        <a:pt x="74777" y="0"/>
                      </a:lnTo>
                      <a:lnTo>
                        <a:pt x="0" y="70942"/>
                      </a:lnTo>
                      <a:lnTo>
                        <a:pt x="74777" y="141859"/>
                      </a:lnTo>
                      <a:lnTo>
                        <a:pt x="712114" y="141859"/>
                      </a:lnTo>
                      <a:lnTo>
                        <a:pt x="712114" y="0"/>
                      </a:lnTo>
                      <a:close/>
                    </a:path>
                  </a:pathLst>
                </a:custGeom>
                <a:solidFill>
                  <a:srgbClr val="00B0F0"/>
                </a:solidFill>
              </p:spPr>
              <p:txBody>
                <a:bodyPr wrap="square" lIns="0" tIns="0" rIns="0" bIns="0" rtlCol="0"/>
                <a:lstStyle/>
                <a:p>
                  <a:endParaRPr/>
                </a:p>
              </p:txBody>
            </p:sp>
            <p:sp>
              <p:nvSpPr>
                <p:cNvPr id="228" name="object 60"/>
                <p:cNvSpPr/>
                <p:nvPr/>
              </p:nvSpPr>
              <p:spPr>
                <a:xfrm>
                  <a:off x="3261133" y="3725527"/>
                  <a:ext cx="1489588" cy="148936"/>
                </a:xfrm>
                <a:custGeom>
                  <a:avLst/>
                  <a:gdLst/>
                  <a:ahLst/>
                  <a:cxnLst/>
                  <a:rect l="l" t="t" r="r" b="b"/>
                  <a:pathLst>
                    <a:path w="712470" h="142239">
                      <a:moveTo>
                        <a:pt x="637336" y="0"/>
                      </a:moveTo>
                      <a:lnTo>
                        <a:pt x="0" y="0"/>
                      </a:lnTo>
                      <a:lnTo>
                        <a:pt x="0" y="141859"/>
                      </a:lnTo>
                      <a:lnTo>
                        <a:pt x="637336" y="141859"/>
                      </a:lnTo>
                      <a:lnTo>
                        <a:pt x="712114" y="70942"/>
                      </a:lnTo>
                      <a:lnTo>
                        <a:pt x="637336" y="0"/>
                      </a:lnTo>
                      <a:close/>
                    </a:path>
                  </a:pathLst>
                </a:custGeom>
                <a:solidFill>
                  <a:srgbClr val="00B0F0"/>
                </a:solidFill>
              </p:spPr>
              <p:txBody>
                <a:bodyPr wrap="square" lIns="0" tIns="0" rIns="0" bIns="0" rtlCol="0"/>
                <a:lstStyle/>
                <a:p>
                  <a:endParaRPr/>
                </a:p>
              </p:txBody>
            </p:sp>
            <p:sp>
              <p:nvSpPr>
                <p:cNvPr id="229" name="object 61"/>
                <p:cNvSpPr txBox="1"/>
                <p:nvPr/>
              </p:nvSpPr>
              <p:spPr>
                <a:xfrm>
                  <a:off x="2293060" y="3725527"/>
                  <a:ext cx="2557478" cy="165430"/>
                </a:xfrm>
                <a:prstGeom prst="rect">
                  <a:avLst/>
                </a:prstGeom>
              </p:spPr>
              <p:txBody>
                <a:bodyPr vert="horz" wrap="square" lIns="0" tIns="0" rIns="0" bIns="0" rtlCol="0">
                  <a:spAutoFit/>
                </a:bodyPr>
                <a:lstStyle/>
                <a:p>
                  <a:pPr marL="12700" algn="ctr">
                    <a:lnSpc>
                      <a:spcPct val="100000"/>
                    </a:lnSpc>
                  </a:pPr>
                  <a:r>
                    <a:rPr sz="1100" spc="20" dirty="0">
                      <a:solidFill>
                        <a:srgbClr val="231F20"/>
                      </a:solidFill>
                      <a:latin typeface="Arial Narrow"/>
                      <a:cs typeface="Arial Narrow"/>
                    </a:rPr>
                    <a:t>Налог </a:t>
                  </a:r>
                  <a:r>
                    <a:rPr sz="1100" spc="20" dirty="0" err="1">
                      <a:solidFill>
                        <a:srgbClr val="231F20"/>
                      </a:solidFill>
                      <a:latin typeface="Arial Narrow"/>
                      <a:cs typeface="Arial Narrow"/>
                    </a:rPr>
                    <a:t>на</a:t>
                  </a:r>
                  <a:r>
                    <a:rPr sz="1100" spc="20" dirty="0">
                      <a:solidFill>
                        <a:srgbClr val="231F20"/>
                      </a:solidFill>
                      <a:latin typeface="Arial Narrow"/>
                      <a:cs typeface="Arial Narrow"/>
                    </a:rPr>
                    <a:t> </a:t>
                  </a:r>
                  <a:r>
                    <a:rPr lang="ru-RU" sz="1100" spc="30" dirty="0" smtClean="0">
                      <a:solidFill>
                        <a:srgbClr val="231F20"/>
                      </a:solidFill>
                      <a:latin typeface="Arial Narrow"/>
                      <a:cs typeface="Arial Narrow"/>
                    </a:rPr>
                    <a:t>доходы физических лиц</a:t>
                  </a:r>
                  <a:endParaRPr sz="1100" dirty="0">
                    <a:latin typeface="Arial Narrow"/>
                    <a:cs typeface="Arial Narrow"/>
                  </a:endParaRPr>
                </a:p>
              </p:txBody>
            </p:sp>
          </p:grpSp>
          <p:grpSp>
            <p:nvGrpSpPr>
              <p:cNvPr id="7" name="Группа 194"/>
              <p:cNvGrpSpPr/>
              <p:nvPr/>
            </p:nvGrpSpPr>
            <p:grpSpPr>
              <a:xfrm>
                <a:off x="2427264" y="7389091"/>
                <a:ext cx="1903362" cy="165430"/>
                <a:chOff x="2599094" y="4023400"/>
                <a:chExt cx="1903362" cy="165430"/>
              </a:xfrm>
            </p:grpSpPr>
            <p:sp>
              <p:nvSpPr>
                <p:cNvPr id="224" name="object 47"/>
                <p:cNvSpPr/>
                <p:nvPr/>
              </p:nvSpPr>
              <p:spPr>
                <a:xfrm>
                  <a:off x="2599094" y="4023400"/>
                  <a:ext cx="712469" cy="148936"/>
                </a:xfrm>
                <a:custGeom>
                  <a:avLst/>
                  <a:gdLst/>
                  <a:ahLst/>
                  <a:cxnLst/>
                  <a:rect l="l" t="t" r="r" b="b"/>
                  <a:pathLst>
                    <a:path w="712469" h="142239">
                      <a:moveTo>
                        <a:pt x="712114" y="0"/>
                      </a:moveTo>
                      <a:lnTo>
                        <a:pt x="74777" y="0"/>
                      </a:lnTo>
                      <a:lnTo>
                        <a:pt x="0" y="70942"/>
                      </a:lnTo>
                      <a:lnTo>
                        <a:pt x="74777" y="141859"/>
                      </a:lnTo>
                      <a:lnTo>
                        <a:pt x="712114" y="141859"/>
                      </a:lnTo>
                      <a:lnTo>
                        <a:pt x="712114" y="0"/>
                      </a:lnTo>
                      <a:close/>
                    </a:path>
                  </a:pathLst>
                </a:custGeom>
                <a:solidFill>
                  <a:srgbClr val="B5CD85"/>
                </a:solidFill>
              </p:spPr>
              <p:txBody>
                <a:bodyPr wrap="square" lIns="0" tIns="0" rIns="0" bIns="0" rtlCol="0"/>
                <a:lstStyle/>
                <a:p>
                  <a:endParaRPr/>
                </a:p>
              </p:txBody>
            </p:sp>
            <p:sp>
              <p:nvSpPr>
                <p:cNvPr id="225" name="object 54"/>
                <p:cNvSpPr/>
                <p:nvPr/>
              </p:nvSpPr>
              <p:spPr>
                <a:xfrm>
                  <a:off x="3261133" y="4023400"/>
                  <a:ext cx="1241323" cy="148936"/>
                </a:xfrm>
                <a:custGeom>
                  <a:avLst/>
                  <a:gdLst/>
                  <a:ahLst/>
                  <a:cxnLst/>
                  <a:rect l="l" t="t" r="r" b="b"/>
                  <a:pathLst>
                    <a:path w="712470" h="142239">
                      <a:moveTo>
                        <a:pt x="637336" y="0"/>
                      </a:moveTo>
                      <a:lnTo>
                        <a:pt x="0" y="0"/>
                      </a:lnTo>
                      <a:lnTo>
                        <a:pt x="0" y="141859"/>
                      </a:lnTo>
                      <a:lnTo>
                        <a:pt x="637336" y="141859"/>
                      </a:lnTo>
                      <a:lnTo>
                        <a:pt x="712114" y="70942"/>
                      </a:lnTo>
                      <a:lnTo>
                        <a:pt x="637336" y="0"/>
                      </a:lnTo>
                      <a:close/>
                    </a:path>
                  </a:pathLst>
                </a:custGeom>
                <a:solidFill>
                  <a:srgbClr val="B5CD85"/>
                </a:solidFill>
              </p:spPr>
              <p:txBody>
                <a:bodyPr wrap="square" lIns="0" tIns="0" rIns="0" bIns="0" rtlCol="0"/>
                <a:lstStyle/>
                <a:p>
                  <a:endParaRPr/>
                </a:p>
              </p:txBody>
            </p:sp>
            <p:sp>
              <p:nvSpPr>
                <p:cNvPr id="226" name="object 62"/>
                <p:cNvSpPr txBox="1"/>
                <p:nvPr/>
              </p:nvSpPr>
              <p:spPr>
                <a:xfrm>
                  <a:off x="2847359" y="4023400"/>
                  <a:ext cx="1451611" cy="165430"/>
                </a:xfrm>
                <a:prstGeom prst="rect">
                  <a:avLst/>
                </a:prstGeom>
              </p:spPr>
              <p:txBody>
                <a:bodyPr vert="horz" wrap="square" lIns="0" tIns="0" rIns="0" bIns="0" rtlCol="0">
                  <a:spAutoFit/>
                </a:bodyPr>
                <a:lstStyle/>
                <a:p>
                  <a:pPr marL="12700" algn="ctr">
                    <a:lnSpc>
                      <a:spcPct val="100000"/>
                    </a:lnSpc>
                  </a:pPr>
                  <a:r>
                    <a:rPr lang="ru-RU" sz="1100" spc="20" dirty="0" smtClean="0">
                      <a:solidFill>
                        <a:srgbClr val="231F20"/>
                      </a:solidFill>
                      <a:latin typeface="Arial Narrow"/>
                      <a:cs typeface="Arial Narrow"/>
                    </a:rPr>
                    <a:t>Акцизы</a:t>
                  </a:r>
                  <a:endParaRPr sz="1100" dirty="0">
                    <a:latin typeface="Arial Narrow"/>
                    <a:cs typeface="Arial Narrow"/>
                  </a:endParaRPr>
                </a:p>
              </p:txBody>
            </p:sp>
          </p:grpSp>
          <p:grpSp>
            <p:nvGrpSpPr>
              <p:cNvPr id="8" name="Группа 195"/>
              <p:cNvGrpSpPr/>
              <p:nvPr/>
            </p:nvGrpSpPr>
            <p:grpSpPr>
              <a:xfrm>
                <a:off x="2468824" y="7984836"/>
                <a:ext cx="1936514" cy="372341"/>
                <a:chOff x="2640654" y="4619145"/>
                <a:chExt cx="1936514" cy="372341"/>
              </a:xfrm>
            </p:grpSpPr>
            <p:sp>
              <p:nvSpPr>
                <p:cNvPr id="221" name="object 48"/>
                <p:cNvSpPr/>
                <p:nvPr/>
              </p:nvSpPr>
              <p:spPr>
                <a:xfrm>
                  <a:off x="2640654" y="4619145"/>
                  <a:ext cx="795226" cy="372341"/>
                </a:xfrm>
                <a:custGeom>
                  <a:avLst/>
                  <a:gdLst/>
                  <a:ahLst/>
                  <a:cxnLst/>
                  <a:rect l="l" t="t" r="r" b="b"/>
                  <a:pathLst>
                    <a:path w="712469" h="142239">
                      <a:moveTo>
                        <a:pt x="712114" y="0"/>
                      </a:moveTo>
                      <a:lnTo>
                        <a:pt x="74777" y="0"/>
                      </a:lnTo>
                      <a:lnTo>
                        <a:pt x="0" y="70942"/>
                      </a:lnTo>
                      <a:lnTo>
                        <a:pt x="74777" y="141859"/>
                      </a:lnTo>
                      <a:lnTo>
                        <a:pt x="712114" y="141859"/>
                      </a:lnTo>
                      <a:lnTo>
                        <a:pt x="712114" y="0"/>
                      </a:lnTo>
                      <a:close/>
                    </a:path>
                  </a:pathLst>
                </a:custGeom>
                <a:solidFill>
                  <a:srgbClr val="FFC000"/>
                </a:solidFill>
              </p:spPr>
              <p:txBody>
                <a:bodyPr wrap="square" lIns="0" tIns="0" rIns="0" bIns="0" rtlCol="0"/>
                <a:lstStyle/>
                <a:p>
                  <a:endParaRPr/>
                </a:p>
              </p:txBody>
            </p:sp>
            <p:sp>
              <p:nvSpPr>
                <p:cNvPr id="222" name="object 55"/>
                <p:cNvSpPr/>
                <p:nvPr/>
              </p:nvSpPr>
              <p:spPr>
                <a:xfrm>
                  <a:off x="3335844" y="4619145"/>
                  <a:ext cx="1241324" cy="372341"/>
                </a:xfrm>
                <a:custGeom>
                  <a:avLst/>
                  <a:gdLst/>
                  <a:ahLst/>
                  <a:cxnLst/>
                  <a:rect l="l" t="t" r="r" b="b"/>
                  <a:pathLst>
                    <a:path w="712470" h="142239">
                      <a:moveTo>
                        <a:pt x="637336" y="0"/>
                      </a:moveTo>
                      <a:lnTo>
                        <a:pt x="0" y="0"/>
                      </a:lnTo>
                      <a:lnTo>
                        <a:pt x="0" y="141859"/>
                      </a:lnTo>
                      <a:lnTo>
                        <a:pt x="637336" y="141859"/>
                      </a:lnTo>
                      <a:lnTo>
                        <a:pt x="712114" y="70942"/>
                      </a:lnTo>
                      <a:lnTo>
                        <a:pt x="637336" y="0"/>
                      </a:lnTo>
                      <a:close/>
                    </a:path>
                  </a:pathLst>
                </a:custGeom>
                <a:solidFill>
                  <a:srgbClr val="FFC000"/>
                </a:solidFill>
              </p:spPr>
              <p:txBody>
                <a:bodyPr wrap="square" lIns="0" tIns="0" rIns="0" bIns="0" rtlCol="0"/>
                <a:lstStyle/>
                <a:p>
                  <a:endParaRPr/>
                </a:p>
              </p:txBody>
            </p:sp>
            <p:sp>
              <p:nvSpPr>
                <p:cNvPr id="223" name="object 64"/>
                <p:cNvSpPr txBox="1"/>
                <p:nvPr/>
              </p:nvSpPr>
              <p:spPr>
                <a:xfrm>
                  <a:off x="2681848" y="4619145"/>
                  <a:ext cx="1828800" cy="330860"/>
                </a:xfrm>
                <a:prstGeom prst="rect">
                  <a:avLst/>
                </a:prstGeom>
              </p:spPr>
              <p:txBody>
                <a:bodyPr vert="horz" wrap="square" lIns="0" tIns="0" rIns="0" bIns="0" rtlCol="0">
                  <a:spAutoFit/>
                </a:bodyPr>
                <a:lstStyle/>
                <a:p>
                  <a:pPr marL="12700" algn="ctr">
                    <a:lnSpc>
                      <a:spcPct val="100000"/>
                    </a:lnSpc>
                  </a:pPr>
                  <a:r>
                    <a:rPr sz="1100" spc="20" dirty="0">
                      <a:solidFill>
                        <a:srgbClr val="231F20"/>
                      </a:solidFill>
                      <a:latin typeface="Arial Narrow"/>
                      <a:cs typeface="Arial Narrow"/>
                    </a:rPr>
                    <a:t>Налоги </a:t>
                  </a:r>
                  <a:r>
                    <a:rPr sz="1100" spc="20" err="1">
                      <a:solidFill>
                        <a:srgbClr val="231F20"/>
                      </a:solidFill>
                      <a:latin typeface="Arial Narrow"/>
                      <a:cs typeface="Arial Narrow"/>
                    </a:rPr>
                    <a:t>на</a:t>
                  </a:r>
                  <a:r>
                    <a:rPr sz="1100" spc="-85">
                      <a:solidFill>
                        <a:srgbClr val="231F20"/>
                      </a:solidFill>
                      <a:latin typeface="Arial Narrow"/>
                      <a:cs typeface="Arial Narrow"/>
                    </a:rPr>
                    <a:t> </a:t>
                  </a:r>
                  <a:r>
                    <a:rPr lang="ru-RU" sz="1100" spc="35" dirty="0" smtClean="0">
                      <a:solidFill>
                        <a:srgbClr val="231F20"/>
                      </a:solidFill>
                      <a:latin typeface="Arial Narrow"/>
                      <a:cs typeface="Arial Narrow"/>
                    </a:rPr>
                    <a:t>совокупный доход </a:t>
                  </a:r>
                  <a:endParaRPr sz="1100" dirty="0">
                    <a:latin typeface="Arial Narrow"/>
                    <a:cs typeface="Arial Narrow"/>
                  </a:endParaRPr>
                </a:p>
              </p:txBody>
            </p:sp>
          </p:grpSp>
          <p:grpSp>
            <p:nvGrpSpPr>
              <p:cNvPr id="9" name="Группа 199"/>
              <p:cNvGrpSpPr/>
              <p:nvPr/>
            </p:nvGrpSpPr>
            <p:grpSpPr>
              <a:xfrm>
                <a:off x="2096245" y="6793345"/>
                <a:ext cx="2805745" cy="165430"/>
                <a:chOff x="2268075" y="3427654"/>
                <a:chExt cx="2805745" cy="165430"/>
              </a:xfrm>
            </p:grpSpPr>
            <p:sp>
              <p:nvSpPr>
                <p:cNvPr id="218" name="object 49"/>
                <p:cNvSpPr/>
                <p:nvPr/>
              </p:nvSpPr>
              <p:spPr>
                <a:xfrm>
                  <a:off x="2268075" y="3427654"/>
                  <a:ext cx="960734" cy="148935"/>
                </a:xfrm>
                <a:custGeom>
                  <a:avLst/>
                  <a:gdLst/>
                  <a:ahLst/>
                  <a:cxnLst/>
                  <a:rect l="l" t="t" r="r" b="b"/>
                  <a:pathLst>
                    <a:path w="712469" h="142239">
                      <a:moveTo>
                        <a:pt x="712114" y="0"/>
                      </a:moveTo>
                      <a:lnTo>
                        <a:pt x="74777" y="0"/>
                      </a:lnTo>
                      <a:lnTo>
                        <a:pt x="0" y="70942"/>
                      </a:lnTo>
                      <a:lnTo>
                        <a:pt x="74777" y="141859"/>
                      </a:lnTo>
                      <a:lnTo>
                        <a:pt x="712114" y="141859"/>
                      </a:lnTo>
                      <a:lnTo>
                        <a:pt x="712114" y="0"/>
                      </a:lnTo>
                      <a:close/>
                    </a:path>
                  </a:pathLst>
                </a:custGeom>
                <a:solidFill>
                  <a:srgbClr val="00B050"/>
                </a:solidFill>
              </p:spPr>
              <p:txBody>
                <a:bodyPr wrap="square" lIns="0" tIns="0" rIns="0" bIns="0" rtlCol="0"/>
                <a:lstStyle/>
                <a:p>
                  <a:endParaRPr/>
                </a:p>
              </p:txBody>
            </p:sp>
            <p:sp>
              <p:nvSpPr>
                <p:cNvPr id="219" name="object 56"/>
                <p:cNvSpPr/>
                <p:nvPr/>
              </p:nvSpPr>
              <p:spPr>
                <a:xfrm>
                  <a:off x="3178378" y="3427654"/>
                  <a:ext cx="1655097" cy="148936"/>
                </a:xfrm>
                <a:custGeom>
                  <a:avLst/>
                  <a:gdLst/>
                  <a:ahLst/>
                  <a:cxnLst/>
                  <a:rect l="l" t="t" r="r" b="b"/>
                  <a:pathLst>
                    <a:path w="712470" h="142239">
                      <a:moveTo>
                        <a:pt x="637336" y="0"/>
                      </a:moveTo>
                      <a:lnTo>
                        <a:pt x="0" y="0"/>
                      </a:lnTo>
                      <a:lnTo>
                        <a:pt x="0" y="141859"/>
                      </a:lnTo>
                      <a:lnTo>
                        <a:pt x="637336" y="141859"/>
                      </a:lnTo>
                      <a:lnTo>
                        <a:pt x="712114" y="70942"/>
                      </a:lnTo>
                      <a:lnTo>
                        <a:pt x="637336" y="0"/>
                      </a:lnTo>
                      <a:close/>
                    </a:path>
                  </a:pathLst>
                </a:custGeom>
                <a:solidFill>
                  <a:srgbClr val="00B050"/>
                </a:solidFill>
              </p:spPr>
              <p:txBody>
                <a:bodyPr wrap="square" lIns="0" tIns="0" rIns="0" bIns="0" rtlCol="0"/>
                <a:lstStyle/>
                <a:p>
                  <a:endParaRPr/>
                </a:p>
              </p:txBody>
            </p:sp>
            <p:sp>
              <p:nvSpPr>
                <p:cNvPr id="220" name="object 65"/>
                <p:cNvSpPr txBox="1"/>
                <p:nvPr/>
              </p:nvSpPr>
              <p:spPr>
                <a:xfrm>
                  <a:off x="2350829" y="3427655"/>
                  <a:ext cx="2722991" cy="165429"/>
                </a:xfrm>
                <a:prstGeom prst="rect">
                  <a:avLst/>
                </a:prstGeom>
              </p:spPr>
              <p:txBody>
                <a:bodyPr vert="horz" wrap="square" lIns="0" tIns="0" rIns="0" bIns="0" rtlCol="0">
                  <a:spAutoFit/>
                </a:bodyPr>
                <a:lstStyle/>
                <a:p>
                  <a:pPr marL="12700">
                    <a:lnSpc>
                      <a:spcPct val="100000"/>
                    </a:lnSpc>
                  </a:pPr>
                  <a:r>
                    <a:rPr sz="1100" spc="20" dirty="0">
                      <a:solidFill>
                        <a:srgbClr val="231F20"/>
                      </a:solidFill>
                      <a:latin typeface="Arial Narrow"/>
                      <a:cs typeface="Arial Narrow"/>
                    </a:rPr>
                    <a:t>Налоги </a:t>
                  </a:r>
                  <a:r>
                    <a:rPr sz="1100" spc="20" dirty="0" err="1">
                      <a:solidFill>
                        <a:srgbClr val="231F20"/>
                      </a:solidFill>
                      <a:latin typeface="Arial Narrow"/>
                      <a:cs typeface="Arial Narrow"/>
                    </a:rPr>
                    <a:t>на</a:t>
                  </a:r>
                  <a:r>
                    <a:rPr sz="1100" spc="20" dirty="0">
                      <a:solidFill>
                        <a:srgbClr val="231F20"/>
                      </a:solidFill>
                      <a:latin typeface="Arial Narrow"/>
                      <a:cs typeface="Arial Narrow"/>
                    </a:rPr>
                    <a:t> </a:t>
                  </a:r>
                  <a:r>
                    <a:rPr lang="ru-RU" sz="1100" spc="40" dirty="0" smtClean="0">
                      <a:solidFill>
                        <a:srgbClr val="231F20"/>
                      </a:solidFill>
                      <a:latin typeface="Arial Narrow"/>
                      <a:cs typeface="Arial Narrow"/>
                    </a:rPr>
                    <a:t>имущество физических лиц</a:t>
                  </a:r>
                  <a:endParaRPr sz="1100" dirty="0">
                    <a:latin typeface="Arial Narrow"/>
                    <a:cs typeface="Arial Narrow"/>
                  </a:endParaRPr>
                </a:p>
              </p:txBody>
            </p:sp>
          </p:grpSp>
          <p:grpSp>
            <p:nvGrpSpPr>
              <p:cNvPr id="10" name="Группа 200"/>
              <p:cNvGrpSpPr/>
              <p:nvPr/>
            </p:nvGrpSpPr>
            <p:grpSpPr>
              <a:xfrm>
                <a:off x="2427264" y="7686964"/>
                <a:ext cx="1986117" cy="165430"/>
                <a:chOff x="2599094" y="4321273"/>
                <a:chExt cx="1986117" cy="165430"/>
              </a:xfrm>
            </p:grpSpPr>
            <p:sp>
              <p:nvSpPr>
                <p:cNvPr id="215" name="object 50"/>
                <p:cNvSpPr/>
                <p:nvPr/>
              </p:nvSpPr>
              <p:spPr>
                <a:xfrm>
                  <a:off x="2599094" y="4321273"/>
                  <a:ext cx="795224" cy="148937"/>
                </a:xfrm>
                <a:custGeom>
                  <a:avLst/>
                  <a:gdLst/>
                  <a:ahLst/>
                  <a:cxnLst/>
                  <a:rect l="l" t="t" r="r" b="b"/>
                  <a:pathLst>
                    <a:path w="712469" h="142239">
                      <a:moveTo>
                        <a:pt x="712114" y="0"/>
                      </a:moveTo>
                      <a:lnTo>
                        <a:pt x="74777" y="0"/>
                      </a:lnTo>
                      <a:lnTo>
                        <a:pt x="0" y="70942"/>
                      </a:lnTo>
                      <a:lnTo>
                        <a:pt x="74777" y="141859"/>
                      </a:lnTo>
                      <a:lnTo>
                        <a:pt x="712114" y="141859"/>
                      </a:lnTo>
                      <a:lnTo>
                        <a:pt x="712114" y="0"/>
                      </a:lnTo>
                      <a:close/>
                    </a:path>
                  </a:pathLst>
                </a:custGeom>
                <a:solidFill>
                  <a:srgbClr val="FA6D2E"/>
                </a:solidFill>
              </p:spPr>
              <p:txBody>
                <a:bodyPr wrap="square" lIns="0" tIns="0" rIns="0" bIns="0" rtlCol="0"/>
                <a:lstStyle/>
                <a:p>
                  <a:endParaRPr/>
                </a:p>
              </p:txBody>
            </p:sp>
            <p:sp>
              <p:nvSpPr>
                <p:cNvPr id="216" name="object 57"/>
                <p:cNvSpPr/>
                <p:nvPr/>
              </p:nvSpPr>
              <p:spPr>
                <a:xfrm>
                  <a:off x="3343888" y="4321273"/>
                  <a:ext cx="1241323" cy="148936"/>
                </a:xfrm>
                <a:custGeom>
                  <a:avLst/>
                  <a:gdLst/>
                  <a:ahLst/>
                  <a:cxnLst/>
                  <a:rect l="l" t="t" r="r" b="b"/>
                  <a:pathLst>
                    <a:path w="712470" h="142239">
                      <a:moveTo>
                        <a:pt x="637336" y="0"/>
                      </a:moveTo>
                      <a:lnTo>
                        <a:pt x="0" y="0"/>
                      </a:lnTo>
                      <a:lnTo>
                        <a:pt x="0" y="141859"/>
                      </a:lnTo>
                      <a:lnTo>
                        <a:pt x="637336" y="141859"/>
                      </a:lnTo>
                      <a:lnTo>
                        <a:pt x="712114" y="70942"/>
                      </a:lnTo>
                      <a:lnTo>
                        <a:pt x="637336" y="0"/>
                      </a:lnTo>
                      <a:close/>
                    </a:path>
                  </a:pathLst>
                </a:custGeom>
                <a:solidFill>
                  <a:srgbClr val="FA6D2E"/>
                </a:solidFill>
              </p:spPr>
              <p:txBody>
                <a:bodyPr wrap="square" lIns="0" tIns="0" rIns="0" bIns="0" rtlCol="0"/>
                <a:lstStyle/>
                <a:p>
                  <a:endParaRPr/>
                </a:p>
              </p:txBody>
            </p:sp>
            <p:sp>
              <p:nvSpPr>
                <p:cNvPr id="217" name="object 66"/>
                <p:cNvSpPr txBox="1"/>
                <p:nvPr/>
              </p:nvSpPr>
              <p:spPr>
                <a:xfrm>
                  <a:off x="3095623" y="4321273"/>
                  <a:ext cx="1057199" cy="165430"/>
                </a:xfrm>
                <a:prstGeom prst="rect">
                  <a:avLst/>
                </a:prstGeom>
              </p:spPr>
              <p:txBody>
                <a:bodyPr vert="horz" wrap="square" lIns="0" tIns="0" rIns="0" bIns="0" rtlCol="0">
                  <a:spAutoFit/>
                </a:bodyPr>
                <a:lstStyle/>
                <a:p>
                  <a:pPr marL="12700" algn="ctr">
                    <a:lnSpc>
                      <a:spcPct val="100000"/>
                    </a:lnSpc>
                  </a:pPr>
                  <a:r>
                    <a:rPr lang="ru-RU" sz="1100" spc="40" dirty="0" smtClean="0">
                      <a:solidFill>
                        <a:srgbClr val="231F20"/>
                      </a:solidFill>
                      <a:latin typeface="Arial Narrow"/>
                      <a:cs typeface="Arial Narrow"/>
                    </a:rPr>
                    <a:t>Госпошлина</a:t>
                  </a:r>
                  <a:endParaRPr sz="1100" dirty="0">
                    <a:latin typeface="Arial Narrow"/>
                    <a:cs typeface="Arial Narrow"/>
                  </a:endParaRPr>
                </a:p>
              </p:txBody>
            </p:sp>
          </p:grpSp>
          <p:grpSp>
            <p:nvGrpSpPr>
              <p:cNvPr id="11" name="Группа 200"/>
              <p:cNvGrpSpPr/>
              <p:nvPr/>
            </p:nvGrpSpPr>
            <p:grpSpPr>
              <a:xfrm>
                <a:off x="2096245" y="6569940"/>
                <a:ext cx="2565400" cy="165431"/>
                <a:chOff x="2268075" y="3028290"/>
                <a:chExt cx="2565400" cy="165431"/>
              </a:xfrm>
            </p:grpSpPr>
            <p:sp>
              <p:nvSpPr>
                <p:cNvPr id="231" name="object 50"/>
                <p:cNvSpPr/>
                <p:nvPr/>
              </p:nvSpPr>
              <p:spPr>
                <a:xfrm>
                  <a:off x="2268075" y="3028290"/>
                  <a:ext cx="960733" cy="148936"/>
                </a:xfrm>
                <a:custGeom>
                  <a:avLst/>
                  <a:gdLst/>
                  <a:ahLst/>
                  <a:cxnLst/>
                  <a:rect l="l" t="t" r="r" b="b"/>
                  <a:pathLst>
                    <a:path w="712469" h="142239">
                      <a:moveTo>
                        <a:pt x="712114" y="0"/>
                      </a:moveTo>
                      <a:lnTo>
                        <a:pt x="74777" y="0"/>
                      </a:lnTo>
                      <a:lnTo>
                        <a:pt x="0" y="70942"/>
                      </a:lnTo>
                      <a:lnTo>
                        <a:pt x="74777" y="141859"/>
                      </a:lnTo>
                      <a:lnTo>
                        <a:pt x="712114" y="141859"/>
                      </a:lnTo>
                      <a:lnTo>
                        <a:pt x="712114" y="0"/>
                      </a:lnTo>
                      <a:close/>
                    </a:path>
                  </a:pathLst>
                </a:custGeom>
                <a:solidFill>
                  <a:srgbClr val="8B86EE"/>
                </a:solidFill>
              </p:spPr>
              <p:txBody>
                <a:bodyPr wrap="square" lIns="0" tIns="0" rIns="0" bIns="0" rtlCol="0"/>
                <a:lstStyle/>
                <a:p>
                  <a:endParaRPr/>
                </a:p>
              </p:txBody>
            </p:sp>
            <p:sp>
              <p:nvSpPr>
                <p:cNvPr id="232" name="object 57"/>
                <p:cNvSpPr/>
                <p:nvPr/>
              </p:nvSpPr>
              <p:spPr>
                <a:xfrm>
                  <a:off x="3178378" y="3028291"/>
                  <a:ext cx="1655097" cy="148937"/>
                </a:xfrm>
                <a:custGeom>
                  <a:avLst/>
                  <a:gdLst/>
                  <a:ahLst/>
                  <a:cxnLst/>
                  <a:rect l="l" t="t" r="r" b="b"/>
                  <a:pathLst>
                    <a:path w="712470" h="142239">
                      <a:moveTo>
                        <a:pt x="637336" y="0"/>
                      </a:moveTo>
                      <a:lnTo>
                        <a:pt x="0" y="0"/>
                      </a:lnTo>
                      <a:lnTo>
                        <a:pt x="0" y="141859"/>
                      </a:lnTo>
                      <a:lnTo>
                        <a:pt x="637336" y="141859"/>
                      </a:lnTo>
                      <a:lnTo>
                        <a:pt x="712114" y="70942"/>
                      </a:lnTo>
                      <a:lnTo>
                        <a:pt x="637336" y="0"/>
                      </a:lnTo>
                      <a:close/>
                    </a:path>
                  </a:pathLst>
                </a:custGeom>
                <a:solidFill>
                  <a:srgbClr val="8B86EE"/>
                </a:solidFill>
              </p:spPr>
              <p:txBody>
                <a:bodyPr wrap="square" lIns="0" tIns="0" rIns="0" bIns="0" rtlCol="0"/>
                <a:lstStyle/>
                <a:p>
                  <a:endParaRPr/>
                </a:p>
              </p:txBody>
            </p:sp>
            <p:sp>
              <p:nvSpPr>
                <p:cNvPr id="233" name="object 66"/>
                <p:cNvSpPr txBox="1"/>
                <p:nvPr/>
              </p:nvSpPr>
              <p:spPr>
                <a:xfrm>
                  <a:off x="2516340" y="3028291"/>
                  <a:ext cx="1981202" cy="165430"/>
                </a:xfrm>
                <a:prstGeom prst="rect">
                  <a:avLst/>
                </a:prstGeom>
              </p:spPr>
              <p:txBody>
                <a:bodyPr vert="horz" wrap="square" lIns="0" tIns="0" rIns="0" bIns="0" rtlCol="0">
                  <a:spAutoFit/>
                </a:bodyPr>
                <a:lstStyle/>
                <a:p>
                  <a:pPr marL="12700" algn="ctr">
                    <a:lnSpc>
                      <a:spcPct val="100000"/>
                    </a:lnSpc>
                  </a:pPr>
                  <a:r>
                    <a:rPr lang="ru-RU" sz="1100" spc="40" dirty="0" smtClean="0">
                      <a:solidFill>
                        <a:srgbClr val="231F20"/>
                      </a:solidFill>
                      <a:latin typeface="Arial Narrow"/>
                      <a:cs typeface="Arial Narrow"/>
                    </a:rPr>
                    <a:t>Земельный налог</a:t>
                  </a:r>
                  <a:endParaRPr sz="1100" dirty="0">
                    <a:latin typeface="Arial Narrow"/>
                    <a:cs typeface="Arial Narrow"/>
                  </a:endParaRPr>
                </a:p>
              </p:txBody>
            </p:sp>
          </p:grpSp>
          <p:grpSp>
            <p:nvGrpSpPr>
              <p:cNvPr id="12" name="Группа 200"/>
              <p:cNvGrpSpPr/>
              <p:nvPr/>
            </p:nvGrpSpPr>
            <p:grpSpPr>
              <a:xfrm>
                <a:off x="2096245" y="6272068"/>
                <a:ext cx="2565400" cy="165430"/>
                <a:chOff x="2268075" y="2561218"/>
                <a:chExt cx="2565400" cy="165430"/>
              </a:xfrm>
            </p:grpSpPr>
            <p:sp>
              <p:nvSpPr>
                <p:cNvPr id="235" name="object 50"/>
                <p:cNvSpPr/>
                <p:nvPr/>
              </p:nvSpPr>
              <p:spPr>
                <a:xfrm>
                  <a:off x="2268075" y="2561218"/>
                  <a:ext cx="1126242" cy="148935"/>
                </a:xfrm>
                <a:custGeom>
                  <a:avLst/>
                  <a:gdLst/>
                  <a:ahLst/>
                  <a:cxnLst/>
                  <a:rect l="l" t="t" r="r" b="b"/>
                  <a:pathLst>
                    <a:path w="712469" h="142239">
                      <a:moveTo>
                        <a:pt x="712114" y="0"/>
                      </a:moveTo>
                      <a:lnTo>
                        <a:pt x="74777" y="0"/>
                      </a:lnTo>
                      <a:lnTo>
                        <a:pt x="0" y="70942"/>
                      </a:lnTo>
                      <a:lnTo>
                        <a:pt x="74777" y="141859"/>
                      </a:lnTo>
                      <a:lnTo>
                        <a:pt x="712114" y="141859"/>
                      </a:lnTo>
                      <a:lnTo>
                        <a:pt x="712114" y="0"/>
                      </a:lnTo>
                      <a:close/>
                    </a:path>
                  </a:pathLst>
                </a:custGeom>
                <a:solidFill>
                  <a:srgbClr val="B29288"/>
                </a:solidFill>
              </p:spPr>
              <p:txBody>
                <a:bodyPr wrap="square" lIns="0" tIns="0" rIns="0" bIns="0" rtlCol="0"/>
                <a:lstStyle/>
                <a:p>
                  <a:endParaRPr/>
                </a:p>
              </p:txBody>
            </p:sp>
            <p:sp>
              <p:nvSpPr>
                <p:cNvPr id="236" name="object 57"/>
                <p:cNvSpPr/>
                <p:nvPr/>
              </p:nvSpPr>
              <p:spPr>
                <a:xfrm>
                  <a:off x="3343888" y="2561219"/>
                  <a:ext cx="1489587" cy="148936"/>
                </a:xfrm>
                <a:custGeom>
                  <a:avLst/>
                  <a:gdLst/>
                  <a:ahLst/>
                  <a:cxnLst/>
                  <a:rect l="l" t="t" r="r" b="b"/>
                  <a:pathLst>
                    <a:path w="712470" h="142239">
                      <a:moveTo>
                        <a:pt x="637336" y="0"/>
                      </a:moveTo>
                      <a:lnTo>
                        <a:pt x="0" y="0"/>
                      </a:lnTo>
                      <a:lnTo>
                        <a:pt x="0" y="141859"/>
                      </a:lnTo>
                      <a:lnTo>
                        <a:pt x="637336" y="141859"/>
                      </a:lnTo>
                      <a:lnTo>
                        <a:pt x="712114" y="70942"/>
                      </a:lnTo>
                      <a:lnTo>
                        <a:pt x="637336" y="0"/>
                      </a:lnTo>
                      <a:close/>
                    </a:path>
                  </a:pathLst>
                </a:custGeom>
                <a:solidFill>
                  <a:srgbClr val="B29288"/>
                </a:solidFill>
              </p:spPr>
              <p:txBody>
                <a:bodyPr wrap="square" lIns="0" tIns="0" rIns="0" bIns="0" rtlCol="0"/>
                <a:lstStyle/>
                <a:p>
                  <a:endParaRPr/>
                </a:p>
              </p:txBody>
            </p:sp>
            <p:sp>
              <p:nvSpPr>
                <p:cNvPr id="237" name="object 66"/>
                <p:cNvSpPr txBox="1"/>
                <p:nvPr/>
              </p:nvSpPr>
              <p:spPr>
                <a:xfrm>
                  <a:off x="2681849" y="2561218"/>
                  <a:ext cx="1769453" cy="165430"/>
                </a:xfrm>
                <a:prstGeom prst="rect">
                  <a:avLst/>
                </a:prstGeom>
              </p:spPr>
              <p:txBody>
                <a:bodyPr vert="horz" wrap="square" lIns="0" tIns="0" rIns="0" bIns="0" rtlCol="0">
                  <a:spAutoFit/>
                </a:bodyPr>
                <a:lstStyle/>
                <a:p>
                  <a:pPr marL="12700" algn="ctr">
                    <a:lnSpc>
                      <a:spcPct val="100000"/>
                    </a:lnSpc>
                  </a:pPr>
                  <a:r>
                    <a:rPr lang="ru-RU" sz="1100" spc="40" dirty="0" smtClean="0">
                      <a:solidFill>
                        <a:srgbClr val="231F20"/>
                      </a:solidFill>
                      <a:latin typeface="Arial Narrow"/>
                      <a:cs typeface="Arial Narrow"/>
                    </a:rPr>
                    <a:t>Неналоговые доходы</a:t>
                  </a:r>
                  <a:endParaRPr sz="1100" dirty="0">
                    <a:latin typeface="Arial Narrow"/>
                    <a:cs typeface="Arial Narrow"/>
                  </a:endParaRPr>
                </a:p>
              </p:txBody>
            </p:sp>
          </p:grpSp>
          <p:grpSp>
            <p:nvGrpSpPr>
              <p:cNvPr id="14" name="Группа 200"/>
              <p:cNvGrpSpPr/>
              <p:nvPr/>
            </p:nvGrpSpPr>
            <p:grpSpPr>
              <a:xfrm>
                <a:off x="2261754" y="5899727"/>
                <a:ext cx="2234380" cy="165430"/>
                <a:chOff x="2433584" y="2016067"/>
                <a:chExt cx="2234380" cy="165430"/>
              </a:xfrm>
            </p:grpSpPr>
            <p:sp>
              <p:nvSpPr>
                <p:cNvPr id="240" name="object 50"/>
                <p:cNvSpPr/>
                <p:nvPr/>
              </p:nvSpPr>
              <p:spPr>
                <a:xfrm>
                  <a:off x="2433584" y="2016067"/>
                  <a:ext cx="877980" cy="148936"/>
                </a:xfrm>
                <a:custGeom>
                  <a:avLst/>
                  <a:gdLst/>
                  <a:ahLst/>
                  <a:cxnLst/>
                  <a:rect l="l" t="t" r="r" b="b"/>
                  <a:pathLst>
                    <a:path w="712469" h="142239">
                      <a:moveTo>
                        <a:pt x="712114" y="0"/>
                      </a:moveTo>
                      <a:lnTo>
                        <a:pt x="74777" y="0"/>
                      </a:lnTo>
                      <a:lnTo>
                        <a:pt x="0" y="70942"/>
                      </a:lnTo>
                      <a:lnTo>
                        <a:pt x="74777" y="141859"/>
                      </a:lnTo>
                      <a:lnTo>
                        <a:pt x="712114" y="141859"/>
                      </a:lnTo>
                      <a:lnTo>
                        <a:pt x="712114" y="0"/>
                      </a:lnTo>
                      <a:close/>
                    </a:path>
                  </a:pathLst>
                </a:custGeom>
                <a:solidFill>
                  <a:schemeClr val="bg2">
                    <a:lumMod val="90000"/>
                  </a:schemeClr>
                </a:solidFill>
              </p:spPr>
              <p:txBody>
                <a:bodyPr wrap="square" lIns="0" tIns="0" rIns="0" bIns="0" rtlCol="0"/>
                <a:lstStyle/>
                <a:p>
                  <a:endParaRPr/>
                </a:p>
              </p:txBody>
            </p:sp>
            <p:sp>
              <p:nvSpPr>
                <p:cNvPr id="241" name="object 57"/>
                <p:cNvSpPr/>
                <p:nvPr/>
              </p:nvSpPr>
              <p:spPr>
                <a:xfrm>
                  <a:off x="3261132" y="2016067"/>
                  <a:ext cx="1406832" cy="148936"/>
                </a:xfrm>
                <a:custGeom>
                  <a:avLst/>
                  <a:gdLst/>
                  <a:ahLst/>
                  <a:cxnLst/>
                  <a:rect l="l" t="t" r="r" b="b"/>
                  <a:pathLst>
                    <a:path w="712470" h="142239">
                      <a:moveTo>
                        <a:pt x="637336" y="0"/>
                      </a:moveTo>
                      <a:lnTo>
                        <a:pt x="0" y="0"/>
                      </a:lnTo>
                      <a:lnTo>
                        <a:pt x="0" y="141859"/>
                      </a:lnTo>
                      <a:lnTo>
                        <a:pt x="637336" y="141859"/>
                      </a:lnTo>
                      <a:lnTo>
                        <a:pt x="712114" y="70942"/>
                      </a:lnTo>
                      <a:lnTo>
                        <a:pt x="637336" y="0"/>
                      </a:lnTo>
                      <a:close/>
                    </a:path>
                  </a:pathLst>
                </a:custGeom>
                <a:solidFill>
                  <a:schemeClr val="bg2">
                    <a:lumMod val="90000"/>
                  </a:schemeClr>
                </a:solidFill>
              </p:spPr>
              <p:txBody>
                <a:bodyPr wrap="square" lIns="0" tIns="0" rIns="0" bIns="0" rtlCol="0"/>
                <a:lstStyle/>
                <a:p>
                  <a:endParaRPr/>
                </a:p>
              </p:txBody>
            </p:sp>
            <p:sp>
              <p:nvSpPr>
                <p:cNvPr id="242" name="object 66"/>
                <p:cNvSpPr txBox="1"/>
                <p:nvPr/>
              </p:nvSpPr>
              <p:spPr>
                <a:xfrm>
                  <a:off x="2433584" y="2016068"/>
                  <a:ext cx="2068871" cy="165429"/>
                </a:xfrm>
                <a:prstGeom prst="rect">
                  <a:avLst/>
                </a:prstGeom>
              </p:spPr>
              <p:txBody>
                <a:bodyPr vert="horz" wrap="square" lIns="0" tIns="0" rIns="0" bIns="0" rtlCol="0">
                  <a:spAutoFit/>
                </a:bodyPr>
                <a:lstStyle/>
                <a:p>
                  <a:pPr marL="12700" algn="ctr">
                    <a:lnSpc>
                      <a:spcPct val="100000"/>
                    </a:lnSpc>
                  </a:pPr>
                  <a:r>
                    <a:rPr lang="ru-RU" sz="1100" spc="40" dirty="0" smtClean="0">
                      <a:solidFill>
                        <a:srgbClr val="231F20"/>
                      </a:solidFill>
                      <a:latin typeface="Arial Narrow"/>
                      <a:cs typeface="Arial Narrow"/>
                    </a:rPr>
                    <a:t>Безвозмездные поступления</a:t>
                  </a:r>
                  <a:endParaRPr sz="1100" dirty="0">
                    <a:latin typeface="Arial Narrow"/>
                    <a:cs typeface="Arial Narrow"/>
                  </a:endParaRPr>
                </a:p>
              </p:txBody>
            </p:sp>
          </p:grpSp>
        </p:grpSp>
      </p:grpSp>
      <p:grpSp>
        <p:nvGrpSpPr>
          <p:cNvPr id="21" name="Группа 63"/>
          <p:cNvGrpSpPr/>
          <p:nvPr/>
        </p:nvGrpSpPr>
        <p:grpSpPr>
          <a:xfrm>
            <a:off x="0" y="196850"/>
            <a:ext cx="7740523" cy="396240"/>
            <a:chOff x="0" y="288010"/>
            <a:chExt cx="7740523" cy="396240"/>
          </a:xfrm>
        </p:grpSpPr>
        <p:sp>
          <p:nvSpPr>
            <p:cNvPr id="65"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66"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67"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68"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69"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70"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71"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72"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22" name="Группа 44"/>
            <p:cNvGrpSpPr/>
            <p:nvPr/>
          </p:nvGrpSpPr>
          <p:grpSpPr>
            <a:xfrm>
              <a:off x="990600" y="288010"/>
              <a:ext cx="6101715" cy="396240"/>
              <a:chOff x="990600" y="288010"/>
              <a:chExt cx="6101715" cy="396240"/>
            </a:xfrm>
          </p:grpSpPr>
          <p:sp>
            <p:nvSpPr>
              <p:cNvPr id="75"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76"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77" name="object 14"/>
              <p:cNvSpPr txBox="1"/>
              <p:nvPr/>
            </p:nvSpPr>
            <p:spPr>
              <a:xfrm>
                <a:off x="6822147" y="381749"/>
                <a:ext cx="113030"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7</a:t>
                </a:r>
                <a:endParaRPr lang="en-US" sz="1200" b="1" spc="25" dirty="0">
                  <a:solidFill>
                    <a:srgbClr val="009DA2"/>
                  </a:solidFill>
                  <a:latin typeface="Gill Sans MT"/>
                  <a:cs typeface="Gill Sans MT"/>
                </a:endParaRPr>
              </a:p>
            </p:txBody>
          </p:sp>
        </p:grpSp>
        <p:sp>
          <p:nvSpPr>
            <p:cNvPr id="74" name="object 21"/>
            <p:cNvSpPr txBox="1"/>
            <p:nvPr/>
          </p:nvSpPr>
          <p:spPr>
            <a:xfrm>
              <a:off x="1276350" y="364210"/>
              <a:ext cx="5410200" cy="166712"/>
            </a:xfrm>
            <a:prstGeom prst="rect">
              <a:avLst/>
            </a:prstGeom>
          </p:spPr>
          <p:txBody>
            <a:bodyPr vert="horz" wrap="square" lIns="0" tIns="0" rIns="0" bIns="0" rtlCol="0">
              <a:spAutoFit/>
            </a:bodyPr>
            <a:lstStyle/>
            <a:p>
              <a:pPr marL="12700" marR="5080">
                <a:lnSpc>
                  <a:spcPts val="1300"/>
                </a:lnSpc>
              </a:pPr>
              <a:r>
                <a:rPr lang="ru-RU" sz="1000" b="1" spc="-5" dirty="0" smtClean="0">
                  <a:solidFill>
                    <a:srgbClr val="FFFFFF"/>
                  </a:solidFill>
                  <a:latin typeface="Trebuchet MS"/>
                  <a:cs typeface="Trebuchet MS"/>
                </a:rPr>
                <a:t>ОСНОВНЫЕ </a:t>
              </a:r>
              <a:r>
                <a:rPr lang="ru-RU" sz="1000" b="1" spc="-20" dirty="0" smtClean="0">
                  <a:solidFill>
                    <a:srgbClr val="FFFFFF"/>
                  </a:solidFill>
                  <a:latin typeface="Trebuchet MS"/>
                  <a:cs typeface="Trebuchet MS"/>
                </a:rPr>
                <a:t>ПАРАМЕТРЫ БЮДЖЕТА</a:t>
              </a:r>
              <a:endParaRPr lang="ru-RU" sz="1000" dirty="0" smtClean="0">
                <a:latin typeface="Trebuchet MS"/>
                <a:cs typeface="Trebuchet MS"/>
              </a:endParaRPr>
            </a:p>
          </p:txBody>
        </p:sp>
      </p:grpSp>
      <p:cxnSp>
        <p:nvCxnSpPr>
          <p:cNvPr id="85" name="Прямая соединительная линия 84"/>
          <p:cNvCxnSpPr/>
          <p:nvPr/>
        </p:nvCxnSpPr>
        <p:spPr>
          <a:xfrm rot="5400000" flipH="1" flipV="1">
            <a:off x="2152650" y="6940550"/>
            <a:ext cx="228600" cy="152400"/>
          </a:xfrm>
          <a:prstGeom prst="line">
            <a:avLst/>
          </a:prstGeom>
        </p:spPr>
        <p:style>
          <a:lnRef idx="1">
            <a:schemeClr val="accent1"/>
          </a:lnRef>
          <a:fillRef idx="0">
            <a:schemeClr val="accent1"/>
          </a:fillRef>
          <a:effectRef idx="0">
            <a:schemeClr val="accent1"/>
          </a:effectRef>
          <a:fontRef idx="minor">
            <a:schemeClr val="tx1"/>
          </a:fontRef>
        </p:style>
      </p:cxnSp>
      <p:pic>
        <p:nvPicPr>
          <p:cNvPr id="7170" name="Picture 2" descr="B:\Users\SOB\Desktop\Бюджет для граждан\Фото\budget.png"/>
          <p:cNvPicPr>
            <a:picLocks noChangeAspect="1" noChangeArrowheads="1"/>
          </p:cNvPicPr>
          <p:nvPr/>
        </p:nvPicPr>
        <p:blipFill>
          <a:blip r:embed="rId5"/>
          <a:srcRect/>
          <a:stretch>
            <a:fillRect/>
          </a:stretch>
        </p:blipFill>
        <p:spPr bwMode="auto">
          <a:xfrm>
            <a:off x="1695736" y="6369050"/>
            <a:ext cx="5333715" cy="3557588"/>
          </a:xfrm>
          <a:prstGeom prst="rect">
            <a:avLst/>
          </a:prstGeom>
          <a:no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416000" y="12"/>
            <a:ext cx="323989" cy="10907991"/>
          </a:xfrm>
          <a:prstGeom prst="rect">
            <a:avLst/>
          </a:prstGeom>
          <a:blipFill>
            <a:blip r:embed="rId3" cstate="print"/>
            <a:stretch>
              <a:fillRect/>
            </a:stretch>
          </a:blipFill>
        </p:spPr>
        <p:txBody>
          <a:bodyPr wrap="square" lIns="0" tIns="0" rIns="0" bIns="0" rtlCol="0"/>
          <a:lstStyle/>
          <a:p>
            <a:endParaRPr/>
          </a:p>
        </p:txBody>
      </p:sp>
      <p:sp>
        <p:nvSpPr>
          <p:cNvPr id="13" name="object 13"/>
          <p:cNvSpPr/>
          <p:nvPr/>
        </p:nvSpPr>
        <p:spPr>
          <a:xfrm>
            <a:off x="717442" y="342011"/>
            <a:ext cx="288290" cy="288290"/>
          </a:xfrm>
          <a:custGeom>
            <a:avLst/>
            <a:gdLst/>
            <a:ahLst/>
            <a:cxnLst/>
            <a:rect l="l" t="t" r="r" b="b"/>
            <a:pathLst>
              <a:path w="288290" h="288290">
                <a:moveTo>
                  <a:pt x="235673" y="0"/>
                </a:moveTo>
                <a:lnTo>
                  <a:pt x="52324" y="0"/>
                </a:lnTo>
                <a:lnTo>
                  <a:pt x="31959" y="4105"/>
                </a:lnTo>
                <a:lnTo>
                  <a:pt x="15327" y="15308"/>
                </a:lnTo>
                <a:lnTo>
                  <a:pt x="4112" y="31937"/>
                </a:lnTo>
                <a:lnTo>
                  <a:pt x="0" y="52324"/>
                </a:lnTo>
                <a:lnTo>
                  <a:pt x="0" y="235661"/>
                </a:lnTo>
                <a:lnTo>
                  <a:pt x="4112" y="256031"/>
                </a:lnTo>
                <a:lnTo>
                  <a:pt x="15327" y="272662"/>
                </a:lnTo>
                <a:lnTo>
                  <a:pt x="31959" y="283874"/>
                </a:lnTo>
                <a:lnTo>
                  <a:pt x="52324" y="287985"/>
                </a:lnTo>
                <a:lnTo>
                  <a:pt x="235673" y="287985"/>
                </a:lnTo>
                <a:lnTo>
                  <a:pt x="256043" y="283874"/>
                </a:lnTo>
                <a:lnTo>
                  <a:pt x="272675" y="272662"/>
                </a:lnTo>
                <a:lnTo>
                  <a:pt x="283887" y="256031"/>
                </a:lnTo>
                <a:lnTo>
                  <a:pt x="287997" y="235661"/>
                </a:lnTo>
                <a:lnTo>
                  <a:pt x="287997" y="52324"/>
                </a:lnTo>
                <a:lnTo>
                  <a:pt x="283887" y="31937"/>
                </a:lnTo>
                <a:lnTo>
                  <a:pt x="272675" y="15308"/>
                </a:lnTo>
                <a:lnTo>
                  <a:pt x="256043" y="4105"/>
                </a:lnTo>
                <a:lnTo>
                  <a:pt x="235673" y="0"/>
                </a:lnTo>
                <a:close/>
              </a:path>
            </a:pathLst>
          </a:custGeom>
          <a:solidFill>
            <a:srgbClr val="FFFFFF"/>
          </a:solidFill>
        </p:spPr>
        <p:txBody>
          <a:bodyPr wrap="square" lIns="0" tIns="0" rIns="0" bIns="0" rtlCol="0"/>
          <a:lstStyle/>
          <a:p>
            <a:endParaRPr/>
          </a:p>
        </p:txBody>
      </p:sp>
      <p:sp>
        <p:nvSpPr>
          <p:cNvPr id="14" name="object 14"/>
          <p:cNvSpPr/>
          <p:nvPr/>
        </p:nvSpPr>
        <p:spPr>
          <a:xfrm>
            <a:off x="0" y="10420704"/>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5" name="object 15"/>
          <p:cNvSpPr/>
          <p:nvPr/>
        </p:nvSpPr>
        <p:spPr>
          <a:xfrm>
            <a:off x="0" y="10506590"/>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97242"/>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7" name="object 17"/>
          <p:cNvSpPr/>
          <p:nvPr/>
        </p:nvSpPr>
        <p:spPr>
          <a:xfrm>
            <a:off x="0" y="10602008"/>
            <a:ext cx="5016500" cy="0"/>
          </a:xfrm>
          <a:custGeom>
            <a:avLst/>
            <a:gdLst/>
            <a:ahLst/>
            <a:cxnLst/>
            <a:rect l="l" t="t" r="r" b="b"/>
            <a:pathLst>
              <a:path w="5016500">
                <a:moveTo>
                  <a:pt x="0" y="0"/>
                </a:moveTo>
                <a:lnTo>
                  <a:pt x="5016138" y="0"/>
                </a:lnTo>
              </a:path>
            </a:pathLst>
          </a:custGeom>
          <a:ln w="36004">
            <a:solidFill>
              <a:srgbClr val="00A3A8"/>
            </a:solidFill>
          </a:ln>
        </p:spPr>
        <p:txBody>
          <a:bodyPr wrap="square" lIns="0" tIns="0" rIns="0" bIns="0" rtlCol="0"/>
          <a:lstStyle/>
          <a:p>
            <a:endParaRPr/>
          </a:p>
        </p:txBody>
      </p:sp>
      <p:sp>
        <p:nvSpPr>
          <p:cNvPr id="18" name="object 18"/>
          <p:cNvSpPr/>
          <p:nvPr/>
        </p:nvSpPr>
        <p:spPr>
          <a:xfrm>
            <a:off x="0" y="10511356"/>
            <a:ext cx="4229735" cy="0"/>
          </a:xfrm>
          <a:custGeom>
            <a:avLst/>
            <a:gdLst/>
            <a:ahLst/>
            <a:cxnLst/>
            <a:rect l="l" t="t" r="r" b="b"/>
            <a:pathLst>
              <a:path w="4229735">
                <a:moveTo>
                  <a:pt x="0" y="0"/>
                </a:moveTo>
                <a:lnTo>
                  <a:pt x="4229411" y="0"/>
                </a:lnTo>
              </a:path>
            </a:pathLst>
          </a:custGeom>
          <a:ln w="36004">
            <a:solidFill>
              <a:srgbClr val="00B8BE"/>
            </a:solidFill>
          </a:ln>
        </p:spPr>
        <p:txBody>
          <a:bodyPr wrap="square" lIns="0" tIns="0" rIns="0" bIns="0" rtlCol="0"/>
          <a:lstStyle/>
          <a:p>
            <a:endParaRPr/>
          </a:p>
        </p:txBody>
      </p:sp>
      <p:sp>
        <p:nvSpPr>
          <p:cNvPr id="19" name="object 19"/>
          <p:cNvSpPr/>
          <p:nvPr/>
        </p:nvSpPr>
        <p:spPr>
          <a:xfrm>
            <a:off x="0" y="10420707"/>
            <a:ext cx="3446779" cy="0"/>
          </a:xfrm>
          <a:custGeom>
            <a:avLst/>
            <a:gdLst/>
            <a:ahLst/>
            <a:cxnLst/>
            <a:rect l="l" t="t" r="r" b="b"/>
            <a:pathLst>
              <a:path w="3446779">
                <a:moveTo>
                  <a:pt x="0" y="0"/>
                </a:moveTo>
                <a:lnTo>
                  <a:pt x="3446329" y="0"/>
                </a:lnTo>
              </a:path>
            </a:pathLst>
          </a:custGeom>
          <a:ln w="36004">
            <a:solidFill>
              <a:srgbClr val="A2DADD"/>
            </a:solidFill>
          </a:ln>
        </p:spPr>
        <p:txBody>
          <a:bodyPr wrap="square" lIns="0" tIns="0" rIns="0" bIns="0" rtlCol="0"/>
          <a:lstStyle/>
          <a:p>
            <a:endParaRPr/>
          </a:p>
        </p:txBody>
      </p:sp>
      <p:graphicFrame>
        <p:nvGraphicFramePr>
          <p:cNvPr id="20" name="object 20"/>
          <p:cNvGraphicFramePr>
            <a:graphicFrameLocks noGrp="1"/>
          </p:cNvGraphicFramePr>
          <p:nvPr/>
        </p:nvGraphicFramePr>
        <p:xfrm>
          <a:off x="514350" y="1263650"/>
          <a:ext cx="6781799" cy="7355485"/>
        </p:xfrm>
        <a:graphic>
          <a:graphicData uri="http://schemas.openxmlformats.org/drawingml/2006/table">
            <a:tbl>
              <a:tblPr firstRow="1" bandRow="1">
                <a:tableStyleId>{2D5ABB26-0587-4C30-8999-92F81FD0307C}</a:tableStyleId>
              </a:tblPr>
              <a:tblGrid>
                <a:gridCol w="2725704"/>
                <a:gridCol w="811219"/>
                <a:gridCol w="811219"/>
                <a:gridCol w="811219"/>
                <a:gridCol w="1003849"/>
                <a:gridCol w="618589"/>
              </a:tblGrid>
              <a:tr h="351396">
                <a:tc rowSpan="2">
                  <a:txBody>
                    <a:bodyPr/>
                    <a:lstStyle/>
                    <a:p>
                      <a:pPr marL="865188" indent="-865188" algn="ctr">
                        <a:lnSpc>
                          <a:spcPct val="100000"/>
                        </a:lnSpc>
                      </a:pPr>
                      <a:r>
                        <a:rPr sz="1000" b="1" spc="-15" smtClean="0">
                          <a:solidFill>
                            <a:srgbClr val="FFFFFF"/>
                          </a:solidFill>
                          <a:latin typeface="Liberation Serif" pitchFamily="18" charset="0"/>
                          <a:ea typeface="Liberation Serif" pitchFamily="18" charset="0"/>
                          <a:cs typeface="Liberation Serif" pitchFamily="18" charset="0"/>
                        </a:rPr>
                        <a:t>Наименование</a:t>
                      </a:r>
                      <a:r>
                        <a:rPr sz="1000" b="1" spc="-90" smtClean="0">
                          <a:solidFill>
                            <a:srgbClr val="FFFFFF"/>
                          </a:solidFill>
                          <a:latin typeface="Liberation Serif" pitchFamily="18" charset="0"/>
                          <a:ea typeface="Liberation Serif" pitchFamily="18" charset="0"/>
                          <a:cs typeface="Liberation Serif" pitchFamily="18" charset="0"/>
                        </a:rPr>
                        <a:t> </a:t>
                      </a:r>
                      <a:r>
                        <a:rPr sz="1000" b="1" smtClean="0">
                          <a:solidFill>
                            <a:srgbClr val="FFFFFF"/>
                          </a:solidFill>
                          <a:latin typeface="Liberation Serif" pitchFamily="18" charset="0"/>
                          <a:ea typeface="Liberation Serif" pitchFamily="18" charset="0"/>
                          <a:cs typeface="Liberation Serif" pitchFamily="18" charset="0"/>
                        </a:rPr>
                        <a:t>показателя</a:t>
                      </a:r>
                      <a:endParaRPr sz="1000" dirty="0">
                        <a:latin typeface="Liberation Serif" pitchFamily="18" charset="0"/>
                        <a:ea typeface="Liberation Serif" pitchFamily="18" charset="0"/>
                        <a:cs typeface="Liberation Serif" pitchFamily="18" charset="0"/>
                      </a:endParaRPr>
                    </a:p>
                  </a:txBody>
                  <a:tcPr marL="0" marR="0" marT="0" marB="0" anchor="ctr">
                    <a:lnR w="6350" cap="flat" cmpd="sng" algn="ctr">
                      <a:solidFill>
                        <a:srgbClr val="FFFFFF"/>
                      </a:solidFill>
                      <a:prstDash val="solid"/>
                      <a:round/>
                      <a:headEnd type="none" w="med" len="med"/>
                      <a:tailEnd type="none" w="med" len="med"/>
                    </a:lnR>
                    <a:solidFill>
                      <a:srgbClr val="00B8BE"/>
                    </a:solidFill>
                  </a:tcPr>
                </a:tc>
                <a:tc rowSpan="2">
                  <a:txBody>
                    <a:bodyPr/>
                    <a:lstStyle/>
                    <a:p>
                      <a:pPr marL="87313" marR="68580" indent="-11113" algn="ctr">
                        <a:lnSpc>
                          <a:spcPts val="800"/>
                        </a:lnSpc>
                        <a:spcBef>
                          <a:spcPts val="240"/>
                        </a:spcBef>
                      </a:pPr>
                      <a:r>
                        <a:rPr lang="ru-RU" sz="1000" b="1" dirty="0" smtClean="0">
                          <a:solidFill>
                            <a:srgbClr val="FFFFFF"/>
                          </a:solidFill>
                          <a:latin typeface="Liberation Serif" pitchFamily="18" charset="0"/>
                          <a:ea typeface="Liberation Serif" pitchFamily="18" charset="0"/>
                          <a:cs typeface="Liberation Serif" pitchFamily="18" charset="0"/>
                        </a:rPr>
                        <a:t>Бюджет</a:t>
                      </a:r>
                    </a:p>
                    <a:p>
                      <a:pPr marL="87313" marR="68580" indent="-11113" algn="ctr">
                        <a:lnSpc>
                          <a:spcPts val="800"/>
                        </a:lnSpc>
                        <a:spcBef>
                          <a:spcPts val="240"/>
                        </a:spcBef>
                      </a:pPr>
                      <a:r>
                        <a:rPr lang="en-US" sz="1000" b="1" dirty="0" smtClean="0">
                          <a:solidFill>
                            <a:srgbClr val="FFFFFF"/>
                          </a:solidFill>
                          <a:latin typeface="Liberation Serif" pitchFamily="18" charset="0"/>
                          <a:ea typeface="Liberation Serif" pitchFamily="18" charset="0"/>
                          <a:cs typeface="Liberation Serif" pitchFamily="18" charset="0"/>
                        </a:rPr>
                        <a:t> 20</a:t>
                      </a:r>
                      <a:r>
                        <a:rPr lang="ru-RU" sz="1000" b="1" dirty="0" smtClean="0">
                          <a:solidFill>
                            <a:srgbClr val="FFFFFF"/>
                          </a:solidFill>
                          <a:latin typeface="Liberation Serif" pitchFamily="18" charset="0"/>
                          <a:ea typeface="Liberation Serif" pitchFamily="18" charset="0"/>
                          <a:cs typeface="Liberation Serif" pitchFamily="18" charset="0"/>
                        </a:rPr>
                        <a:t>25</a:t>
                      </a:r>
                      <a:r>
                        <a:rPr lang="en-US" sz="1000" b="1" dirty="0" smtClean="0">
                          <a:solidFill>
                            <a:srgbClr val="FFFFFF"/>
                          </a:solidFill>
                          <a:latin typeface="Liberation Serif" pitchFamily="18" charset="0"/>
                          <a:ea typeface="Liberation Serif" pitchFamily="18" charset="0"/>
                          <a:cs typeface="Liberation Serif" pitchFamily="18" charset="0"/>
                        </a:rPr>
                        <a:t> </a:t>
                      </a:r>
                      <a:r>
                        <a:rPr lang="ru-RU" sz="1000" b="1" dirty="0" smtClean="0">
                          <a:solidFill>
                            <a:srgbClr val="FFFFFF"/>
                          </a:solidFill>
                          <a:latin typeface="Liberation Serif" pitchFamily="18" charset="0"/>
                          <a:ea typeface="Liberation Serif" pitchFamily="18" charset="0"/>
                          <a:cs typeface="Liberation Serif" pitchFamily="18" charset="0"/>
                        </a:rPr>
                        <a:t>г.</a:t>
                      </a:r>
                      <a:endParaRPr lang="ru-RU" sz="1000" b="1" dirty="0">
                        <a:solidFill>
                          <a:srgbClr val="FFFFFF"/>
                        </a:solidFill>
                        <a:latin typeface="Liberation Serif" pitchFamily="18" charset="0"/>
                        <a:ea typeface="Liberation Serif" pitchFamily="18" charset="0"/>
                        <a:cs typeface="Liberation Serif" pitchFamily="18" charset="0"/>
                      </a:endParaRPr>
                    </a:p>
                  </a:txBody>
                  <a:tcPr marL="0" marR="0" marT="0" marB="0" anchor="ctr">
                    <a:lnL w="6350">
                      <a:solidFill>
                        <a:srgbClr val="FFFFFF"/>
                      </a:solidFill>
                      <a:prstDash val="solid"/>
                    </a:lnL>
                    <a:lnR w="6350" cap="flat" cmpd="sng" algn="ctr">
                      <a:solidFill>
                        <a:srgbClr val="FFFFFF"/>
                      </a:solidFill>
                      <a:prstDash val="solid"/>
                      <a:round/>
                      <a:headEnd type="none" w="med" len="med"/>
                      <a:tailEnd type="none" w="med" len="med"/>
                    </a:lnR>
                    <a:solidFill>
                      <a:srgbClr val="00B8BE"/>
                    </a:solidFill>
                  </a:tcPr>
                </a:tc>
                <a:tc gridSpan="2">
                  <a:txBody>
                    <a:bodyPr/>
                    <a:lstStyle/>
                    <a:p>
                      <a:pPr marL="87313" marR="68580" indent="-11113" algn="ctr">
                        <a:lnSpc>
                          <a:spcPts val="800"/>
                        </a:lnSpc>
                        <a:spcBef>
                          <a:spcPts val="240"/>
                        </a:spcBef>
                      </a:pPr>
                      <a:r>
                        <a:rPr lang="ru-RU" sz="1000" b="1" dirty="0" smtClean="0">
                          <a:solidFill>
                            <a:srgbClr val="FFFFFF"/>
                          </a:solidFill>
                          <a:latin typeface="Trebuchet MS"/>
                          <a:ea typeface="+mn-ea"/>
                          <a:cs typeface="Trebuchet MS"/>
                        </a:rPr>
                        <a:t>Факт январь - декабрь</a:t>
                      </a:r>
                      <a:endParaRPr lang="ru-RU" sz="1000" b="1" dirty="0">
                        <a:solidFill>
                          <a:srgbClr val="FFFFFF"/>
                        </a:solidFill>
                        <a:latin typeface="Trebuchet MS"/>
                        <a:ea typeface="+mn-ea"/>
                        <a:cs typeface="Trebuchet MS"/>
                      </a:endParaRPr>
                    </a:p>
                  </a:txBody>
                  <a:tcPr marL="0" marR="0" marT="0" marB="0" anchor="ctr">
                    <a:lnL w="6350">
                      <a:solidFill>
                        <a:srgbClr val="FFFFFF"/>
                      </a:solidFill>
                      <a:prstDash val="solid"/>
                    </a:lnL>
                    <a:lnR w="6350" cap="flat" cmpd="sng" algn="ctr">
                      <a:solidFill>
                        <a:srgbClr val="FFFFFF"/>
                      </a:solidFill>
                      <a:prstDash val="solid"/>
                      <a:round/>
                      <a:headEnd type="none" w="med" len="med"/>
                      <a:tailEnd type="none" w="med" len="med"/>
                    </a:lnR>
                    <a:solidFill>
                      <a:srgbClr val="00B8BE"/>
                    </a:solidFill>
                  </a:tcPr>
                </a:tc>
                <a:tc hMerge="1">
                  <a:txBody>
                    <a:bodyPr/>
                    <a:lstStyle/>
                    <a:p>
                      <a:pPr>
                        <a:lnSpc>
                          <a:spcPct val="100000"/>
                        </a:lnSpc>
                        <a:spcBef>
                          <a:spcPts val="20"/>
                        </a:spcBef>
                      </a:pPr>
                      <a:endParaRPr sz="800" dirty="0">
                        <a:latin typeface="Trebuchet MS"/>
                        <a:cs typeface="Trebuchet MS"/>
                      </a:endParaRPr>
                    </a:p>
                  </a:txBody>
                  <a:tcPr marL="0" marR="0" marT="0" marB="0">
                    <a:lnL w="6350">
                      <a:solidFill>
                        <a:srgbClr val="FFFFFF"/>
                      </a:solidFill>
                      <a:prstDash val="solid"/>
                    </a:lnL>
                    <a:lnR w="6350">
                      <a:solidFill>
                        <a:srgbClr val="FFFFFF"/>
                      </a:solidFill>
                      <a:prstDash val="solid"/>
                    </a:lnR>
                    <a:solidFill>
                      <a:srgbClr val="00B8BE"/>
                    </a:solidFill>
                  </a:tcPr>
                </a:tc>
                <a:tc gridSpan="2">
                  <a:txBody>
                    <a:bodyPr/>
                    <a:lstStyle/>
                    <a:p>
                      <a:pPr algn="ctr">
                        <a:lnSpc>
                          <a:spcPts val="880"/>
                        </a:lnSpc>
                        <a:spcBef>
                          <a:spcPts val="480"/>
                        </a:spcBef>
                      </a:pPr>
                      <a:r>
                        <a:rPr lang="ru-RU" sz="1000" b="1" dirty="0" smtClean="0">
                          <a:solidFill>
                            <a:srgbClr val="FFFFFF"/>
                          </a:solidFill>
                          <a:latin typeface="Trebuchet MS"/>
                          <a:ea typeface="+mn-ea"/>
                          <a:cs typeface="Trebuchet MS"/>
                        </a:rPr>
                        <a:t>Отклонение , </a:t>
                      </a:r>
                      <a:r>
                        <a:rPr sz="1000" b="1" spc="40" dirty="0" smtClean="0">
                          <a:solidFill>
                            <a:srgbClr val="FFFFFF"/>
                          </a:solidFill>
                          <a:latin typeface="Trebuchet MS"/>
                          <a:cs typeface="Trebuchet MS"/>
                        </a:rPr>
                        <a:t>%</a:t>
                      </a:r>
                      <a:endParaRPr sz="1000" dirty="0">
                        <a:latin typeface="Trebuchet MS"/>
                        <a:cs typeface="Trebuchet MS"/>
                      </a:endParaRPr>
                    </a:p>
                  </a:txBody>
                  <a:tcPr marL="0" marR="0" marT="0" marB="0" anchor="ctr">
                    <a:lnL w="6350">
                      <a:solidFill>
                        <a:srgbClr val="FFFFFF"/>
                      </a:solidFill>
                      <a:prstDash val="solid"/>
                    </a:lnL>
                    <a:solidFill>
                      <a:srgbClr val="00B8BE"/>
                    </a:solidFill>
                  </a:tcPr>
                </a:tc>
                <a:tc hMerge="1">
                  <a:txBody>
                    <a:bodyPr/>
                    <a:lstStyle/>
                    <a:p>
                      <a:endParaRPr lang="ru-RU"/>
                    </a:p>
                  </a:txBody>
                  <a:tcPr/>
                </a:tc>
              </a:tr>
              <a:tr h="334404">
                <a:tc vMerge="1">
                  <a:txBody>
                    <a:bodyPr/>
                    <a:lstStyle/>
                    <a:p>
                      <a:pPr marL="866140">
                        <a:lnSpc>
                          <a:spcPct val="100000"/>
                        </a:lnSpc>
                      </a:pPr>
                      <a:endParaRPr sz="800" dirty="0">
                        <a:latin typeface="Trebuchet MS"/>
                        <a:cs typeface="Trebuchet MS"/>
                      </a:endParaRPr>
                    </a:p>
                  </a:txBody>
                  <a:tcPr marL="0" marR="0" marT="0" marB="0">
                    <a:lnR w="6350" cap="flat" cmpd="sng" algn="ctr">
                      <a:solidFill>
                        <a:srgbClr val="FFFFFF"/>
                      </a:solidFill>
                      <a:prstDash val="solid"/>
                      <a:round/>
                      <a:headEnd type="none" w="med" len="med"/>
                      <a:tailEnd type="none" w="med" len="med"/>
                    </a:lnR>
                    <a:solidFill>
                      <a:srgbClr val="00B8BE"/>
                    </a:solidFill>
                  </a:tcPr>
                </a:tc>
                <a:tc vMerge="1">
                  <a:txBody>
                    <a:bodyPr/>
                    <a:lstStyle/>
                    <a:p>
                      <a:pPr marL="87313" marR="68580" indent="-11113">
                        <a:lnSpc>
                          <a:spcPts val="800"/>
                        </a:lnSpc>
                        <a:spcBef>
                          <a:spcPts val="240"/>
                        </a:spcBef>
                      </a:pPr>
                      <a:endParaRPr sz="800" dirty="0">
                        <a:latin typeface="Trebuchet MS"/>
                        <a:cs typeface="Trebuchet MS"/>
                      </a:endParaRPr>
                    </a:p>
                  </a:txBody>
                  <a:tcPr marL="0" marR="0" marT="0" marB="0">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solidFill>
                      <a:srgbClr val="00B8BE"/>
                    </a:solidFill>
                  </a:tcPr>
                </a:tc>
                <a:tc>
                  <a:txBody>
                    <a:bodyPr/>
                    <a:lstStyle/>
                    <a:p>
                      <a:pPr algn="ctr">
                        <a:lnSpc>
                          <a:spcPct val="100000"/>
                        </a:lnSpc>
                      </a:pPr>
                      <a:r>
                        <a:rPr lang="ru-RU" sz="1000" b="1" dirty="0" smtClean="0">
                          <a:solidFill>
                            <a:srgbClr val="FFFFFF"/>
                          </a:solidFill>
                          <a:latin typeface="Liberation Serif" pitchFamily="18" charset="0"/>
                          <a:ea typeface="Liberation Serif" pitchFamily="18" charset="0"/>
                          <a:cs typeface="Liberation Serif" pitchFamily="18" charset="0"/>
                        </a:rPr>
                        <a:t>2024 г.</a:t>
                      </a:r>
                      <a:endParaRPr lang="ru-RU" sz="1000" b="1" dirty="0">
                        <a:solidFill>
                          <a:srgbClr val="FFFFFF"/>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solidFill>
                      <a:srgbClr val="00B8BE"/>
                    </a:solidFill>
                  </a:tcPr>
                </a:tc>
                <a:tc>
                  <a:txBody>
                    <a:bodyPr/>
                    <a:lstStyle/>
                    <a:p>
                      <a:pPr marL="0" algn="ctr">
                        <a:lnSpc>
                          <a:spcPct val="100000"/>
                        </a:lnSpc>
                      </a:pPr>
                      <a:r>
                        <a:rPr lang="ru-RU" sz="1000" b="1" dirty="0" smtClean="0">
                          <a:solidFill>
                            <a:srgbClr val="FFFFFF"/>
                          </a:solidFill>
                          <a:latin typeface="Liberation Serif" pitchFamily="18" charset="0"/>
                          <a:ea typeface="Liberation Serif" pitchFamily="18" charset="0"/>
                          <a:cs typeface="Liberation Serif" pitchFamily="18" charset="0"/>
                        </a:rPr>
                        <a:t>20</a:t>
                      </a:r>
                      <a:r>
                        <a:rPr lang="en-US" sz="1000" b="1" dirty="0" smtClean="0">
                          <a:solidFill>
                            <a:srgbClr val="FFFFFF"/>
                          </a:solidFill>
                          <a:latin typeface="Liberation Serif" pitchFamily="18" charset="0"/>
                          <a:ea typeface="Liberation Serif" pitchFamily="18" charset="0"/>
                          <a:cs typeface="Liberation Serif" pitchFamily="18" charset="0"/>
                        </a:rPr>
                        <a:t>2</a:t>
                      </a:r>
                      <a:r>
                        <a:rPr lang="ru-RU" sz="1000" b="1" dirty="0" smtClean="0">
                          <a:solidFill>
                            <a:srgbClr val="FFFFFF"/>
                          </a:solidFill>
                          <a:latin typeface="Liberation Serif" pitchFamily="18" charset="0"/>
                          <a:ea typeface="Liberation Serif" pitchFamily="18" charset="0"/>
                          <a:cs typeface="Liberation Serif" pitchFamily="18" charset="0"/>
                        </a:rPr>
                        <a:t>5 г.</a:t>
                      </a:r>
                      <a:endParaRPr lang="ru-RU" sz="1000" b="1" dirty="0">
                        <a:solidFill>
                          <a:srgbClr val="FFFFFF"/>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solidFill>
                      <a:srgbClr val="00B8BE"/>
                    </a:solidFill>
                  </a:tcPr>
                </a:tc>
                <a:tc>
                  <a:txBody>
                    <a:bodyPr/>
                    <a:lstStyle/>
                    <a:p>
                      <a:pPr marL="0" marR="0" indent="0" algn="ctr" defTabSz="914400" eaLnBrk="1" fontAlgn="auto" latinLnBrk="0" hangingPunct="1">
                        <a:lnSpc>
                          <a:spcPct val="100000"/>
                        </a:lnSpc>
                        <a:spcBef>
                          <a:spcPts val="0"/>
                        </a:spcBef>
                        <a:spcAft>
                          <a:spcPts val="0"/>
                        </a:spcAft>
                        <a:buClrTx/>
                        <a:buSzTx/>
                        <a:buFontTx/>
                        <a:buNone/>
                        <a:tabLst/>
                        <a:defRPr/>
                      </a:pPr>
                      <a:endParaRPr lang="ru-RU" sz="1000" b="1" dirty="0" smtClean="0">
                        <a:solidFill>
                          <a:srgbClr val="FFFFFF"/>
                        </a:solidFill>
                        <a:latin typeface="Liberation Serif" pitchFamily="18" charset="0"/>
                        <a:ea typeface="Liberation Serif" pitchFamily="18" charset="0"/>
                        <a:cs typeface="Liberation Serif" pitchFamily="18" charset="0"/>
                      </a:endParaRPr>
                    </a:p>
                    <a:p>
                      <a:pPr marL="0" marR="0" indent="0" algn="ctr" defTabSz="914400" eaLnBrk="1" fontAlgn="auto" latinLnBrk="0" hangingPunct="1">
                        <a:lnSpc>
                          <a:spcPct val="100000"/>
                        </a:lnSpc>
                        <a:spcBef>
                          <a:spcPts val="0"/>
                        </a:spcBef>
                        <a:spcAft>
                          <a:spcPts val="0"/>
                        </a:spcAft>
                        <a:buClrTx/>
                        <a:buSzTx/>
                        <a:buFontTx/>
                        <a:buNone/>
                        <a:tabLst/>
                        <a:defRPr/>
                      </a:pPr>
                      <a:r>
                        <a:rPr lang="ru-RU" sz="1000" b="1" dirty="0" smtClean="0">
                          <a:solidFill>
                            <a:srgbClr val="FFFFFF"/>
                          </a:solidFill>
                          <a:latin typeface="Liberation Serif" pitchFamily="18" charset="0"/>
                          <a:ea typeface="Liberation Serif" pitchFamily="18" charset="0"/>
                          <a:cs typeface="Liberation Serif" pitchFamily="18" charset="0"/>
                        </a:rPr>
                        <a:t>к 20</a:t>
                      </a:r>
                      <a:r>
                        <a:rPr lang="en-US" sz="1000" b="1" dirty="0" smtClean="0">
                          <a:solidFill>
                            <a:srgbClr val="FFFFFF"/>
                          </a:solidFill>
                          <a:latin typeface="Liberation Serif" pitchFamily="18" charset="0"/>
                          <a:ea typeface="Liberation Serif" pitchFamily="18" charset="0"/>
                          <a:cs typeface="Liberation Serif" pitchFamily="18" charset="0"/>
                        </a:rPr>
                        <a:t>2</a:t>
                      </a:r>
                      <a:r>
                        <a:rPr lang="ru-RU" sz="1000" b="1" dirty="0" smtClean="0">
                          <a:solidFill>
                            <a:srgbClr val="FFFFFF"/>
                          </a:solidFill>
                          <a:latin typeface="Liberation Serif" pitchFamily="18" charset="0"/>
                          <a:ea typeface="Liberation Serif" pitchFamily="18" charset="0"/>
                          <a:cs typeface="Liberation Serif" pitchFamily="18" charset="0"/>
                        </a:rPr>
                        <a:t>4 г.</a:t>
                      </a:r>
                    </a:p>
                    <a:p>
                      <a:pPr marL="0" algn="ctr">
                        <a:lnSpc>
                          <a:spcPct val="100000"/>
                        </a:lnSpc>
                      </a:pPr>
                      <a:endParaRPr lang="ru-RU" sz="1000" b="1" dirty="0">
                        <a:solidFill>
                          <a:srgbClr val="FFFFFF"/>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FFFFFF"/>
                      </a:solidFill>
                      <a:prstDash val="solid"/>
                      <a:round/>
                      <a:headEnd type="none" w="med" len="med"/>
                      <a:tailEnd type="none" w="med" len="med"/>
                    </a:lnL>
                    <a:lnR w="6350" cap="flat" cmpd="sng" algn="ctr">
                      <a:solidFill>
                        <a:srgbClr val="FFFFFF"/>
                      </a:solidFill>
                      <a:prstDash val="solid"/>
                      <a:round/>
                      <a:headEnd type="none" w="med" len="med"/>
                      <a:tailEnd type="none" w="med" len="med"/>
                    </a:lnR>
                    <a:solidFill>
                      <a:srgbClr val="00B8BE"/>
                    </a:solidFill>
                  </a:tcPr>
                </a:tc>
                <a:tc>
                  <a:txBody>
                    <a:bodyPr/>
                    <a:lstStyle/>
                    <a:p>
                      <a:pPr marL="0" algn="ctr">
                        <a:lnSpc>
                          <a:spcPct val="100000"/>
                        </a:lnSpc>
                      </a:pPr>
                      <a:r>
                        <a:rPr lang="ru-RU" sz="1000" b="1" dirty="0" smtClean="0">
                          <a:solidFill>
                            <a:srgbClr val="FFFFFF"/>
                          </a:solidFill>
                          <a:latin typeface="Liberation Serif" pitchFamily="18" charset="0"/>
                          <a:ea typeface="Liberation Serif" pitchFamily="18" charset="0"/>
                          <a:cs typeface="Liberation Serif" pitchFamily="18" charset="0"/>
                        </a:rPr>
                        <a:t>к бюджету</a:t>
                      </a:r>
                      <a:endParaRPr lang="ru-RU" sz="1000" b="1" dirty="0">
                        <a:solidFill>
                          <a:srgbClr val="FFFFFF"/>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FFFFFF"/>
                      </a:solidFill>
                      <a:prstDash val="solid"/>
                      <a:round/>
                      <a:headEnd type="none" w="med" len="med"/>
                      <a:tailEnd type="none" w="med" len="med"/>
                    </a:lnL>
                    <a:solidFill>
                      <a:srgbClr val="00B8BE"/>
                    </a:solidFill>
                  </a:tcPr>
                </a:tc>
              </a:tr>
              <a:tr h="248399">
                <a:tc>
                  <a:txBody>
                    <a:bodyPr/>
                    <a:lstStyle/>
                    <a:p>
                      <a:pPr marL="32384">
                        <a:lnSpc>
                          <a:spcPct val="100000"/>
                        </a:lnSpc>
                        <a:spcBef>
                          <a:spcPts val="445"/>
                        </a:spcBef>
                      </a:pPr>
                      <a:r>
                        <a:rPr sz="1200" b="1" dirty="0">
                          <a:solidFill>
                            <a:srgbClr val="231F20"/>
                          </a:solidFill>
                          <a:latin typeface="Liberation Serif" pitchFamily="18" charset="0"/>
                          <a:ea typeface="Liberation Serif" pitchFamily="18" charset="0"/>
                          <a:cs typeface="Liberation Serif" pitchFamily="18" charset="0"/>
                        </a:rPr>
                        <a:t>Доходы</a:t>
                      </a:r>
                      <a:r>
                        <a:rPr sz="1200" b="1" spc="-105" dirty="0">
                          <a:solidFill>
                            <a:srgbClr val="231F20"/>
                          </a:solidFill>
                          <a:latin typeface="Liberation Serif" pitchFamily="18" charset="0"/>
                          <a:ea typeface="Liberation Serif" pitchFamily="18" charset="0"/>
                          <a:cs typeface="Liberation Serif" pitchFamily="18" charset="0"/>
                        </a:rPr>
                        <a:t> </a:t>
                      </a:r>
                      <a:r>
                        <a:rPr sz="1200" b="1" spc="-20" dirty="0">
                          <a:solidFill>
                            <a:srgbClr val="231F20"/>
                          </a:solidFill>
                          <a:latin typeface="Liberation Serif" pitchFamily="18" charset="0"/>
                          <a:ea typeface="Liberation Serif" pitchFamily="18" charset="0"/>
                          <a:cs typeface="Liberation Serif" pitchFamily="18" charset="0"/>
                        </a:rPr>
                        <a:t>всего</a:t>
                      </a:r>
                      <a:endParaRPr sz="12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solidFill>
                      <a:srgbClr val="B9E3E5"/>
                    </a:solidFill>
                  </a:tcPr>
                </a:tc>
                <a:tc>
                  <a:txBody>
                    <a:bodyPr/>
                    <a:lstStyle/>
                    <a:p>
                      <a:pPr algn="ctr">
                        <a:lnSpc>
                          <a:spcPct val="100000"/>
                        </a:lnSpc>
                        <a:spcBef>
                          <a:spcPts val="445"/>
                        </a:spcBef>
                      </a:pPr>
                      <a:r>
                        <a:rPr lang="ru-RU" sz="1200" b="1" dirty="0" smtClean="0">
                          <a:solidFill>
                            <a:schemeClr val="tx1"/>
                          </a:solidFill>
                          <a:latin typeface="Liberation Serif" pitchFamily="18" charset="0"/>
                          <a:ea typeface="Liberation Serif" pitchFamily="18" charset="0"/>
                          <a:cs typeface="Liberation Serif" pitchFamily="18" charset="0"/>
                        </a:rPr>
                        <a:t>2 246 849</a:t>
                      </a:r>
                      <a:endParaRPr sz="1200" b="1"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solidFill>
                      <a:srgbClr val="B9E3E5"/>
                    </a:solidFill>
                  </a:tcPr>
                </a:tc>
                <a:tc>
                  <a:txBody>
                    <a:bodyPr/>
                    <a:lstStyle/>
                    <a:p>
                      <a:pPr algn="ctr">
                        <a:lnSpc>
                          <a:spcPct val="100000"/>
                        </a:lnSpc>
                        <a:spcBef>
                          <a:spcPts val="445"/>
                        </a:spcBef>
                      </a:pPr>
                      <a:r>
                        <a:rPr lang="ru-RU" sz="1200" b="1" dirty="0" smtClean="0">
                          <a:solidFill>
                            <a:schemeClr val="tx1"/>
                          </a:solidFill>
                          <a:latin typeface="Liberation Serif" pitchFamily="18" charset="0"/>
                          <a:ea typeface="Liberation Serif" pitchFamily="18" charset="0"/>
                          <a:cs typeface="Liberation Serif" pitchFamily="18" charset="0"/>
                        </a:rPr>
                        <a:t>2 244 764</a:t>
                      </a:r>
                      <a:endParaRPr sz="1200" b="1"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solidFill>
                      <a:srgbClr val="B9E3E5"/>
                    </a:solidFill>
                  </a:tcPr>
                </a:tc>
                <a:tc>
                  <a:txBody>
                    <a:bodyPr/>
                    <a:lstStyle/>
                    <a:p>
                      <a:pPr algn="ctr">
                        <a:lnSpc>
                          <a:spcPct val="100000"/>
                        </a:lnSpc>
                        <a:spcBef>
                          <a:spcPts val="445"/>
                        </a:spcBef>
                      </a:pPr>
                      <a:r>
                        <a:rPr lang="ru-RU" sz="1200" b="1" dirty="0" smtClean="0">
                          <a:solidFill>
                            <a:schemeClr val="tx1"/>
                          </a:solidFill>
                          <a:latin typeface="Liberation Serif" pitchFamily="18" charset="0"/>
                          <a:ea typeface="Liberation Serif" pitchFamily="18" charset="0"/>
                          <a:cs typeface="Liberation Serif" pitchFamily="18" charset="0"/>
                        </a:rPr>
                        <a:t>1 889 525</a:t>
                      </a:r>
                      <a:endParaRPr sz="1200" b="1"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B w="6350">
                      <a:solidFill>
                        <a:srgbClr val="00B8BE"/>
                      </a:solidFill>
                      <a:prstDash val="solid"/>
                    </a:lnB>
                    <a:solidFill>
                      <a:srgbClr val="B9E3E5"/>
                    </a:solidFill>
                  </a:tcPr>
                </a:tc>
                <a:tc>
                  <a:txBody>
                    <a:bodyPr/>
                    <a:lstStyle/>
                    <a:p>
                      <a:pPr marL="308610">
                        <a:lnSpc>
                          <a:spcPct val="100000"/>
                        </a:lnSpc>
                        <a:spcBef>
                          <a:spcPts val="445"/>
                        </a:spcBef>
                      </a:pPr>
                      <a:r>
                        <a:rPr lang="ru-RU" sz="1200" b="1" dirty="0" smtClean="0">
                          <a:solidFill>
                            <a:schemeClr val="tx1"/>
                          </a:solidFill>
                          <a:latin typeface="Liberation Serif" pitchFamily="18" charset="0"/>
                          <a:ea typeface="Liberation Serif" pitchFamily="18" charset="0"/>
                          <a:cs typeface="Liberation Serif" pitchFamily="18" charset="0"/>
                        </a:rPr>
                        <a:t>99,9</a:t>
                      </a:r>
                      <a:endParaRPr sz="1200" b="1"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B w="6350">
                      <a:solidFill>
                        <a:srgbClr val="00B8BE"/>
                      </a:solidFill>
                      <a:prstDash val="solid"/>
                    </a:lnB>
                    <a:solidFill>
                      <a:srgbClr val="B9E3E5"/>
                    </a:solidFill>
                  </a:tcPr>
                </a:tc>
                <a:tc>
                  <a:txBody>
                    <a:bodyPr/>
                    <a:lstStyle/>
                    <a:p>
                      <a:pPr marL="307975" indent="-307975" algn="ctr">
                        <a:lnSpc>
                          <a:spcPct val="100000"/>
                        </a:lnSpc>
                        <a:spcBef>
                          <a:spcPts val="445"/>
                        </a:spcBef>
                      </a:pPr>
                      <a:r>
                        <a:rPr lang="ru-RU" sz="1200" b="1" dirty="0" smtClean="0">
                          <a:latin typeface="Liberation Serif" pitchFamily="18" charset="0"/>
                          <a:ea typeface="Liberation Serif" pitchFamily="18" charset="0"/>
                          <a:cs typeface="Liberation Serif" pitchFamily="18" charset="0"/>
                        </a:rPr>
                        <a:t>118,8</a:t>
                      </a:r>
                      <a:endParaRPr sz="1200" b="1"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B w="6350" cap="flat" cmpd="sng" algn="ctr">
                      <a:solidFill>
                        <a:srgbClr val="00B8BE"/>
                      </a:solidFill>
                      <a:prstDash val="solid"/>
                      <a:round/>
                      <a:headEnd type="none" w="med" len="med"/>
                      <a:tailEnd type="none" w="med" len="med"/>
                    </a:lnB>
                    <a:solidFill>
                      <a:srgbClr val="B9E3E5"/>
                    </a:solidFill>
                  </a:tcPr>
                </a:tc>
              </a:tr>
              <a:tr h="248399">
                <a:tc gridSpan="6">
                  <a:txBody>
                    <a:bodyPr/>
                    <a:lstStyle/>
                    <a:p>
                      <a:pPr algn="ctr">
                        <a:lnSpc>
                          <a:spcPct val="100000"/>
                        </a:lnSpc>
                        <a:spcBef>
                          <a:spcPts val="450"/>
                        </a:spcBef>
                      </a:pPr>
                      <a:endParaRPr sz="10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c hMerge="1">
                  <a:txBody>
                    <a:bodyPr/>
                    <a:lstStyle/>
                    <a:p>
                      <a:endParaRPr lang="ru-RU"/>
                    </a:p>
                  </a:txBody>
                  <a:tcPr/>
                </a:tc>
              </a:tr>
              <a:tr h="241289">
                <a:tc>
                  <a:txBody>
                    <a:bodyPr/>
                    <a:lstStyle/>
                    <a:p>
                      <a:pPr marL="32384">
                        <a:lnSpc>
                          <a:spcPct val="100000"/>
                        </a:lnSpc>
                        <a:spcBef>
                          <a:spcPts val="420"/>
                        </a:spcBef>
                      </a:pPr>
                      <a:r>
                        <a:rPr sz="1200" b="1" spc="-5">
                          <a:solidFill>
                            <a:srgbClr val="231F20"/>
                          </a:solidFill>
                          <a:latin typeface="Liberation Serif" pitchFamily="18" charset="0"/>
                          <a:ea typeface="Liberation Serif" pitchFamily="18" charset="0"/>
                          <a:cs typeface="Liberation Serif" pitchFamily="18" charset="0"/>
                        </a:rPr>
                        <a:t>Налоговые </a:t>
                      </a:r>
                      <a:r>
                        <a:rPr sz="1200" b="1" spc="-35" smtClean="0">
                          <a:solidFill>
                            <a:srgbClr val="231F20"/>
                          </a:solidFill>
                          <a:latin typeface="Liberation Serif" pitchFamily="18" charset="0"/>
                          <a:ea typeface="Liberation Serif" pitchFamily="18" charset="0"/>
                          <a:cs typeface="Liberation Serif" pitchFamily="18" charset="0"/>
                        </a:rPr>
                        <a:t>и</a:t>
                      </a:r>
                      <a:r>
                        <a:rPr lang="ru-RU" sz="1200" b="1" spc="-35" dirty="0" smtClean="0">
                          <a:solidFill>
                            <a:srgbClr val="231F20"/>
                          </a:solidFill>
                          <a:latin typeface="Liberation Serif" pitchFamily="18" charset="0"/>
                          <a:ea typeface="Liberation Serif" pitchFamily="18" charset="0"/>
                          <a:cs typeface="Liberation Serif" pitchFamily="18" charset="0"/>
                        </a:rPr>
                        <a:t> </a:t>
                      </a:r>
                      <a:r>
                        <a:rPr sz="1200" b="1" spc="-35" smtClean="0">
                          <a:solidFill>
                            <a:srgbClr val="231F20"/>
                          </a:solidFill>
                          <a:latin typeface="Liberation Serif" pitchFamily="18" charset="0"/>
                          <a:ea typeface="Liberation Serif" pitchFamily="18" charset="0"/>
                          <a:cs typeface="Liberation Serif" pitchFamily="18" charset="0"/>
                        </a:rPr>
                        <a:t> </a:t>
                      </a:r>
                      <a:r>
                        <a:rPr sz="1200" b="1" spc="-15" smtClean="0">
                          <a:solidFill>
                            <a:srgbClr val="231F20"/>
                          </a:solidFill>
                          <a:latin typeface="Liberation Serif" pitchFamily="18" charset="0"/>
                          <a:ea typeface="Liberation Serif" pitchFamily="18" charset="0"/>
                          <a:cs typeface="Liberation Serif" pitchFamily="18" charset="0"/>
                        </a:rPr>
                        <a:t>неналоговые</a:t>
                      </a:r>
                      <a:r>
                        <a:rPr sz="1200" b="1" spc="-140" smtClean="0">
                          <a:solidFill>
                            <a:srgbClr val="231F20"/>
                          </a:solidFill>
                          <a:latin typeface="Liberation Serif" pitchFamily="18" charset="0"/>
                          <a:ea typeface="Liberation Serif" pitchFamily="18" charset="0"/>
                          <a:cs typeface="Liberation Serif" pitchFamily="18" charset="0"/>
                        </a:rPr>
                        <a:t> </a:t>
                      </a:r>
                      <a:r>
                        <a:rPr sz="1200" b="1" spc="10" dirty="0">
                          <a:solidFill>
                            <a:srgbClr val="231F20"/>
                          </a:solidFill>
                          <a:latin typeface="Liberation Serif" pitchFamily="18" charset="0"/>
                          <a:ea typeface="Liberation Serif" pitchFamily="18" charset="0"/>
                          <a:cs typeface="Liberation Serif" pitchFamily="18" charset="0"/>
                        </a:rPr>
                        <a:t>доходы</a:t>
                      </a:r>
                      <a:endParaRPr sz="12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0" marR="0" indent="0" algn="ctr" defTabSz="914400" eaLnBrk="1" fontAlgn="auto" latinLnBrk="0" hangingPunct="1">
                        <a:lnSpc>
                          <a:spcPct val="100000"/>
                        </a:lnSpc>
                        <a:spcBef>
                          <a:spcPts val="420"/>
                        </a:spcBef>
                        <a:spcAft>
                          <a:spcPts val="0"/>
                        </a:spcAft>
                        <a:buClrTx/>
                        <a:buSzTx/>
                        <a:buFontTx/>
                        <a:buNone/>
                        <a:tabLst/>
                        <a:defRPr/>
                      </a:pPr>
                      <a:r>
                        <a:rPr lang="ru-RU" sz="1200" b="1" dirty="0" smtClean="0">
                          <a:solidFill>
                            <a:schemeClr val="tx1"/>
                          </a:solidFill>
                          <a:latin typeface="Liberation Serif" pitchFamily="18" charset="0"/>
                          <a:ea typeface="Liberation Serif" pitchFamily="18" charset="0"/>
                          <a:cs typeface="Liberation Serif" pitchFamily="18" charset="0"/>
                        </a:rPr>
                        <a:t>508</a:t>
                      </a:r>
                      <a:r>
                        <a:rPr lang="ru-RU" sz="1200" b="1" baseline="0" dirty="0" smtClean="0">
                          <a:solidFill>
                            <a:schemeClr val="tx1"/>
                          </a:solidFill>
                          <a:latin typeface="Liberation Serif" pitchFamily="18" charset="0"/>
                          <a:ea typeface="Liberation Serif" pitchFamily="18" charset="0"/>
                          <a:cs typeface="Liberation Serif" pitchFamily="18" charset="0"/>
                        </a:rPr>
                        <a:t> 531</a:t>
                      </a:r>
                      <a:endParaRPr lang="ru-RU" sz="1200" b="1" dirty="0" smtClean="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0" marR="0" indent="0" algn="ctr" defTabSz="914400" eaLnBrk="1" fontAlgn="auto" latinLnBrk="0" hangingPunct="1">
                        <a:lnSpc>
                          <a:spcPct val="100000"/>
                        </a:lnSpc>
                        <a:spcBef>
                          <a:spcPts val="420"/>
                        </a:spcBef>
                        <a:spcAft>
                          <a:spcPts val="0"/>
                        </a:spcAft>
                        <a:buClrTx/>
                        <a:buSzTx/>
                        <a:buFontTx/>
                        <a:buNone/>
                        <a:tabLst/>
                        <a:defRPr/>
                      </a:pPr>
                      <a:r>
                        <a:rPr lang="ru-RU" sz="1200" b="1" dirty="0" smtClean="0">
                          <a:solidFill>
                            <a:schemeClr val="tx1"/>
                          </a:solidFill>
                          <a:latin typeface="Liberation Serif" pitchFamily="18" charset="0"/>
                          <a:ea typeface="Liberation Serif" pitchFamily="18" charset="0"/>
                          <a:cs typeface="Liberation Serif" pitchFamily="18" charset="0"/>
                        </a:rPr>
                        <a:t>507 615</a:t>
                      </a: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marL="0" marR="0" indent="0" algn="ctr" defTabSz="914400" eaLnBrk="1" fontAlgn="auto" latinLnBrk="0" hangingPunct="1">
                        <a:lnSpc>
                          <a:spcPct val="100000"/>
                        </a:lnSpc>
                        <a:spcBef>
                          <a:spcPts val="420"/>
                        </a:spcBef>
                        <a:spcAft>
                          <a:spcPts val="0"/>
                        </a:spcAft>
                        <a:buClrTx/>
                        <a:buSzTx/>
                        <a:buFontTx/>
                        <a:buNone/>
                        <a:tabLst/>
                        <a:defRPr/>
                      </a:pPr>
                      <a:r>
                        <a:rPr lang="ru-RU" sz="1200" b="1" dirty="0" smtClean="0">
                          <a:solidFill>
                            <a:schemeClr val="tx1"/>
                          </a:solidFill>
                          <a:latin typeface="Liberation Serif" pitchFamily="18" charset="0"/>
                          <a:ea typeface="Liberation Serif" pitchFamily="18" charset="0"/>
                          <a:cs typeface="Liberation Serif" pitchFamily="18" charset="0"/>
                        </a:rPr>
                        <a:t>461 204</a:t>
                      </a: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308610" marR="0" indent="0" algn="l" defTabSz="914400" eaLnBrk="1" fontAlgn="auto" latinLnBrk="0" hangingPunct="1">
                        <a:lnSpc>
                          <a:spcPct val="100000"/>
                        </a:lnSpc>
                        <a:spcBef>
                          <a:spcPts val="420"/>
                        </a:spcBef>
                        <a:spcAft>
                          <a:spcPts val="0"/>
                        </a:spcAft>
                        <a:buClrTx/>
                        <a:buSzTx/>
                        <a:buFontTx/>
                        <a:buNone/>
                        <a:tabLst/>
                        <a:defRPr/>
                      </a:pPr>
                      <a:r>
                        <a:rPr lang="ru-RU" sz="1200" b="1" dirty="0" smtClean="0">
                          <a:solidFill>
                            <a:schemeClr val="tx1"/>
                          </a:solidFill>
                          <a:latin typeface="Liberation Serif" pitchFamily="18" charset="0"/>
                          <a:ea typeface="Liberation Serif" pitchFamily="18" charset="0"/>
                          <a:cs typeface="Liberation Serif" pitchFamily="18" charset="0"/>
                        </a:rPr>
                        <a:t>99,8</a:t>
                      </a: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marL="307975" marR="0" indent="-307975" algn="ctr" defTabSz="914400" eaLnBrk="1" fontAlgn="auto" latinLnBrk="0" hangingPunct="1">
                        <a:lnSpc>
                          <a:spcPct val="100000"/>
                        </a:lnSpc>
                        <a:spcBef>
                          <a:spcPts val="420"/>
                        </a:spcBef>
                        <a:spcAft>
                          <a:spcPts val="0"/>
                        </a:spcAft>
                        <a:buClrTx/>
                        <a:buSzTx/>
                        <a:buFontTx/>
                        <a:buNone/>
                        <a:tabLst/>
                        <a:defRPr/>
                      </a:pPr>
                      <a:r>
                        <a:rPr lang="ru-RU" sz="1200" b="1" dirty="0" smtClean="0">
                          <a:latin typeface="Liberation Serif" pitchFamily="18" charset="0"/>
                          <a:ea typeface="Liberation Serif" pitchFamily="18" charset="0"/>
                          <a:cs typeface="Liberation Serif" pitchFamily="18" charset="0"/>
                        </a:rPr>
                        <a:t>110,1</a:t>
                      </a: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248399">
                <a:tc>
                  <a:txBody>
                    <a:bodyPr/>
                    <a:lstStyle/>
                    <a:p>
                      <a:pPr marL="32384" marR="0" indent="0" defTabSz="914400" eaLnBrk="1" fontAlgn="auto" latinLnBrk="0" hangingPunct="1">
                        <a:lnSpc>
                          <a:spcPct val="100000"/>
                        </a:lnSpc>
                        <a:spcBef>
                          <a:spcPts val="450"/>
                        </a:spcBef>
                        <a:spcAft>
                          <a:spcPts val="0"/>
                        </a:spcAft>
                        <a:buClrTx/>
                        <a:buSzTx/>
                        <a:buFontTx/>
                        <a:buNone/>
                        <a:tabLst/>
                        <a:defRPr/>
                      </a:pPr>
                      <a:r>
                        <a:rPr lang="ru-RU" sz="1100" spc="-25" dirty="0" smtClean="0">
                          <a:solidFill>
                            <a:srgbClr val="231F20"/>
                          </a:solidFill>
                          <a:latin typeface="Liberation Serif" pitchFamily="18" charset="0"/>
                          <a:ea typeface="Liberation Serif" pitchFamily="18" charset="0"/>
                          <a:cs typeface="Liberation Serif" pitchFamily="18" charset="0"/>
                        </a:rPr>
                        <a:t>Налог </a:t>
                      </a:r>
                      <a:r>
                        <a:rPr lang="ru-RU" sz="1100" spc="-70" dirty="0" smtClean="0">
                          <a:solidFill>
                            <a:srgbClr val="231F20"/>
                          </a:solidFill>
                          <a:latin typeface="Liberation Serif" pitchFamily="18" charset="0"/>
                          <a:ea typeface="Liberation Serif" pitchFamily="18" charset="0"/>
                          <a:cs typeface="Liberation Serif" pitchFamily="18" charset="0"/>
                        </a:rPr>
                        <a:t>на  </a:t>
                      </a:r>
                      <a:r>
                        <a:rPr lang="ru-RU" sz="1100" dirty="0" smtClean="0">
                          <a:solidFill>
                            <a:srgbClr val="231F20"/>
                          </a:solidFill>
                          <a:latin typeface="Liberation Serif" pitchFamily="18" charset="0"/>
                          <a:ea typeface="Liberation Serif" pitchFamily="18" charset="0"/>
                          <a:cs typeface="Liberation Serif" pitchFamily="18" charset="0"/>
                        </a:rPr>
                        <a:t>доходы </a:t>
                      </a:r>
                      <a:r>
                        <a:rPr lang="ru-RU" sz="1100" spc="-25" dirty="0" smtClean="0">
                          <a:solidFill>
                            <a:srgbClr val="231F20"/>
                          </a:solidFill>
                          <a:latin typeface="Liberation Serif" pitchFamily="18" charset="0"/>
                          <a:ea typeface="Liberation Serif" pitchFamily="18" charset="0"/>
                          <a:cs typeface="Liberation Serif" pitchFamily="18" charset="0"/>
                        </a:rPr>
                        <a:t>физических</a:t>
                      </a:r>
                      <a:r>
                        <a:rPr lang="ru-RU" sz="1100" spc="-80" dirty="0" smtClean="0">
                          <a:solidFill>
                            <a:srgbClr val="231F20"/>
                          </a:solidFill>
                          <a:latin typeface="Liberation Serif" pitchFamily="18" charset="0"/>
                          <a:ea typeface="Liberation Serif" pitchFamily="18" charset="0"/>
                          <a:cs typeface="Liberation Serif" pitchFamily="18" charset="0"/>
                        </a:rPr>
                        <a:t> </a:t>
                      </a:r>
                      <a:r>
                        <a:rPr lang="ru-RU" sz="1100" spc="-30" dirty="0" smtClean="0">
                          <a:solidFill>
                            <a:srgbClr val="231F20"/>
                          </a:solidFill>
                          <a:latin typeface="Liberation Serif" pitchFamily="18" charset="0"/>
                          <a:ea typeface="Liberation Serif" pitchFamily="18" charset="0"/>
                          <a:cs typeface="Liberation Serif" pitchFamily="18" charset="0"/>
                        </a:rPr>
                        <a:t>лиц</a:t>
                      </a:r>
                      <a:endParaRPr lang="ru-RU" sz="1100" dirty="0" smtClean="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301 987</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301 071</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272 303</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marL="350520" algn="l">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99,7</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chemeClr val="bg1"/>
                    </a:solidFill>
                  </a:tcPr>
                </a:tc>
                <a:tc>
                  <a:txBody>
                    <a:bodyPr/>
                    <a:lstStyle/>
                    <a:p>
                      <a:pPr marL="349250" indent="-349250" algn="ctr">
                        <a:lnSpc>
                          <a:spcPct val="100000"/>
                        </a:lnSpc>
                        <a:spcBef>
                          <a:spcPts val="450"/>
                        </a:spcBef>
                      </a:pPr>
                      <a:r>
                        <a:rPr lang="ru-RU" sz="1100" dirty="0" smtClean="0">
                          <a:latin typeface="Liberation Serif" pitchFamily="18" charset="0"/>
                          <a:ea typeface="Liberation Serif" pitchFamily="18" charset="0"/>
                          <a:cs typeface="Liberation Serif" pitchFamily="18" charset="0"/>
                        </a:rPr>
                        <a:t>110,6</a:t>
                      </a:r>
                      <a:endParaRPr sz="11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248399">
                <a:tc>
                  <a:txBody>
                    <a:bodyPr/>
                    <a:lstStyle/>
                    <a:p>
                      <a:pPr marL="32384">
                        <a:lnSpc>
                          <a:spcPct val="100000"/>
                        </a:lnSpc>
                        <a:spcBef>
                          <a:spcPts val="450"/>
                        </a:spcBef>
                      </a:pPr>
                      <a:r>
                        <a:rPr lang="ru-RU" sz="1100" dirty="0" smtClean="0">
                          <a:latin typeface="Liberation Serif" pitchFamily="18" charset="0"/>
                          <a:ea typeface="Liberation Serif" pitchFamily="18" charset="0"/>
                          <a:cs typeface="Liberation Serif" pitchFamily="18" charset="0"/>
                        </a:rPr>
                        <a:t>Акцизы</a:t>
                      </a:r>
                      <a:endParaRPr sz="11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100 320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100 320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97 788</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321945" algn="l">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100,0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marL="320675" indent="-320675" algn="ctr">
                        <a:lnSpc>
                          <a:spcPct val="100000"/>
                        </a:lnSpc>
                        <a:spcBef>
                          <a:spcPts val="450"/>
                        </a:spcBef>
                      </a:pPr>
                      <a:r>
                        <a:rPr lang="ru-RU" sz="1100" dirty="0" smtClean="0">
                          <a:latin typeface="Liberation Serif" pitchFamily="18" charset="0"/>
                          <a:ea typeface="Liberation Serif" pitchFamily="18" charset="0"/>
                          <a:cs typeface="Liberation Serif" pitchFamily="18" charset="0"/>
                        </a:rPr>
                        <a:t>102,6</a:t>
                      </a:r>
                      <a:endParaRPr sz="11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189002">
                <a:tc>
                  <a:txBody>
                    <a:bodyPr/>
                    <a:lstStyle/>
                    <a:p>
                      <a:pPr marL="32384">
                        <a:lnSpc>
                          <a:spcPct val="100000"/>
                        </a:lnSpc>
                        <a:spcBef>
                          <a:spcPts val="450"/>
                        </a:spcBef>
                      </a:pPr>
                      <a:r>
                        <a:rPr lang="ru-RU" sz="1100" dirty="0" smtClean="0">
                          <a:latin typeface="Liberation Serif" pitchFamily="18" charset="0"/>
                          <a:ea typeface="Liberation Serif" pitchFamily="18" charset="0"/>
                          <a:cs typeface="Liberation Serif" pitchFamily="18" charset="0"/>
                        </a:rPr>
                        <a:t>Туристический налог</a:t>
                      </a:r>
                      <a:endParaRPr sz="11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6</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6</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marL="350520" algn="l">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100,0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marL="349250" indent="-349250" algn="ctr">
                        <a:lnSpc>
                          <a:spcPct val="100000"/>
                        </a:lnSpc>
                        <a:spcBef>
                          <a:spcPts val="450"/>
                        </a:spcBef>
                      </a:pPr>
                      <a:r>
                        <a:rPr lang="ru-RU" sz="1100" dirty="0" smtClean="0">
                          <a:latin typeface="Liberation Serif" pitchFamily="18" charset="0"/>
                          <a:ea typeface="Liberation Serif" pitchFamily="18" charset="0"/>
                          <a:cs typeface="Liberation Serif" pitchFamily="18" charset="0"/>
                        </a:rPr>
                        <a:t>0</a:t>
                      </a:r>
                      <a:endParaRPr sz="11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189002">
                <a:tc>
                  <a:txBody>
                    <a:bodyPr/>
                    <a:lstStyle/>
                    <a:p>
                      <a:pPr marL="32384">
                        <a:lnSpc>
                          <a:spcPct val="100000"/>
                        </a:lnSpc>
                        <a:spcBef>
                          <a:spcPts val="450"/>
                        </a:spcBef>
                      </a:pPr>
                      <a:r>
                        <a:rPr lang="ru-RU" sz="1100" dirty="0" smtClean="0">
                          <a:latin typeface="Liberation Serif" pitchFamily="18" charset="0"/>
                          <a:ea typeface="Liberation Serif" pitchFamily="18" charset="0"/>
                          <a:cs typeface="Liberation Serif" pitchFamily="18" charset="0"/>
                        </a:rPr>
                        <a:t>Налог, взимаемый в связи с применением упрощенной системы налогообложения</a:t>
                      </a:r>
                      <a:endParaRPr sz="11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18 674</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18 674</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34 213</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marL="350520" algn="l">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100,0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marL="349250" indent="-349250" algn="ctr">
                        <a:lnSpc>
                          <a:spcPct val="100000"/>
                        </a:lnSpc>
                        <a:spcBef>
                          <a:spcPts val="450"/>
                        </a:spcBef>
                      </a:pPr>
                      <a:r>
                        <a:rPr lang="ru-RU" sz="1100" dirty="0" smtClean="0">
                          <a:latin typeface="Liberation Serif" pitchFamily="18" charset="0"/>
                          <a:ea typeface="Liberation Serif" pitchFamily="18" charset="0"/>
                          <a:cs typeface="Liberation Serif" pitchFamily="18" charset="0"/>
                        </a:rPr>
                        <a:t>54,6</a:t>
                      </a:r>
                      <a:endParaRPr sz="11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189002">
                <a:tc>
                  <a:txBody>
                    <a:bodyPr/>
                    <a:lstStyle/>
                    <a:p>
                      <a:pPr marL="32384">
                        <a:lnSpc>
                          <a:spcPct val="100000"/>
                        </a:lnSpc>
                        <a:spcBef>
                          <a:spcPts val="450"/>
                        </a:spcBef>
                      </a:pPr>
                      <a:r>
                        <a:rPr lang="ru-RU" sz="1100" spc="-5" dirty="0" smtClean="0">
                          <a:solidFill>
                            <a:srgbClr val="231F20"/>
                          </a:solidFill>
                          <a:latin typeface="Liberation Serif" pitchFamily="18" charset="0"/>
                          <a:ea typeface="Liberation Serif" pitchFamily="18" charset="0"/>
                          <a:cs typeface="Liberation Serif" pitchFamily="18" charset="0"/>
                        </a:rPr>
                        <a:t>Единый налог</a:t>
                      </a:r>
                      <a:r>
                        <a:rPr lang="ru-RU" sz="1100" spc="-5" baseline="0" dirty="0" smtClean="0">
                          <a:solidFill>
                            <a:srgbClr val="231F20"/>
                          </a:solidFill>
                          <a:latin typeface="Liberation Serif" pitchFamily="18" charset="0"/>
                          <a:ea typeface="Liberation Serif" pitchFamily="18" charset="0"/>
                          <a:cs typeface="Liberation Serif" pitchFamily="18" charset="0"/>
                        </a:rPr>
                        <a:t> на вмененный доход</a:t>
                      </a:r>
                      <a:endParaRPr sz="11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16</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16</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40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350520" algn="l">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100,0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marL="349250" indent="-349250" algn="ctr">
                        <a:lnSpc>
                          <a:spcPct val="100000"/>
                        </a:lnSpc>
                        <a:spcBef>
                          <a:spcPts val="450"/>
                        </a:spcBef>
                      </a:pPr>
                      <a:r>
                        <a:rPr lang="ru-RU" sz="1100" dirty="0" smtClean="0">
                          <a:latin typeface="Liberation Serif" pitchFamily="18" charset="0"/>
                          <a:ea typeface="Liberation Serif" pitchFamily="18" charset="0"/>
                          <a:cs typeface="Liberation Serif" pitchFamily="18" charset="0"/>
                        </a:rPr>
                        <a:t>40,0</a:t>
                      </a:r>
                      <a:endParaRPr sz="11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81008">
                <a:tc>
                  <a:txBody>
                    <a:bodyPr/>
                    <a:lstStyle/>
                    <a:p>
                      <a:pPr marL="32384" marR="0" indent="0" defTabSz="914400" eaLnBrk="1" fontAlgn="auto" latinLnBrk="0" hangingPunct="1">
                        <a:lnSpc>
                          <a:spcPct val="100000"/>
                        </a:lnSpc>
                        <a:spcBef>
                          <a:spcPts val="450"/>
                        </a:spcBef>
                        <a:spcAft>
                          <a:spcPts val="0"/>
                        </a:spcAft>
                        <a:buClrTx/>
                        <a:buSzTx/>
                        <a:buFontTx/>
                        <a:buNone/>
                        <a:tabLst/>
                        <a:defRPr/>
                      </a:pPr>
                      <a:r>
                        <a:rPr lang="ru-RU" sz="1100" spc="-25" dirty="0" smtClean="0">
                          <a:solidFill>
                            <a:srgbClr val="231F20"/>
                          </a:solidFill>
                          <a:latin typeface="Liberation Serif" pitchFamily="18" charset="0"/>
                          <a:ea typeface="Liberation Serif" pitchFamily="18" charset="0"/>
                          <a:cs typeface="Liberation Serif" pitchFamily="18" charset="0"/>
                        </a:rPr>
                        <a:t>Единый сельскохозяйственный налог</a:t>
                      </a:r>
                      <a:endParaRPr lang="ru-RU" sz="1100" spc="-2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1 369</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1 369</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3117</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21945" algn="l">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100,0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tcPr>
                </a:tc>
                <a:tc>
                  <a:txBody>
                    <a:bodyPr/>
                    <a:lstStyle/>
                    <a:p>
                      <a:pPr marL="320675" indent="-320675" algn="ctr">
                        <a:lnSpc>
                          <a:spcPct val="100000"/>
                        </a:lnSpc>
                        <a:spcBef>
                          <a:spcPts val="450"/>
                        </a:spcBef>
                      </a:pPr>
                      <a:r>
                        <a:rPr lang="ru-RU" sz="1100" dirty="0" smtClean="0">
                          <a:latin typeface="Liberation Serif" pitchFamily="18" charset="0"/>
                          <a:ea typeface="Liberation Serif" pitchFamily="18" charset="0"/>
                          <a:cs typeface="Liberation Serif" pitchFamily="18" charset="0"/>
                        </a:rPr>
                        <a:t>43,9</a:t>
                      </a:r>
                      <a:endParaRPr sz="11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tcPr>
                </a:tc>
              </a:tr>
              <a:tr h="140418">
                <a:tc>
                  <a:txBody>
                    <a:bodyPr/>
                    <a:lstStyle/>
                    <a:p>
                      <a:pPr marL="32384" marR="0" indent="0" defTabSz="914400" eaLnBrk="1" fontAlgn="auto" latinLnBrk="0" hangingPunct="1">
                        <a:lnSpc>
                          <a:spcPct val="100000"/>
                        </a:lnSpc>
                        <a:spcBef>
                          <a:spcPts val="450"/>
                        </a:spcBef>
                        <a:spcAft>
                          <a:spcPts val="0"/>
                        </a:spcAft>
                        <a:buClrTx/>
                        <a:buSzTx/>
                        <a:buFontTx/>
                        <a:buNone/>
                        <a:tabLst/>
                        <a:defRPr/>
                      </a:pPr>
                      <a:r>
                        <a:rPr lang="ru-RU" sz="1100" spc="-25" dirty="0" smtClean="0">
                          <a:solidFill>
                            <a:srgbClr val="231F20"/>
                          </a:solidFill>
                          <a:latin typeface="Liberation Serif" pitchFamily="18" charset="0"/>
                          <a:ea typeface="Liberation Serif" pitchFamily="18" charset="0"/>
                          <a:cs typeface="Liberation Serif" pitchFamily="18" charset="0"/>
                        </a:rPr>
                        <a:t>Налог на патент</a:t>
                      </a:r>
                      <a:endParaRPr lang="ru-RU" sz="1100" spc="-2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2 781</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2 781</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1 507</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350520" algn="l">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100,0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marL="349250" indent="-349250" algn="ctr">
                        <a:lnSpc>
                          <a:spcPct val="100000"/>
                        </a:lnSpc>
                        <a:spcBef>
                          <a:spcPts val="450"/>
                        </a:spcBef>
                      </a:pPr>
                      <a:r>
                        <a:rPr lang="ru-RU" sz="1100" dirty="0" smtClean="0">
                          <a:latin typeface="Liberation Serif" pitchFamily="18" charset="0"/>
                          <a:ea typeface="Liberation Serif" pitchFamily="18" charset="0"/>
                          <a:cs typeface="Liberation Serif" pitchFamily="18" charset="0"/>
                        </a:rPr>
                        <a:t>184,5</a:t>
                      </a:r>
                      <a:endParaRPr sz="11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213402">
                <a:tc>
                  <a:txBody>
                    <a:bodyPr/>
                    <a:lstStyle/>
                    <a:p>
                      <a:pPr marL="32384" marR="0" indent="0" defTabSz="914400" eaLnBrk="1" fontAlgn="auto" latinLnBrk="0" hangingPunct="1">
                        <a:lnSpc>
                          <a:spcPct val="100000"/>
                        </a:lnSpc>
                        <a:spcBef>
                          <a:spcPts val="450"/>
                        </a:spcBef>
                        <a:spcAft>
                          <a:spcPts val="0"/>
                        </a:spcAft>
                        <a:buClrTx/>
                        <a:buSzTx/>
                        <a:buFontTx/>
                        <a:buNone/>
                        <a:tabLst/>
                        <a:defRPr/>
                      </a:pPr>
                      <a:r>
                        <a:rPr lang="ru-RU" sz="1100" spc="-25" dirty="0" smtClean="0">
                          <a:solidFill>
                            <a:srgbClr val="231F20"/>
                          </a:solidFill>
                          <a:latin typeface="Liberation Serif" pitchFamily="18" charset="0"/>
                          <a:ea typeface="Liberation Serif" pitchFamily="18" charset="0"/>
                          <a:cs typeface="Liberation Serif" pitchFamily="18" charset="0"/>
                        </a:rPr>
                        <a:t>Налог</a:t>
                      </a:r>
                      <a:r>
                        <a:rPr lang="ru-RU" sz="1100" spc="-25" baseline="0" dirty="0" smtClean="0">
                          <a:solidFill>
                            <a:srgbClr val="231F20"/>
                          </a:solidFill>
                          <a:latin typeface="Liberation Serif" pitchFamily="18" charset="0"/>
                          <a:ea typeface="Liberation Serif" pitchFamily="18" charset="0"/>
                          <a:cs typeface="Liberation Serif" pitchFamily="18" charset="0"/>
                        </a:rPr>
                        <a:t> н</a:t>
                      </a:r>
                      <a:r>
                        <a:rPr lang="ru-RU" sz="1100" spc="-25" dirty="0" smtClean="0">
                          <a:solidFill>
                            <a:srgbClr val="231F20"/>
                          </a:solidFill>
                          <a:latin typeface="Liberation Serif" pitchFamily="18" charset="0"/>
                          <a:ea typeface="Liberation Serif" pitchFamily="18" charset="0"/>
                          <a:cs typeface="Liberation Serif" pitchFamily="18" charset="0"/>
                        </a:rPr>
                        <a:t>а</a:t>
                      </a:r>
                      <a:r>
                        <a:rPr lang="ru-RU" sz="1100" spc="-25" baseline="0" dirty="0" smtClean="0">
                          <a:solidFill>
                            <a:srgbClr val="231F20"/>
                          </a:solidFill>
                          <a:latin typeface="Liberation Serif" pitchFamily="18" charset="0"/>
                          <a:ea typeface="Liberation Serif" pitchFamily="18" charset="0"/>
                          <a:cs typeface="Liberation Serif" pitchFamily="18" charset="0"/>
                        </a:rPr>
                        <a:t> имущество физических лиц</a:t>
                      </a:r>
                      <a:endParaRPr lang="ru-RU" sz="1100" spc="-2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459"/>
                        </a:spcBef>
                      </a:pPr>
                      <a:r>
                        <a:rPr lang="ru-RU" sz="1100" dirty="0" smtClean="0">
                          <a:solidFill>
                            <a:schemeClr val="tx1"/>
                          </a:solidFill>
                          <a:latin typeface="Liberation Serif" pitchFamily="18" charset="0"/>
                          <a:ea typeface="Liberation Serif" pitchFamily="18" charset="0"/>
                          <a:cs typeface="Liberation Serif" pitchFamily="18" charset="0"/>
                        </a:rPr>
                        <a:t>3 996</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algn="ctr">
                        <a:lnSpc>
                          <a:spcPct val="100000"/>
                        </a:lnSpc>
                        <a:spcBef>
                          <a:spcPts val="459"/>
                        </a:spcBef>
                      </a:pPr>
                      <a:r>
                        <a:rPr lang="ru-RU" sz="1100" dirty="0" smtClean="0">
                          <a:solidFill>
                            <a:schemeClr val="tx1"/>
                          </a:solidFill>
                          <a:latin typeface="Liberation Serif" pitchFamily="18" charset="0"/>
                          <a:ea typeface="Liberation Serif" pitchFamily="18" charset="0"/>
                          <a:cs typeface="Liberation Serif" pitchFamily="18" charset="0"/>
                        </a:rPr>
                        <a:t>3 996</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tcPr>
                </a:tc>
                <a:tc>
                  <a:txBody>
                    <a:bodyPr/>
                    <a:lstStyle/>
                    <a:p>
                      <a:pPr algn="ctr">
                        <a:lnSpc>
                          <a:spcPct val="100000"/>
                        </a:lnSpc>
                        <a:spcBef>
                          <a:spcPts val="459"/>
                        </a:spcBef>
                      </a:pPr>
                      <a:r>
                        <a:rPr lang="ru-RU" sz="1100" dirty="0" smtClean="0">
                          <a:solidFill>
                            <a:schemeClr val="tx1"/>
                          </a:solidFill>
                          <a:latin typeface="Liberation Serif" pitchFamily="18" charset="0"/>
                          <a:ea typeface="Liberation Serif" pitchFamily="18" charset="0"/>
                          <a:cs typeface="Liberation Serif" pitchFamily="18" charset="0"/>
                        </a:rPr>
                        <a:t>3 726</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21945" algn="l">
                        <a:lnSpc>
                          <a:spcPct val="100000"/>
                        </a:lnSpc>
                        <a:spcBef>
                          <a:spcPts val="459"/>
                        </a:spcBef>
                      </a:pPr>
                      <a:r>
                        <a:rPr lang="ru-RU" sz="1100" dirty="0" smtClean="0">
                          <a:solidFill>
                            <a:schemeClr val="tx1"/>
                          </a:solidFill>
                          <a:latin typeface="Liberation Serif" pitchFamily="18" charset="0"/>
                          <a:ea typeface="Liberation Serif" pitchFamily="18" charset="0"/>
                          <a:cs typeface="Liberation Serif" pitchFamily="18" charset="0"/>
                        </a:rPr>
                        <a:t>100,0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tcPr>
                </a:tc>
                <a:tc>
                  <a:txBody>
                    <a:bodyPr/>
                    <a:lstStyle/>
                    <a:p>
                      <a:pPr marL="320675" indent="-320675" algn="ctr">
                        <a:lnSpc>
                          <a:spcPct val="100000"/>
                        </a:lnSpc>
                        <a:spcBef>
                          <a:spcPts val="459"/>
                        </a:spcBef>
                        <a:tabLst/>
                      </a:pPr>
                      <a:r>
                        <a:rPr lang="ru-RU" sz="1100" dirty="0" smtClean="0">
                          <a:latin typeface="Liberation Serif" pitchFamily="18" charset="0"/>
                          <a:ea typeface="Liberation Serif" pitchFamily="18" charset="0"/>
                          <a:cs typeface="Liberation Serif" pitchFamily="18" charset="0"/>
                        </a:rPr>
                        <a:t>107,2</a:t>
                      </a:r>
                      <a:endParaRPr sz="11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tcPr>
                </a:tc>
              </a:tr>
              <a:tr h="192206">
                <a:tc>
                  <a:txBody>
                    <a:bodyPr/>
                    <a:lstStyle/>
                    <a:p>
                      <a:pPr marL="32384" marR="0" indent="0" defTabSz="914400" eaLnBrk="1" fontAlgn="auto" latinLnBrk="0" hangingPunct="1">
                        <a:lnSpc>
                          <a:spcPct val="100000"/>
                        </a:lnSpc>
                        <a:spcBef>
                          <a:spcPts val="450"/>
                        </a:spcBef>
                        <a:spcAft>
                          <a:spcPts val="0"/>
                        </a:spcAft>
                        <a:buClrTx/>
                        <a:buSzTx/>
                        <a:buFontTx/>
                        <a:buNone/>
                        <a:tabLst/>
                        <a:defRPr/>
                      </a:pPr>
                      <a:r>
                        <a:rPr lang="ru-RU" sz="1100" spc="-25" dirty="0" smtClean="0">
                          <a:solidFill>
                            <a:srgbClr val="231F20"/>
                          </a:solidFill>
                          <a:latin typeface="Liberation Serif" pitchFamily="18" charset="0"/>
                          <a:ea typeface="Liberation Serif" pitchFamily="18" charset="0"/>
                          <a:cs typeface="Liberation Serif" pitchFamily="18" charset="0"/>
                        </a:rPr>
                        <a:t>Земельный налог с организаций</a:t>
                      </a:r>
                      <a:endParaRPr lang="ru-RU" sz="1100" spc="-2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1 929</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1 929</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2 155</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321945" algn="l">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100,0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marL="320675" indent="-320675" algn="ctr">
                        <a:lnSpc>
                          <a:spcPct val="100000"/>
                        </a:lnSpc>
                        <a:spcBef>
                          <a:spcPts val="450"/>
                        </a:spcBef>
                      </a:pPr>
                      <a:r>
                        <a:rPr lang="ru-RU" sz="1100" dirty="0" smtClean="0">
                          <a:latin typeface="Liberation Serif" pitchFamily="18" charset="0"/>
                          <a:ea typeface="Liberation Serif" pitchFamily="18" charset="0"/>
                          <a:cs typeface="Liberation Serif" pitchFamily="18" charset="0"/>
                        </a:rPr>
                        <a:t>89,2</a:t>
                      </a:r>
                      <a:endParaRPr sz="11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192010">
                <a:tc>
                  <a:txBody>
                    <a:bodyPr/>
                    <a:lstStyle/>
                    <a:p>
                      <a:pPr marL="32384" marR="0" indent="0" defTabSz="914400" eaLnBrk="1" fontAlgn="auto" latinLnBrk="0" hangingPunct="1">
                        <a:lnSpc>
                          <a:spcPct val="100000"/>
                        </a:lnSpc>
                        <a:spcBef>
                          <a:spcPts val="450"/>
                        </a:spcBef>
                        <a:spcAft>
                          <a:spcPts val="0"/>
                        </a:spcAft>
                        <a:buClrTx/>
                        <a:buSzTx/>
                        <a:buFontTx/>
                        <a:buNone/>
                        <a:tabLst/>
                        <a:defRPr/>
                      </a:pPr>
                      <a:r>
                        <a:rPr lang="ru-RU" sz="1100" spc="-25" dirty="0" smtClean="0">
                          <a:solidFill>
                            <a:srgbClr val="231F20"/>
                          </a:solidFill>
                          <a:latin typeface="Liberation Serif" pitchFamily="18" charset="0"/>
                          <a:ea typeface="Liberation Serif" pitchFamily="18" charset="0"/>
                          <a:cs typeface="Liberation Serif" pitchFamily="18" charset="0"/>
                        </a:rPr>
                        <a:t>Земельный налог  с физических лиц</a:t>
                      </a:r>
                      <a:endParaRPr lang="ru-RU" sz="1100" spc="-2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2 753</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2 753</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2 775</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tcPr>
                </a:tc>
                <a:tc>
                  <a:txBody>
                    <a:bodyPr/>
                    <a:lstStyle/>
                    <a:p>
                      <a:pPr marL="321945" algn="l">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100,0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tcPr>
                </a:tc>
                <a:tc>
                  <a:txBody>
                    <a:bodyPr/>
                    <a:lstStyle/>
                    <a:p>
                      <a:pPr marL="320675" indent="-320675" algn="ctr">
                        <a:lnSpc>
                          <a:spcPct val="100000"/>
                        </a:lnSpc>
                        <a:spcBef>
                          <a:spcPts val="450"/>
                        </a:spcBef>
                      </a:pPr>
                      <a:r>
                        <a:rPr lang="ru-RU" sz="1100" dirty="0" smtClean="0">
                          <a:latin typeface="Liberation Serif" pitchFamily="18" charset="0"/>
                          <a:ea typeface="Liberation Serif" pitchFamily="18" charset="0"/>
                          <a:cs typeface="Liberation Serif" pitchFamily="18" charset="0"/>
                        </a:rPr>
                        <a:t>99,2</a:t>
                      </a:r>
                      <a:endParaRPr sz="11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tcPr>
                </a:tc>
              </a:tr>
              <a:tr h="192010">
                <a:tc>
                  <a:txBody>
                    <a:bodyPr/>
                    <a:lstStyle/>
                    <a:p>
                      <a:pPr marL="32384" marR="0" indent="0" defTabSz="914400" eaLnBrk="1" fontAlgn="auto" latinLnBrk="0" hangingPunct="1">
                        <a:lnSpc>
                          <a:spcPct val="100000"/>
                        </a:lnSpc>
                        <a:spcBef>
                          <a:spcPts val="450"/>
                        </a:spcBef>
                        <a:spcAft>
                          <a:spcPts val="0"/>
                        </a:spcAft>
                        <a:buClrTx/>
                        <a:buSzTx/>
                        <a:buFontTx/>
                        <a:buNone/>
                        <a:tabLst/>
                        <a:defRPr/>
                      </a:pPr>
                      <a:r>
                        <a:rPr lang="ru-RU" sz="1100" spc="-25" dirty="0" smtClean="0">
                          <a:solidFill>
                            <a:srgbClr val="231F20"/>
                          </a:solidFill>
                          <a:latin typeface="Liberation Serif" pitchFamily="18" charset="0"/>
                          <a:ea typeface="Liberation Serif" pitchFamily="18" charset="0"/>
                          <a:cs typeface="Liberation Serif" pitchFamily="18" charset="0"/>
                        </a:rPr>
                        <a:t>Госпошлина</a:t>
                      </a:r>
                      <a:endParaRPr lang="ru-RU" sz="1100" spc="-2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9 617</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9 617</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4 155</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321945" algn="l">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100,0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marL="320675" indent="-320675" algn="ctr">
                        <a:lnSpc>
                          <a:spcPct val="100000"/>
                        </a:lnSpc>
                        <a:spcBef>
                          <a:spcPts val="450"/>
                        </a:spcBef>
                      </a:pPr>
                      <a:r>
                        <a:rPr lang="ru-RU" sz="1100" dirty="0" smtClean="0">
                          <a:latin typeface="Liberation Serif" pitchFamily="18" charset="0"/>
                          <a:ea typeface="Liberation Serif" pitchFamily="18" charset="0"/>
                          <a:cs typeface="Liberation Serif" pitchFamily="18" charset="0"/>
                        </a:rPr>
                        <a:t>231,5</a:t>
                      </a:r>
                      <a:endParaRPr sz="11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207893">
                <a:tc>
                  <a:txBody>
                    <a:bodyPr/>
                    <a:lstStyle/>
                    <a:p>
                      <a:pPr marL="32384" marR="0" indent="0" defTabSz="914400" eaLnBrk="1" fontAlgn="auto" latinLnBrk="0" hangingPunct="1">
                        <a:lnSpc>
                          <a:spcPct val="100000"/>
                        </a:lnSpc>
                        <a:spcBef>
                          <a:spcPts val="450"/>
                        </a:spcBef>
                        <a:spcAft>
                          <a:spcPts val="0"/>
                        </a:spcAft>
                        <a:buClrTx/>
                        <a:buSzTx/>
                        <a:buFontTx/>
                        <a:buNone/>
                        <a:tabLst/>
                        <a:defRPr/>
                      </a:pPr>
                      <a:r>
                        <a:rPr lang="ru-RU" sz="1100" spc="-25" dirty="0" smtClean="0">
                          <a:solidFill>
                            <a:srgbClr val="231F20"/>
                          </a:solidFill>
                          <a:latin typeface="Liberation Serif" pitchFamily="18" charset="0"/>
                          <a:ea typeface="Liberation Serif" pitchFamily="18" charset="0"/>
                          <a:cs typeface="Liberation Serif" pitchFamily="18" charset="0"/>
                        </a:rPr>
                        <a:t>Арендная плата за земельные</a:t>
                      </a:r>
                      <a:r>
                        <a:rPr lang="ru-RU" sz="1100" spc="-25" baseline="0" dirty="0" smtClean="0">
                          <a:solidFill>
                            <a:srgbClr val="231F20"/>
                          </a:solidFill>
                          <a:latin typeface="Liberation Serif" pitchFamily="18" charset="0"/>
                          <a:ea typeface="Liberation Serif" pitchFamily="18" charset="0"/>
                          <a:cs typeface="Liberation Serif" pitchFamily="18" charset="0"/>
                        </a:rPr>
                        <a:t> участки</a:t>
                      </a:r>
                      <a:endParaRPr lang="ru-RU" sz="1100" spc="-25" dirty="0" smtClean="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7 627</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7 627</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9 349</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marL="321945" algn="l">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81,6</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chemeClr val="bg1"/>
                    </a:solidFill>
                  </a:tcPr>
                </a:tc>
                <a:tc>
                  <a:txBody>
                    <a:bodyPr/>
                    <a:lstStyle/>
                    <a:p>
                      <a:pPr marL="320675" indent="-320675" algn="ctr">
                        <a:lnSpc>
                          <a:spcPct val="100000"/>
                        </a:lnSpc>
                        <a:spcBef>
                          <a:spcPts val="450"/>
                        </a:spcBef>
                      </a:pPr>
                      <a:r>
                        <a:rPr lang="ru-RU" sz="1100" dirty="0" smtClean="0">
                          <a:latin typeface="Liberation Serif" pitchFamily="18" charset="0"/>
                          <a:ea typeface="Liberation Serif" pitchFamily="18" charset="0"/>
                          <a:cs typeface="Liberation Serif" pitchFamily="18" charset="0"/>
                        </a:rPr>
                        <a:t>100</a:t>
                      </a:r>
                      <a:endParaRPr sz="11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152400">
                <a:tc>
                  <a:txBody>
                    <a:bodyPr/>
                    <a:lstStyle/>
                    <a:p>
                      <a:pPr marL="32384">
                        <a:lnSpc>
                          <a:spcPct val="100000"/>
                        </a:lnSpc>
                        <a:spcBef>
                          <a:spcPts val="450"/>
                        </a:spcBef>
                      </a:pPr>
                      <a:r>
                        <a:rPr lang="ru-RU" sz="1100" dirty="0" smtClean="0">
                          <a:latin typeface="Liberation Serif" pitchFamily="18" charset="0"/>
                          <a:ea typeface="Liberation Serif" pitchFamily="18" charset="0"/>
                          <a:cs typeface="Liberation Serif" pitchFamily="18" charset="0"/>
                        </a:rPr>
                        <a:t>Доход от использования имущества</a:t>
                      </a:r>
                      <a:endParaRPr sz="11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1 884</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1 884</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3 728</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350520" algn="l">
                        <a:lnSpc>
                          <a:spcPct val="100000"/>
                        </a:lnSpc>
                        <a:spcBef>
                          <a:spcPts val="450"/>
                        </a:spcBef>
                      </a:pPr>
                      <a:r>
                        <a:rPr lang="ru-RU" sz="1100" dirty="0" smtClean="0">
                          <a:solidFill>
                            <a:schemeClr val="tx1"/>
                          </a:solidFill>
                          <a:latin typeface="Liberation Serif" pitchFamily="18" charset="0"/>
                          <a:ea typeface="Liberation Serif" pitchFamily="18" charset="0"/>
                          <a:cs typeface="Liberation Serif" pitchFamily="18" charset="0"/>
                        </a:rPr>
                        <a:t>100,0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marL="349250" indent="-349250" algn="ctr">
                        <a:lnSpc>
                          <a:spcPct val="100000"/>
                        </a:lnSpc>
                        <a:spcBef>
                          <a:spcPts val="450"/>
                        </a:spcBef>
                      </a:pPr>
                      <a:r>
                        <a:rPr lang="ru-RU" sz="1100" dirty="0" smtClean="0">
                          <a:latin typeface="Liberation Serif" pitchFamily="18" charset="0"/>
                          <a:ea typeface="Liberation Serif" pitchFamily="18" charset="0"/>
                          <a:cs typeface="Liberation Serif" pitchFamily="18" charset="0"/>
                        </a:rPr>
                        <a:t>48,8</a:t>
                      </a:r>
                      <a:endParaRPr sz="11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152400">
                <a:tc>
                  <a:txBody>
                    <a:bodyPr/>
                    <a:lstStyle/>
                    <a:p>
                      <a:pPr marL="32384" marR="0" indent="0" defTabSz="914400" eaLnBrk="1" fontAlgn="auto" latinLnBrk="0" hangingPunct="1">
                        <a:lnSpc>
                          <a:spcPct val="100000"/>
                        </a:lnSpc>
                        <a:spcBef>
                          <a:spcPts val="450"/>
                        </a:spcBef>
                        <a:spcAft>
                          <a:spcPts val="0"/>
                        </a:spcAft>
                        <a:buClrTx/>
                        <a:buSzTx/>
                        <a:buFontTx/>
                        <a:buNone/>
                        <a:tabLst/>
                        <a:defRPr/>
                      </a:pPr>
                      <a:r>
                        <a:rPr lang="ru-RU" sz="1100" spc="-25" dirty="0" smtClean="0">
                          <a:solidFill>
                            <a:srgbClr val="231F20"/>
                          </a:solidFill>
                          <a:latin typeface="Liberation Serif" pitchFamily="18" charset="0"/>
                          <a:ea typeface="Liberation Serif" pitchFamily="18" charset="0"/>
                          <a:cs typeface="Liberation Serif" pitchFamily="18" charset="0"/>
                        </a:rPr>
                        <a:t>Плата за публичный </a:t>
                      </a:r>
                      <a:r>
                        <a:rPr lang="ru-RU" sz="1100" spc="-25" dirty="0" err="1" smtClean="0">
                          <a:solidFill>
                            <a:srgbClr val="231F20"/>
                          </a:solidFill>
                          <a:latin typeface="Liberation Serif" pitchFamily="18" charset="0"/>
                          <a:ea typeface="Liberation Serif" pitchFamily="18" charset="0"/>
                          <a:cs typeface="Liberation Serif" pitchFamily="18" charset="0"/>
                        </a:rPr>
                        <a:t>серветут</a:t>
                      </a:r>
                      <a:endParaRPr lang="ru-RU" sz="1100" spc="-2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1</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1</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8</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marL="350520" algn="l">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100,0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marL="349250" indent="-349250"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12,5</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152400">
                <a:tc>
                  <a:txBody>
                    <a:bodyPr/>
                    <a:lstStyle/>
                    <a:p>
                      <a:pPr marL="32384" marR="0" indent="0" defTabSz="914400" eaLnBrk="1" fontAlgn="auto" latinLnBrk="0" hangingPunct="1">
                        <a:lnSpc>
                          <a:spcPct val="100000"/>
                        </a:lnSpc>
                        <a:spcBef>
                          <a:spcPts val="450"/>
                        </a:spcBef>
                        <a:spcAft>
                          <a:spcPts val="0"/>
                        </a:spcAft>
                        <a:buClrTx/>
                        <a:buSzTx/>
                        <a:buFontTx/>
                        <a:buNone/>
                        <a:tabLst/>
                        <a:defRPr/>
                      </a:pPr>
                      <a:r>
                        <a:rPr lang="ru-RU" sz="1100" spc="-25" dirty="0" smtClean="0">
                          <a:solidFill>
                            <a:srgbClr val="231F20"/>
                          </a:solidFill>
                          <a:latin typeface="Liberation Serif" pitchFamily="18" charset="0"/>
                          <a:ea typeface="Liberation Serif" pitchFamily="18" charset="0"/>
                          <a:cs typeface="Liberation Serif" pitchFamily="18" charset="0"/>
                        </a:rPr>
                        <a:t>Плата за наём</a:t>
                      </a:r>
                      <a:endParaRPr lang="ru-RU" sz="1100" spc="-2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4 184</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4 184</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5 024</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350520" algn="l">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100,0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349250" indent="-349250"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83,3</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152400">
                <a:tc>
                  <a:txBody>
                    <a:bodyPr/>
                    <a:lstStyle/>
                    <a:p>
                      <a:pPr marL="32384" marR="0" indent="0" defTabSz="914400" eaLnBrk="1" fontAlgn="auto" latinLnBrk="0" hangingPunct="1">
                        <a:lnSpc>
                          <a:spcPct val="100000"/>
                        </a:lnSpc>
                        <a:spcBef>
                          <a:spcPts val="450"/>
                        </a:spcBef>
                        <a:spcAft>
                          <a:spcPts val="0"/>
                        </a:spcAft>
                        <a:buClrTx/>
                        <a:buSzTx/>
                        <a:buFontTx/>
                        <a:buNone/>
                        <a:tabLst/>
                        <a:defRPr/>
                      </a:pPr>
                      <a:r>
                        <a:rPr lang="ru-RU" sz="1100" spc="-25" dirty="0" smtClean="0">
                          <a:solidFill>
                            <a:srgbClr val="231F20"/>
                          </a:solidFill>
                          <a:latin typeface="Liberation Serif" pitchFamily="18" charset="0"/>
                          <a:ea typeface="Liberation Serif" pitchFamily="18" charset="0"/>
                          <a:cs typeface="Liberation Serif" pitchFamily="18" charset="0"/>
                        </a:rPr>
                        <a:t>Плата по договорам на размещение и эксплуатацию нестандартных торговых объектов (установка рекламной конструкции)</a:t>
                      </a:r>
                      <a:endParaRPr lang="ru-RU" sz="1100" spc="-2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455"/>
                        </a:spcBef>
                      </a:pPr>
                      <a:endParaRPr lang="ru-RU" sz="1100" dirty="0" smtClean="0">
                        <a:solidFill>
                          <a:schemeClr val="tx1"/>
                        </a:solidFill>
                        <a:latin typeface="Liberation Serif" pitchFamily="18" charset="0"/>
                        <a:ea typeface="Liberation Serif" pitchFamily="18" charset="0"/>
                        <a:cs typeface="Liberation Serif" pitchFamily="18" charset="0"/>
                      </a:endParaRPr>
                    </a:p>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48</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455"/>
                        </a:spcBef>
                      </a:pPr>
                      <a:endParaRPr lang="ru-RU" sz="1100" dirty="0" smtClean="0">
                        <a:solidFill>
                          <a:schemeClr val="tx1"/>
                        </a:solidFill>
                        <a:latin typeface="Liberation Serif" pitchFamily="18" charset="0"/>
                        <a:ea typeface="Liberation Serif" pitchFamily="18" charset="0"/>
                        <a:cs typeface="Liberation Serif" pitchFamily="18" charset="0"/>
                      </a:endParaRPr>
                    </a:p>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48</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455"/>
                        </a:spcBef>
                      </a:pPr>
                      <a:endParaRPr lang="ru-RU" sz="1100" dirty="0" smtClean="0">
                        <a:solidFill>
                          <a:schemeClr val="tx1"/>
                        </a:solidFill>
                        <a:latin typeface="Liberation Serif" pitchFamily="18" charset="0"/>
                        <a:ea typeface="Liberation Serif" pitchFamily="18" charset="0"/>
                        <a:cs typeface="Liberation Serif" pitchFamily="18" charset="0"/>
                      </a:endParaRPr>
                    </a:p>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38</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350520" algn="l">
                        <a:lnSpc>
                          <a:spcPct val="100000"/>
                        </a:lnSpc>
                        <a:spcBef>
                          <a:spcPts val="455"/>
                        </a:spcBef>
                      </a:pPr>
                      <a:endParaRPr lang="ru-RU" sz="1100" dirty="0" smtClean="0">
                        <a:solidFill>
                          <a:schemeClr val="tx1"/>
                        </a:solidFill>
                        <a:latin typeface="Liberation Serif" pitchFamily="18" charset="0"/>
                        <a:ea typeface="Liberation Serif" pitchFamily="18" charset="0"/>
                        <a:cs typeface="Liberation Serif" pitchFamily="18" charset="0"/>
                      </a:endParaRPr>
                    </a:p>
                    <a:p>
                      <a:pPr marL="350520" algn="l">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126,3</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349250" indent="-349250" algn="ctr">
                        <a:lnSpc>
                          <a:spcPct val="100000"/>
                        </a:lnSpc>
                        <a:spcBef>
                          <a:spcPts val="455"/>
                        </a:spcBef>
                      </a:pPr>
                      <a:endParaRPr lang="ru-RU" sz="1100" dirty="0" smtClean="0">
                        <a:solidFill>
                          <a:schemeClr val="tx1"/>
                        </a:solidFill>
                        <a:latin typeface="Liberation Serif" pitchFamily="18" charset="0"/>
                        <a:ea typeface="Liberation Serif" pitchFamily="18" charset="0"/>
                        <a:cs typeface="Liberation Serif" pitchFamily="18" charset="0"/>
                      </a:endParaRPr>
                    </a:p>
                    <a:p>
                      <a:pPr marL="349250" indent="-349250"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100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152400">
                <a:tc>
                  <a:txBody>
                    <a:bodyPr/>
                    <a:lstStyle/>
                    <a:p>
                      <a:pPr marL="32384" marR="0" indent="0" defTabSz="914400" eaLnBrk="1" fontAlgn="auto" latinLnBrk="0" hangingPunct="1">
                        <a:lnSpc>
                          <a:spcPct val="100000"/>
                        </a:lnSpc>
                        <a:spcBef>
                          <a:spcPts val="450"/>
                        </a:spcBef>
                        <a:spcAft>
                          <a:spcPts val="0"/>
                        </a:spcAft>
                        <a:buClrTx/>
                        <a:buSzTx/>
                        <a:buFontTx/>
                        <a:buNone/>
                        <a:tabLst/>
                        <a:defRPr/>
                      </a:pPr>
                      <a:r>
                        <a:rPr lang="ru-RU" sz="1100" spc="-25" dirty="0" smtClean="0">
                          <a:solidFill>
                            <a:srgbClr val="231F20"/>
                          </a:solidFill>
                          <a:latin typeface="Liberation Serif" pitchFamily="18" charset="0"/>
                          <a:ea typeface="Liberation Serif" pitchFamily="18" charset="0"/>
                          <a:cs typeface="Liberation Serif" pitchFamily="18" charset="0"/>
                        </a:rPr>
                        <a:t>Плата по договорам на размещение и эксплуатацию нестандартных торговых объектов (плата за размещение и эксплуатацию нестационарного торгового объекта)</a:t>
                      </a:r>
                      <a:endParaRPr lang="ru-RU" sz="1100" spc="-2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455"/>
                        </a:spcBef>
                      </a:pPr>
                      <a:endParaRPr lang="ru-RU" sz="1100" dirty="0" smtClean="0">
                        <a:solidFill>
                          <a:schemeClr val="tx1"/>
                        </a:solidFill>
                        <a:latin typeface="Liberation Serif" pitchFamily="18" charset="0"/>
                        <a:ea typeface="Liberation Serif" pitchFamily="18" charset="0"/>
                        <a:cs typeface="Liberation Serif" pitchFamily="18" charset="0"/>
                      </a:endParaRPr>
                    </a:p>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163</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455"/>
                        </a:spcBef>
                      </a:pPr>
                      <a:endParaRPr lang="ru-RU" sz="1100" dirty="0" smtClean="0">
                        <a:solidFill>
                          <a:schemeClr val="tx1"/>
                        </a:solidFill>
                        <a:latin typeface="Liberation Serif" pitchFamily="18" charset="0"/>
                        <a:ea typeface="Liberation Serif" pitchFamily="18" charset="0"/>
                        <a:cs typeface="Liberation Serif" pitchFamily="18" charset="0"/>
                      </a:endParaRPr>
                    </a:p>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163</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455"/>
                        </a:spcBef>
                      </a:pPr>
                      <a:endParaRPr lang="ru-RU" sz="1100" dirty="0" smtClean="0">
                        <a:solidFill>
                          <a:schemeClr val="tx1"/>
                        </a:solidFill>
                        <a:latin typeface="Liberation Serif" pitchFamily="18" charset="0"/>
                        <a:ea typeface="Liberation Serif" pitchFamily="18" charset="0"/>
                        <a:cs typeface="Liberation Serif" pitchFamily="18" charset="0"/>
                      </a:endParaRPr>
                    </a:p>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141</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350520" algn="l">
                        <a:lnSpc>
                          <a:spcPct val="100000"/>
                        </a:lnSpc>
                        <a:spcBef>
                          <a:spcPts val="455"/>
                        </a:spcBef>
                      </a:pPr>
                      <a:endParaRPr lang="ru-RU" sz="1100" dirty="0" smtClean="0">
                        <a:solidFill>
                          <a:schemeClr val="tx1"/>
                        </a:solidFill>
                        <a:latin typeface="Liberation Serif" pitchFamily="18" charset="0"/>
                        <a:ea typeface="Liberation Serif" pitchFamily="18" charset="0"/>
                        <a:cs typeface="Liberation Serif" pitchFamily="18" charset="0"/>
                      </a:endParaRPr>
                    </a:p>
                    <a:p>
                      <a:pPr marL="350520" algn="l">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115,6</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349250" indent="-349250" algn="ctr">
                        <a:lnSpc>
                          <a:spcPct val="100000"/>
                        </a:lnSpc>
                        <a:spcBef>
                          <a:spcPts val="455"/>
                        </a:spcBef>
                      </a:pPr>
                      <a:endParaRPr lang="ru-RU" sz="1100" dirty="0" smtClean="0">
                        <a:solidFill>
                          <a:schemeClr val="tx1"/>
                        </a:solidFill>
                        <a:latin typeface="Liberation Serif" pitchFamily="18" charset="0"/>
                        <a:ea typeface="Liberation Serif" pitchFamily="18" charset="0"/>
                        <a:cs typeface="Liberation Serif" pitchFamily="18" charset="0"/>
                      </a:endParaRPr>
                    </a:p>
                    <a:p>
                      <a:pPr marL="349250" indent="-349250"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100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152400">
                <a:tc>
                  <a:txBody>
                    <a:bodyPr/>
                    <a:lstStyle/>
                    <a:p>
                      <a:pPr marL="32384" marR="0" indent="0" defTabSz="914400" eaLnBrk="1" fontAlgn="auto" latinLnBrk="0" hangingPunct="1">
                        <a:lnSpc>
                          <a:spcPct val="100000"/>
                        </a:lnSpc>
                        <a:spcBef>
                          <a:spcPts val="450"/>
                        </a:spcBef>
                        <a:spcAft>
                          <a:spcPts val="0"/>
                        </a:spcAft>
                        <a:buClrTx/>
                        <a:buSzTx/>
                        <a:buFontTx/>
                        <a:buNone/>
                        <a:tabLst/>
                        <a:defRPr/>
                      </a:pPr>
                      <a:r>
                        <a:rPr lang="ru-RU" sz="1100" spc="-25" dirty="0" smtClean="0">
                          <a:solidFill>
                            <a:srgbClr val="231F20"/>
                          </a:solidFill>
                          <a:latin typeface="Liberation Serif" pitchFamily="18" charset="0"/>
                          <a:ea typeface="Liberation Serif" pitchFamily="18" charset="0"/>
                          <a:cs typeface="Liberation Serif" pitchFamily="18" charset="0"/>
                        </a:rPr>
                        <a:t>Плата</a:t>
                      </a:r>
                      <a:r>
                        <a:rPr lang="ru-RU" sz="1100" spc="-25" baseline="0" dirty="0" smtClean="0">
                          <a:solidFill>
                            <a:srgbClr val="231F20"/>
                          </a:solidFill>
                          <a:latin typeface="Liberation Serif" pitchFamily="18" charset="0"/>
                          <a:ea typeface="Liberation Serif" pitchFamily="18" charset="0"/>
                          <a:cs typeface="Liberation Serif" pitchFamily="18" charset="0"/>
                        </a:rPr>
                        <a:t> за негативное воздействие на окружающую среду</a:t>
                      </a:r>
                      <a:endParaRPr lang="ru-RU" sz="1100" spc="-2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46</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46</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21</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marL="350520" algn="just">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219</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chemeClr val="bg1"/>
                    </a:solidFill>
                  </a:tcPr>
                </a:tc>
                <a:tc>
                  <a:txBody>
                    <a:bodyPr/>
                    <a:lstStyle/>
                    <a:p>
                      <a:pPr marL="349250" indent="-349250"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100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152400">
                <a:tc>
                  <a:txBody>
                    <a:bodyPr/>
                    <a:lstStyle/>
                    <a:p>
                      <a:pPr marL="32384" marR="0" indent="0" defTabSz="914400" eaLnBrk="1" fontAlgn="auto" latinLnBrk="0" hangingPunct="1">
                        <a:lnSpc>
                          <a:spcPct val="100000"/>
                        </a:lnSpc>
                        <a:spcBef>
                          <a:spcPts val="450"/>
                        </a:spcBef>
                        <a:spcAft>
                          <a:spcPts val="0"/>
                        </a:spcAft>
                        <a:buClrTx/>
                        <a:buSzTx/>
                        <a:buFontTx/>
                        <a:buNone/>
                        <a:tabLst/>
                        <a:defRPr/>
                      </a:pPr>
                      <a:r>
                        <a:rPr lang="ru-RU" sz="1100" spc="-25" dirty="0" smtClean="0">
                          <a:solidFill>
                            <a:srgbClr val="231F20"/>
                          </a:solidFill>
                          <a:latin typeface="Liberation Serif" pitchFamily="18" charset="0"/>
                          <a:ea typeface="Liberation Serif" pitchFamily="18" charset="0"/>
                          <a:cs typeface="Liberation Serif" pitchFamily="18" charset="0"/>
                        </a:rPr>
                        <a:t>Доходы от оказания платных услуг</a:t>
                      </a:r>
                      <a:endParaRPr lang="ru-RU" sz="1100" spc="-2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3 484</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3 484</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1 705</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321945" algn="just">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204</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marL="320675" indent="-320675" algn="ctr">
                        <a:lnSpc>
                          <a:spcPct val="100000"/>
                        </a:lnSpc>
                        <a:spcBef>
                          <a:spcPts val="455"/>
                        </a:spcBef>
                      </a:pPr>
                      <a:r>
                        <a:rPr lang="ru-RU" sz="1100" dirty="0" smtClean="0">
                          <a:latin typeface="Liberation Serif" pitchFamily="18" charset="0"/>
                          <a:ea typeface="Liberation Serif" pitchFamily="18" charset="0"/>
                          <a:cs typeface="Liberation Serif" pitchFamily="18" charset="0"/>
                        </a:rPr>
                        <a:t>100</a:t>
                      </a:r>
                      <a:endParaRPr sz="11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152400">
                <a:tc>
                  <a:txBody>
                    <a:bodyPr/>
                    <a:lstStyle/>
                    <a:p>
                      <a:pPr marL="32384" marR="0" indent="0" defTabSz="914400" eaLnBrk="1" fontAlgn="auto" latinLnBrk="0" hangingPunct="1">
                        <a:lnSpc>
                          <a:spcPct val="100000"/>
                        </a:lnSpc>
                        <a:spcBef>
                          <a:spcPts val="450"/>
                        </a:spcBef>
                        <a:spcAft>
                          <a:spcPts val="0"/>
                        </a:spcAft>
                        <a:buClrTx/>
                        <a:buSzTx/>
                        <a:buFontTx/>
                        <a:buNone/>
                        <a:tabLst/>
                        <a:defRPr/>
                      </a:pPr>
                      <a:r>
                        <a:rPr lang="ru-RU" sz="1100" spc="-25" dirty="0" smtClean="0">
                          <a:solidFill>
                            <a:srgbClr val="231F20"/>
                          </a:solidFill>
                          <a:latin typeface="Liberation Serif" pitchFamily="18" charset="0"/>
                          <a:ea typeface="Liberation Serif" pitchFamily="18" charset="0"/>
                          <a:cs typeface="Liberation Serif" pitchFamily="18" charset="0"/>
                        </a:rPr>
                        <a:t>Доходы от продажи имущества</a:t>
                      </a:r>
                      <a:endParaRPr lang="ru-RU" sz="1100" spc="-2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59"/>
                        </a:spcBef>
                      </a:pPr>
                      <a:r>
                        <a:rPr lang="ru-RU" sz="1100" dirty="0" smtClean="0">
                          <a:solidFill>
                            <a:schemeClr val="tx1"/>
                          </a:solidFill>
                          <a:latin typeface="Liberation Serif" pitchFamily="18" charset="0"/>
                          <a:ea typeface="Liberation Serif" pitchFamily="18" charset="0"/>
                          <a:cs typeface="Liberation Serif" pitchFamily="18" charset="0"/>
                        </a:rPr>
                        <a:t>12 085</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59"/>
                        </a:spcBef>
                      </a:pPr>
                      <a:r>
                        <a:rPr lang="ru-RU" sz="1100" dirty="0" smtClean="0">
                          <a:solidFill>
                            <a:schemeClr val="tx1"/>
                          </a:solidFill>
                          <a:latin typeface="Liberation Serif" pitchFamily="18" charset="0"/>
                          <a:ea typeface="Liberation Serif" pitchFamily="18" charset="0"/>
                          <a:cs typeface="Liberation Serif" pitchFamily="18" charset="0"/>
                        </a:rPr>
                        <a:t>12 085</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59"/>
                        </a:spcBef>
                      </a:pPr>
                      <a:r>
                        <a:rPr lang="ru-RU" sz="1100" dirty="0" smtClean="0">
                          <a:solidFill>
                            <a:schemeClr val="tx1"/>
                          </a:solidFill>
                          <a:latin typeface="Liberation Serif" pitchFamily="18" charset="0"/>
                          <a:ea typeface="Liberation Serif" pitchFamily="18" charset="0"/>
                          <a:cs typeface="Liberation Serif" pitchFamily="18" charset="0"/>
                        </a:rPr>
                        <a:t>11 930</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marL="350520" algn="just">
                        <a:lnSpc>
                          <a:spcPct val="100000"/>
                        </a:lnSpc>
                        <a:spcBef>
                          <a:spcPts val="459"/>
                        </a:spcBef>
                      </a:pPr>
                      <a:r>
                        <a:rPr lang="ru-RU" sz="1100" dirty="0" smtClean="0">
                          <a:solidFill>
                            <a:schemeClr val="tx1"/>
                          </a:solidFill>
                          <a:latin typeface="Liberation Serif" pitchFamily="18" charset="0"/>
                          <a:ea typeface="Liberation Serif" pitchFamily="18" charset="0"/>
                          <a:cs typeface="Liberation Serif" pitchFamily="18" charset="0"/>
                        </a:rPr>
                        <a:t>101,3</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chemeClr val="bg1"/>
                    </a:solidFill>
                  </a:tcPr>
                </a:tc>
                <a:tc>
                  <a:txBody>
                    <a:bodyPr/>
                    <a:lstStyle/>
                    <a:p>
                      <a:pPr marL="349250" indent="-349250" algn="ctr">
                        <a:lnSpc>
                          <a:spcPct val="100000"/>
                        </a:lnSpc>
                        <a:spcBef>
                          <a:spcPts val="459"/>
                        </a:spcBef>
                      </a:pPr>
                      <a:r>
                        <a:rPr lang="ru-RU" sz="1100" dirty="0" smtClean="0">
                          <a:latin typeface="Liberation Serif" pitchFamily="18" charset="0"/>
                          <a:ea typeface="Liberation Serif" pitchFamily="18" charset="0"/>
                          <a:cs typeface="Liberation Serif" pitchFamily="18" charset="0"/>
                        </a:rPr>
                        <a:t>100</a:t>
                      </a:r>
                      <a:endParaRPr sz="11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152400">
                <a:tc>
                  <a:txBody>
                    <a:bodyPr/>
                    <a:lstStyle/>
                    <a:p>
                      <a:pPr marL="32384" marR="0" indent="0" defTabSz="914400" eaLnBrk="1" fontAlgn="auto" latinLnBrk="0" hangingPunct="1">
                        <a:lnSpc>
                          <a:spcPct val="100000"/>
                        </a:lnSpc>
                        <a:spcBef>
                          <a:spcPts val="450"/>
                        </a:spcBef>
                        <a:spcAft>
                          <a:spcPts val="0"/>
                        </a:spcAft>
                        <a:buClrTx/>
                        <a:buSzTx/>
                        <a:buFontTx/>
                        <a:buNone/>
                        <a:tabLst/>
                        <a:defRPr/>
                      </a:pPr>
                      <a:r>
                        <a:rPr lang="ru-RU" sz="1100" spc="-25" dirty="0" smtClean="0">
                          <a:solidFill>
                            <a:srgbClr val="231F20"/>
                          </a:solidFill>
                          <a:latin typeface="Liberation Serif" pitchFamily="18" charset="0"/>
                          <a:ea typeface="Liberation Serif" pitchFamily="18" charset="0"/>
                          <a:cs typeface="Liberation Serif" pitchFamily="18" charset="0"/>
                        </a:rPr>
                        <a:t>Доходы от продажи земли</a:t>
                      </a:r>
                      <a:endParaRPr lang="ru-RU" sz="1100" spc="-2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a:lnSpc>
                          <a:spcPct val="100000"/>
                        </a:lnSpc>
                        <a:spcBef>
                          <a:spcPts val="459"/>
                        </a:spcBef>
                      </a:pPr>
                      <a:r>
                        <a:rPr lang="ru-RU" sz="1100" dirty="0" smtClean="0">
                          <a:solidFill>
                            <a:schemeClr val="tx1"/>
                          </a:solidFill>
                          <a:latin typeface="Liberation Serif" pitchFamily="18" charset="0"/>
                          <a:ea typeface="Liberation Serif" pitchFamily="18" charset="0"/>
                          <a:cs typeface="Liberation Serif" pitchFamily="18" charset="0"/>
                        </a:rPr>
                        <a:t>4 148</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a:lnSpc>
                          <a:spcPct val="100000"/>
                        </a:lnSpc>
                        <a:spcBef>
                          <a:spcPts val="459"/>
                        </a:spcBef>
                      </a:pPr>
                      <a:r>
                        <a:rPr lang="ru-RU" sz="1100" smtClean="0">
                          <a:solidFill>
                            <a:schemeClr val="tx1"/>
                          </a:solidFill>
                          <a:latin typeface="Liberation Serif" pitchFamily="18" charset="0"/>
                          <a:ea typeface="Liberation Serif" pitchFamily="18" charset="0"/>
                          <a:cs typeface="Liberation Serif" pitchFamily="18" charset="0"/>
                        </a:rPr>
                        <a:t>4 148</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a:lnSpc>
                          <a:spcPct val="100000"/>
                        </a:lnSpc>
                        <a:spcBef>
                          <a:spcPts val="459"/>
                        </a:spcBef>
                      </a:pPr>
                      <a:r>
                        <a:rPr lang="ru-RU" sz="1100" smtClean="0">
                          <a:solidFill>
                            <a:schemeClr val="tx1"/>
                          </a:solidFill>
                          <a:latin typeface="Liberation Serif" pitchFamily="18" charset="0"/>
                          <a:ea typeface="Liberation Serif" pitchFamily="18" charset="0"/>
                          <a:cs typeface="Liberation Serif" pitchFamily="18" charset="0"/>
                        </a:rPr>
                        <a:t>2 407</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350520" algn="just">
                        <a:lnSpc>
                          <a:spcPct val="100000"/>
                        </a:lnSpc>
                        <a:spcBef>
                          <a:spcPts val="459"/>
                        </a:spcBef>
                      </a:pPr>
                      <a:r>
                        <a:rPr lang="ru-RU" sz="1100" dirty="0" smtClean="0">
                          <a:solidFill>
                            <a:schemeClr val="tx1"/>
                          </a:solidFill>
                          <a:latin typeface="Liberation Serif" pitchFamily="18" charset="0"/>
                          <a:ea typeface="Liberation Serif" pitchFamily="18" charset="0"/>
                          <a:cs typeface="Liberation Serif" pitchFamily="18" charset="0"/>
                        </a:rPr>
                        <a:t>172,3</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349250" indent="-349250" algn="ctr">
                        <a:lnSpc>
                          <a:spcPct val="100000"/>
                        </a:lnSpc>
                        <a:spcBef>
                          <a:spcPts val="459"/>
                        </a:spcBef>
                      </a:pPr>
                      <a:r>
                        <a:rPr lang="ru-RU" sz="1100" dirty="0" smtClean="0">
                          <a:latin typeface="Liberation Serif" pitchFamily="18" charset="0"/>
                          <a:ea typeface="Liberation Serif" pitchFamily="18" charset="0"/>
                          <a:cs typeface="Liberation Serif" pitchFamily="18" charset="0"/>
                        </a:rPr>
                        <a:t>100</a:t>
                      </a:r>
                      <a:endParaRPr sz="11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152400">
                <a:tc>
                  <a:txBody>
                    <a:bodyPr/>
                    <a:lstStyle/>
                    <a:p>
                      <a:pPr marL="32384" marR="0" indent="0" defTabSz="914400" eaLnBrk="1" fontAlgn="auto" latinLnBrk="0" hangingPunct="1">
                        <a:lnSpc>
                          <a:spcPct val="100000"/>
                        </a:lnSpc>
                        <a:spcBef>
                          <a:spcPts val="450"/>
                        </a:spcBef>
                        <a:spcAft>
                          <a:spcPts val="0"/>
                        </a:spcAft>
                        <a:buClrTx/>
                        <a:buSzTx/>
                        <a:buFontTx/>
                        <a:buNone/>
                        <a:tabLst/>
                        <a:defRPr/>
                      </a:pPr>
                      <a:r>
                        <a:rPr lang="ru-RU" sz="1100" spc="-25" dirty="0" smtClean="0">
                          <a:solidFill>
                            <a:srgbClr val="231F20"/>
                          </a:solidFill>
                          <a:latin typeface="Liberation Serif" pitchFamily="18" charset="0"/>
                          <a:ea typeface="Liberation Serif" pitchFamily="18" charset="0"/>
                          <a:cs typeface="Liberation Serif" pitchFamily="18" charset="0"/>
                        </a:rPr>
                        <a:t>Штрафные санкции, возмещение ущерба</a:t>
                      </a:r>
                      <a:endParaRPr lang="ru-RU" sz="1100" spc="-2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31 108</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31108</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4 603</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marL="321310" algn="just">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675,8</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chemeClr val="bg1"/>
                    </a:solidFill>
                  </a:tcPr>
                </a:tc>
                <a:tc>
                  <a:txBody>
                    <a:bodyPr/>
                    <a:lstStyle/>
                    <a:p>
                      <a:pPr marL="320675" indent="-320675" algn="ctr">
                        <a:lnSpc>
                          <a:spcPct val="100000"/>
                        </a:lnSpc>
                        <a:spcBef>
                          <a:spcPts val="455"/>
                        </a:spcBef>
                      </a:pPr>
                      <a:r>
                        <a:rPr lang="ru-RU" sz="1100" dirty="0" smtClean="0">
                          <a:latin typeface="Liberation Serif" pitchFamily="18" charset="0"/>
                          <a:ea typeface="Liberation Serif" pitchFamily="18" charset="0"/>
                          <a:cs typeface="Liberation Serif" pitchFamily="18" charset="0"/>
                        </a:rPr>
                        <a:t>100</a:t>
                      </a:r>
                      <a:endParaRPr sz="11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152400">
                <a:tc>
                  <a:txBody>
                    <a:bodyPr/>
                    <a:lstStyle/>
                    <a:p>
                      <a:pPr marL="32384" marR="0" indent="0" defTabSz="914400" eaLnBrk="1" fontAlgn="auto" latinLnBrk="0" hangingPunct="1">
                        <a:lnSpc>
                          <a:spcPct val="100000"/>
                        </a:lnSpc>
                        <a:spcBef>
                          <a:spcPts val="450"/>
                        </a:spcBef>
                        <a:spcAft>
                          <a:spcPts val="0"/>
                        </a:spcAft>
                        <a:buClrTx/>
                        <a:buSzTx/>
                        <a:buFontTx/>
                        <a:buNone/>
                        <a:tabLst/>
                        <a:defRPr/>
                      </a:pPr>
                      <a:r>
                        <a:rPr lang="ru-RU" sz="1100" spc="-25" dirty="0" smtClean="0">
                          <a:solidFill>
                            <a:srgbClr val="231F20"/>
                          </a:solidFill>
                          <a:latin typeface="Liberation Serif" pitchFamily="18" charset="0"/>
                          <a:ea typeface="Liberation Serif" pitchFamily="18" charset="0"/>
                          <a:cs typeface="Liberation Serif" pitchFamily="18" charset="0"/>
                        </a:rPr>
                        <a:t>Иные доходы</a:t>
                      </a:r>
                      <a:endParaRPr lang="ru-RU" sz="1100" spc="-2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305</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305</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471</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321310" algn="just">
                        <a:lnSpc>
                          <a:spcPct val="100000"/>
                        </a:lnSpc>
                        <a:spcBef>
                          <a:spcPts val="455"/>
                        </a:spcBef>
                      </a:pPr>
                      <a:r>
                        <a:rPr lang="ru-RU" sz="1100" dirty="0" smtClean="0">
                          <a:solidFill>
                            <a:schemeClr val="tx1"/>
                          </a:solidFill>
                          <a:latin typeface="Liberation Serif" pitchFamily="18" charset="0"/>
                          <a:ea typeface="Liberation Serif" pitchFamily="18" charset="0"/>
                          <a:cs typeface="Liberation Serif" pitchFamily="18" charset="0"/>
                        </a:rPr>
                        <a:t>64,8</a:t>
                      </a:r>
                      <a:endParaRPr sz="1100" dirty="0">
                        <a:solidFill>
                          <a:schemeClr val="tx1"/>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320675" indent="-320675" algn="ctr">
                        <a:lnSpc>
                          <a:spcPct val="100000"/>
                        </a:lnSpc>
                        <a:spcBef>
                          <a:spcPts val="455"/>
                        </a:spcBef>
                      </a:pPr>
                      <a:r>
                        <a:rPr lang="ru-RU" sz="1100" dirty="0" smtClean="0">
                          <a:latin typeface="Liberation Serif" pitchFamily="18" charset="0"/>
                          <a:ea typeface="Liberation Serif" pitchFamily="18" charset="0"/>
                          <a:cs typeface="Liberation Serif" pitchFamily="18" charset="0"/>
                        </a:rPr>
                        <a:t>100</a:t>
                      </a:r>
                      <a:endParaRPr sz="110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248399">
                <a:tc>
                  <a:txBody>
                    <a:bodyPr/>
                    <a:lstStyle/>
                    <a:p>
                      <a:pPr marL="32384">
                        <a:lnSpc>
                          <a:spcPct val="100000"/>
                        </a:lnSpc>
                        <a:spcBef>
                          <a:spcPts val="420"/>
                        </a:spcBef>
                      </a:pPr>
                      <a:r>
                        <a:rPr lang="ru-RU" sz="1200" b="1" spc="10" dirty="0" smtClean="0">
                          <a:solidFill>
                            <a:srgbClr val="231F20"/>
                          </a:solidFill>
                          <a:latin typeface="Liberation Serif" pitchFamily="18" charset="0"/>
                          <a:ea typeface="Liberation Serif" pitchFamily="18" charset="0"/>
                          <a:cs typeface="Liberation Serif" pitchFamily="18" charset="0"/>
                        </a:rPr>
                        <a:t>Безвозмездные</a:t>
                      </a:r>
                      <a:r>
                        <a:rPr lang="ru-RU" sz="1200" b="1" spc="-85" dirty="0" smtClean="0">
                          <a:solidFill>
                            <a:srgbClr val="231F20"/>
                          </a:solidFill>
                          <a:latin typeface="Liberation Serif" pitchFamily="18" charset="0"/>
                          <a:ea typeface="Liberation Serif" pitchFamily="18" charset="0"/>
                          <a:cs typeface="Liberation Serif" pitchFamily="18" charset="0"/>
                        </a:rPr>
                        <a:t> </a:t>
                      </a:r>
                      <a:r>
                        <a:rPr lang="ru-RU" sz="1200" b="1" spc="-15" dirty="0" smtClean="0">
                          <a:solidFill>
                            <a:srgbClr val="231F20"/>
                          </a:solidFill>
                          <a:latin typeface="Liberation Serif" pitchFamily="18" charset="0"/>
                          <a:ea typeface="Liberation Serif" pitchFamily="18" charset="0"/>
                          <a:cs typeface="Liberation Serif" pitchFamily="18" charset="0"/>
                        </a:rPr>
                        <a:t>поступления</a:t>
                      </a:r>
                      <a:endParaRPr lang="ru-RU" sz="12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20"/>
                        </a:spcBef>
                      </a:pPr>
                      <a:r>
                        <a:rPr lang="ru-RU" sz="1200" b="1" dirty="0" smtClean="0">
                          <a:solidFill>
                            <a:schemeClr val="tx1"/>
                          </a:solidFill>
                          <a:latin typeface="Liberation Serif" pitchFamily="18" charset="0"/>
                          <a:ea typeface="Liberation Serif" pitchFamily="18" charset="0"/>
                          <a:cs typeface="Liberation Serif" pitchFamily="18" charset="0"/>
                        </a:rPr>
                        <a:t>1 738 318</a:t>
                      </a:r>
                      <a:endParaRPr lang="ru-RU" sz="1200" b="1" dirty="0">
                        <a:solidFill>
                          <a:schemeClr val="tx1"/>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20"/>
                        </a:spcBef>
                      </a:pPr>
                      <a:r>
                        <a:rPr lang="ru-RU" sz="1200" b="1" dirty="0" smtClean="0">
                          <a:latin typeface="Liberation Serif" pitchFamily="18" charset="0"/>
                          <a:ea typeface="Liberation Serif" pitchFamily="18" charset="0"/>
                          <a:cs typeface="Liberation Serif" pitchFamily="18" charset="0"/>
                        </a:rPr>
                        <a:t>1 737 149</a:t>
                      </a:r>
                      <a:endParaRPr lang="ru-RU" sz="1200" b="1"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20"/>
                        </a:spcBef>
                      </a:pPr>
                      <a:r>
                        <a:rPr lang="ru-RU" sz="1200" b="1" dirty="0" smtClean="0">
                          <a:latin typeface="Liberation Serif" pitchFamily="18" charset="0"/>
                          <a:ea typeface="Liberation Serif" pitchFamily="18" charset="0"/>
                          <a:cs typeface="Liberation Serif" pitchFamily="18" charset="0"/>
                        </a:rPr>
                        <a:t>1 428 321</a:t>
                      </a:r>
                      <a:endParaRPr lang="ru-RU" sz="1200" b="1"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marL="349885" marR="0" indent="0" algn="just" defTabSz="914400" eaLnBrk="1" fontAlgn="auto" latinLnBrk="0" hangingPunct="1">
                        <a:lnSpc>
                          <a:spcPct val="100000"/>
                        </a:lnSpc>
                        <a:spcBef>
                          <a:spcPts val="455"/>
                        </a:spcBef>
                        <a:spcAft>
                          <a:spcPts val="0"/>
                        </a:spcAft>
                        <a:buClrTx/>
                        <a:buSzTx/>
                        <a:buFontTx/>
                        <a:buNone/>
                        <a:tabLst/>
                        <a:defRPr/>
                      </a:pPr>
                      <a:r>
                        <a:rPr lang="ru-RU" sz="1200" b="1" dirty="0" smtClean="0">
                          <a:solidFill>
                            <a:schemeClr val="tx1"/>
                          </a:solidFill>
                          <a:latin typeface="Liberation Serif" pitchFamily="18" charset="0"/>
                          <a:ea typeface="Liberation Serif" pitchFamily="18" charset="0"/>
                          <a:cs typeface="Liberation Serif" pitchFamily="18" charset="0"/>
                        </a:rPr>
                        <a:t>121,6</a:t>
                      </a: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chemeClr val="bg1"/>
                    </a:solidFill>
                  </a:tcPr>
                </a:tc>
                <a:tc>
                  <a:txBody>
                    <a:bodyPr/>
                    <a:lstStyle/>
                    <a:p>
                      <a:pPr algn="ctr"/>
                      <a:r>
                        <a:rPr lang="ru-RU" sz="1200" b="1" dirty="0" smtClean="0">
                          <a:latin typeface="Liberation Serif" pitchFamily="18" charset="0"/>
                          <a:ea typeface="Liberation Serif" pitchFamily="18" charset="0"/>
                          <a:cs typeface="Liberation Serif" pitchFamily="18" charset="0"/>
                        </a:rPr>
                        <a:t>99,9</a:t>
                      </a:r>
                      <a:endParaRPr lang="ru-RU" sz="1200" b="1"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bl>
          </a:graphicData>
        </a:graphic>
      </p:graphicFrame>
      <p:sp>
        <p:nvSpPr>
          <p:cNvPr id="23" name="object 23"/>
          <p:cNvSpPr txBox="1"/>
          <p:nvPr/>
        </p:nvSpPr>
        <p:spPr>
          <a:xfrm>
            <a:off x="133350" y="501650"/>
            <a:ext cx="7391400" cy="492443"/>
          </a:xfrm>
          <a:prstGeom prst="rect">
            <a:avLst/>
          </a:prstGeom>
        </p:spPr>
        <p:txBody>
          <a:bodyPr vert="horz" wrap="square" lIns="0" tIns="0" rIns="0" bIns="0" rtlCol="0">
            <a:spAutoFit/>
          </a:bodyPr>
          <a:lstStyle/>
          <a:p>
            <a:pPr marL="182245">
              <a:lnSpc>
                <a:spcPct val="100000"/>
              </a:lnSpc>
              <a:tabLst>
                <a:tab pos="542290" algn="l"/>
              </a:tabLst>
            </a:pPr>
            <a:r>
              <a:rPr sz="1600" b="1" spc="-5" smtClean="0">
                <a:solidFill>
                  <a:srgbClr val="FFFFFF"/>
                </a:solidFill>
                <a:latin typeface="Trebuchet MS"/>
                <a:cs typeface="Trebuchet MS"/>
              </a:rPr>
              <a:t>ЫЕ </a:t>
            </a:r>
            <a:r>
              <a:rPr sz="1600" b="1" spc="-5" dirty="0">
                <a:solidFill>
                  <a:srgbClr val="FFFFFF"/>
                </a:solidFill>
                <a:latin typeface="Trebuchet MS"/>
                <a:cs typeface="Trebuchet MS"/>
              </a:rPr>
              <a:t>ПАРАМЕТРЫ</a:t>
            </a:r>
            <a:r>
              <a:rPr sz="1600" b="1" spc="-200" dirty="0">
                <a:solidFill>
                  <a:srgbClr val="FFFFFF"/>
                </a:solidFill>
                <a:latin typeface="Trebuchet MS"/>
                <a:cs typeface="Trebuchet MS"/>
              </a:rPr>
              <a:t> </a:t>
            </a:r>
            <a:r>
              <a:rPr sz="1600" b="1" spc="-45" dirty="0">
                <a:solidFill>
                  <a:srgbClr val="FFFFFF"/>
                </a:solidFill>
                <a:latin typeface="Trebuchet MS"/>
                <a:cs typeface="Trebuchet MS"/>
              </a:rPr>
              <a:t>БЮДЖЕТА</a:t>
            </a:r>
            <a:endParaRPr sz="1600" dirty="0">
              <a:latin typeface="Trebuchet MS"/>
              <a:cs typeface="Trebuchet MS"/>
            </a:endParaRPr>
          </a:p>
          <a:p>
            <a:pPr marL="12700" algn="ctr">
              <a:lnSpc>
                <a:spcPct val="100000"/>
              </a:lnSpc>
            </a:pPr>
            <a:r>
              <a:rPr sz="1600" b="1" spc="-30" smtClean="0">
                <a:latin typeface="Trebuchet MS"/>
                <a:cs typeface="Trebuchet MS"/>
              </a:rPr>
              <a:t>Исполнение</a:t>
            </a:r>
            <a:r>
              <a:rPr sz="1600" b="1" spc="-15" smtClean="0">
                <a:latin typeface="Trebuchet MS"/>
                <a:cs typeface="Trebuchet MS"/>
              </a:rPr>
              <a:t> </a:t>
            </a:r>
            <a:r>
              <a:rPr sz="1600" b="1" spc="5" smtClean="0">
                <a:latin typeface="Trebuchet MS"/>
                <a:cs typeface="Trebuchet MS"/>
              </a:rPr>
              <a:t>бюджета</a:t>
            </a:r>
            <a:r>
              <a:rPr lang="ru-RU" sz="1600" b="1" spc="5" dirty="0" smtClean="0">
                <a:latin typeface="Trebuchet MS"/>
                <a:cs typeface="Trebuchet MS"/>
              </a:rPr>
              <a:t> Шалинского муниципального округа</a:t>
            </a:r>
            <a:r>
              <a:rPr sz="1600" b="1" spc="5" smtClean="0">
                <a:latin typeface="Trebuchet MS"/>
                <a:cs typeface="Trebuchet MS"/>
              </a:rPr>
              <a:t> </a:t>
            </a:r>
            <a:r>
              <a:rPr sz="1600" b="1" spc="-15" err="1">
                <a:latin typeface="Trebuchet MS"/>
                <a:cs typeface="Trebuchet MS"/>
              </a:rPr>
              <a:t>по</a:t>
            </a:r>
            <a:r>
              <a:rPr sz="1600" b="1" spc="-225">
                <a:latin typeface="Trebuchet MS"/>
                <a:cs typeface="Trebuchet MS"/>
              </a:rPr>
              <a:t> </a:t>
            </a:r>
            <a:r>
              <a:rPr sz="1600" b="1" spc="5" smtClean="0">
                <a:latin typeface="Trebuchet MS"/>
                <a:cs typeface="Trebuchet MS"/>
              </a:rPr>
              <a:t>доходам</a:t>
            </a:r>
            <a:endParaRPr sz="1600" dirty="0">
              <a:latin typeface="Trebuchet MS"/>
              <a:cs typeface="Trebuchet MS"/>
            </a:endParaRPr>
          </a:p>
        </p:txBody>
      </p:sp>
      <p:sp>
        <p:nvSpPr>
          <p:cNvPr id="24" name="object 24"/>
          <p:cNvSpPr txBox="1"/>
          <p:nvPr/>
        </p:nvSpPr>
        <p:spPr>
          <a:xfrm>
            <a:off x="6838950" y="1111250"/>
            <a:ext cx="686131" cy="153888"/>
          </a:xfrm>
          <a:prstGeom prst="rect">
            <a:avLst/>
          </a:prstGeom>
        </p:spPr>
        <p:txBody>
          <a:bodyPr vert="horz" wrap="square" lIns="0" tIns="0" rIns="0" bIns="0" rtlCol="0">
            <a:spAutoFit/>
          </a:bodyPr>
          <a:lstStyle/>
          <a:p>
            <a:pPr marL="12700">
              <a:lnSpc>
                <a:spcPct val="100000"/>
              </a:lnSpc>
            </a:pPr>
            <a:r>
              <a:rPr lang="ru-RU" sz="1000" b="1" spc="-145" dirty="0" smtClean="0">
                <a:solidFill>
                  <a:srgbClr val="00B8BE"/>
                </a:solidFill>
                <a:latin typeface="Trebuchet MS"/>
                <a:cs typeface="Trebuchet MS"/>
              </a:rPr>
              <a:t>тыс.</a:t>
            </a:r>
            <a:r>
              <a:rPr sz="1000" b="1" spc="-145" smtClean="0">
                <a:solidFill>
                  <a:srgbClr val="00B8BE"/>
                </a:solidFill>
                <a:latin typeface="Trebuchet MS"/>
                <a:cs typeface="Trebuchet MS"/>
              </a:rPr>
              <a:t> </a:t>
            </a:r>
            <a:r>
              <a:rPr sz="1000" b="1" spc="-35" dirty="0">
                <a:solidFill>
                  <a:srgbClr val="00B8BE"/>
                </a:solidFill>
                <a:latin typeface="Trebuchet MS"/>
                <a:cs typeface="Trebuchet MS"/>
              </a:rPr>
              <a:t>руб.</a:t>
            </a:r>
            <a:endParaRPr sz="1000" dirty="0">
              <a:latin typeface="Trebuchet MS"/>
              <a:cs typeface="Trebuchet MS"/>
            </a:endParaRPr>
          </a:p>
        </p:txBody>
      </p:sp>
      <p:grpSp>
        <p:nvGrpSpPr>
          <p:cNvPr id="29" name="Группа 28"/>
          <p:cNvGrpSpPr/>
          <p:nvPr/>
        </p:nvGrpSpPr>
        <p:grpSpPr>
          <a:xfrm>
            <a:off x="0" y="196850"/>
            <a:ext cx="7740523" cy="396240"/>
            <a:chOff x="0" y="288010"/>
            <a:chExt cx="7740523" cy="396240"/>
          </a:xfrm>
        </p:grpSpPr>
        <p:sp>
          <p:nvSpPr>
            <p:cNvPr id="30"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32"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33"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35"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36"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7"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8"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9"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40" name="Группа 44"/>
            <p:cNvGrpSpPr/>
            <p:nvPr/>
          </p:nvGrpSpPr>
          <p:grpSpPr>
            <a:xfrm>
              <a:off x="990600" y="288010"/>
              <a:ext cx="6101715" cy="396240"/>
              <a:chOff x="990600" y="288010"/>
              <a:chExt cx="6101715" cy="396240"/>
            </a:xfrm>
          </p:grpSpPr>
          <p:sp>
            <p:nvSpPr>
              <p:cNvPr id="42"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43"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44" name="object 14"/>
              <p:cNvSpPr txBox="1"/>
              <p:nvPr/>
            </p:nvSpPr>
            <p:spPr>
              <a:xfrm>
                <a:off x="6822147" y="381749"/>
                <a:ext cx="113030"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8</a:t>
                </a:r>
                <a:endParaRPr sz="1200" dirty="0">
                  <a:latin typeface="Gill Sans MT"/>
                  <a:cs typeface="Gill Sans MT"/>
                </a:endParaRPr>
              </a:p>
            </p:txBody>
          </p:sp>
        </p:grpSp>
        <p:sp>
          <p:nvSpPr>
            <p:cNvPr id="41" name="object 21"/>
            <p:cNvSpPr txBox="1"/>
            <p:nvPr/>
          </p:nvSpPr>
          <p:spPr>
            <a:xfrm>
              <a:off x="1276350" y="364210"/>
              <a:ext cx="5410200" cy="166712"/>
            </a:xfrm>
            <a:prstGeom prst="rect">
              <a:avLst/>
            </a:prstGeom>
          </p:spPr>
          <p:txBody>
            <a:bodyPr vert="horz" wrap="square" lIns="0" tIns="0" rIns="0" bIns="0" rtlCol="0">
              <a:spAutoFit/>
            </a:bodyPr>
            <a:lstStyle/>
            <a:p>
              <a:pPr marL="12700" marR="5080">
                <a:lnSpc>
                  <a:spcPts val="1300"/>
                </a:lnSpc>
              </a:pPr>
              <a:r>
                <a:rPr lang="ru-RU" sz="1000" b="1" spc="-5" dirty="0" smtClean="0">
                  <a:solidFill>
                    <a:srgbClr val="FFFFFF"/>
                  </a:solidFill>
                  <a:latin typeface="Trebuchet MS"/>
                  <a:cs typeface="Trebuchet MS"/>
                </a:rPr>
                <a:t>ОСНОВНЫЕ </a:t>
              </a:r>
              <a:r>
                <a:rPr lang="ru-RU" sz="1000" b="1" spc="-20" dirty="0" smtClean="0">
                  <a:solidFill>
                    <a:srgbClr val="FFFFFF"/>
                  </a:solidFill>
                  <a:latin typeface="Trebuchet MS"/>
                  <a:cs typeface="Trebuchet MS"/>
                </a:rPr>
                <a:t>ПАРАМЕТРЫ БЮДЖЕТА</a:t>
              </a:r>
              <a:endParaRPr lang="ru-RU" sz="1000" dirty="0" smtClean="0">
                <a:latin typeface="Trebuchet MS"/>
                <a:cs typeface="Trebuchet MS"/>
              </a:endParaRPr>
            </a:p>
          </p:txBody>
        </p:sp>
      </p:grpSp>
      <p:pic>
        <p:nvPicPr>
          <p:cNvPr id="8194" name="Picture 2" descr="B:\Users\SOB\Desktop\Бюджет для граждан\Фото\1613545468_202-p-kartinki-na-belom-fone-dlya-prezentatsii-232.jpg"/>
          <p:cNvPicPr>
            <a:picLocks noChangeAspect="1" noChangeArrowheads="1"/>
          </p:cNvPicPr>
          <p:nvPr/>
        </p:nvPicPr>
        <p:blipFill>
          <a:blip r:embed="rId4" cstate="print"/>
          <a:srcRect/>
          <a:stretch>
            <a:fillRect/>
          </a:stretch>
        </p:blipFill>
        <p:spPr bwMode="auto">
          <a:xfrm>
            <a:off x="4400550" y="8731250"/>
            <a:ext cx="2743200" cy="16002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2"/>
            <a:ext cx="324002" cy="10907991"/>
          </a:xfrm>
          <a:prstGeom prst="rect">
            <a:avLst/>
          </a:prstGeom>
          <a:blipFill>
            <a:blip r:embed="rId2" cstate="print"/>
            <a:stretch>
              <a:fillRect/>
            </a:stretch>
          </a:blipFill>
        </p:spPr>
        <p:txBody>
          <a:bodyPr wrap="square" lIns="0" tIns="0" rIns="0" bIns="0" rtlCol="0"/>
          <a:lstStyle/>
          <a:p>
            <a:endParaRPr/>
          </a:p>
        </p:txBody>
      </p:sp>
      <p:sp>
        <p:nvSpPr>
          <p:cNvPr id="13"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15" name="object 15"/>
          <p:cNvSpPr/>
          <p:nvPr/>
        </p:nvSpPr>
        <p:spPr>
          <a:xfrm>
            <a:off x="0" y="10420704"/>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06590"/>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7" name="object 17"/>
          <p:cNvSpPr/>
          <p:nvPr/>
        </p:nvSpPr>
        <p:spPr>
          <a:xfrm>
            <a:off x="0" y="10597242"/>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8" name="object 18"/>
          <p:cNvSpPr/>
          <p:nvPr/>
        </p:nvSpPr>
        <p:spPr>
          <a:xfrm>
            <a:off x="2723857" y="10602008"/>
            <a:ext cx="5016500" cy="0"/>
          </a:xfrm>
          <a:custGeom>
            <a:avLst/>
            <a:gdLst/>
            <a:ahLst/>
            <a:cxnLst/>
            <a:rect l="l" t="t" r="r" b="b"/>
            <a:pathLst>
              <a:path w="5016500">
                <a:moveTo>
                  <a:pt x="0" y="0"/>
                </a:moveTo>
                <a:lnTo>
                  <a:pt x="5016144" y="0"/>
                </a:lnTo>
              </a:path>
            </a:pathLst>
          </a:custGeom>
          <a:ln w="36004">
            <a:solidFill>
              <a:srgbClr val="00A3A8"/>
            </a:solidFill>
          </a:ln>
        </p:spPr>
        <p:txBody>
          <a:bodyPr wrap="square" lIns="0" tIns="0" rIns="0" bIns="0" rtlCol="0"/>
          <a:lstStyle/>
          <a:p>
            <a:endParaRPr/>
          </a:p>
        </p:txBody>
      </p:sp>
      <p:sp>
        <p:nvSpPr>
          <p:cNvPr id="19" name="object 19"/>
          <p:cNvSpPr/>
          <p:nvPr/>
        </p:nvSpPr>
        <p:spPr>
          <a:xfrm>
            <a:off x="3510584" y="10511356"/>
            <a:ext cx="4229735" cy="0"/>
          </a:xfrm>
          <a:custGeom>
            <a:avLst/>
            <a:gdLst/>
            <a:ahLst/>
            <a:cxnLst/>
            <a:rect l="l" t="t" r="r" b="b"/>
            <a:pathLst>
              <a:path w="4229734">
                <a:moveTo>
                  <a:pt x="0" y="0"/>
                </a:moveTo>
                <a:lnTo>
                  <a:pt x="4229417" y="0"/>
                </a:lnTo>
              </a:path>
            </a:pathLst>
          </a:custGeom>
          <a:ln w="36004">
            <a:solidFill>
              <a:srgbClr val="00B8BE"/>
            </a:solidFill>
          </a:ln>
        </p:spPr>
        <p:txBody>
          <a:bodyPr wrap="square" lIns="0" tIns="0" rIns="0" bIns="0" rtlCol="0"/>
          <a:lstStyle/>
          <a:p>
            <a:endParaRPr/>
          </a:p>
        </p:txBody>
      </p:sp>
      <p:sp>
        <p:nvSpPr>
          <p:cNvPr id="20" name="object 20"/>
          <p:cNvSpPr/>
          <p:nvPr/>
        </p:nvSpPr>
        <p:spPr>
          <a:xfrm>
            <a:off x="4293666" y="10420707"/>
            <a:ext cx="3446779" cy="0"/>
          </a:xfrm>
          <a:custGeom>
            <a:avLst/>
            <a:gdLst/>
            <a:ahLst/>
            <a:cxnLst/>
            <a:rect l="l" t="t" r="r" b="b"/>
            <a:pathLst>
              <a:path w="3446779">
                <a:moveTo>
                  <a:pt x="0" y="0"/>
                </a:moveTo>
                <a:lnTo>
                  <a:pt x="3446335" y="0"/>
                </a:lnTo>
              </a:path>
            </a:pathLst>
          </a:custGeom>
          <a:ln w="36004">
            <a:solidFill>
              <a:srgbClr val="A2DADD"/>
            </a:solidFill>
          </a:ln>
        </p:spPr>
        <p:txBody>
          <a:bodyPr wrap="square" lIns="0" tIns="0" rIns="0" bIns="0" rtlCol="0"/>
          <a:lstStyle/>
          <a:p>
            <a:endParaRPr/>
          </a:p>
        </p:txBody>
      </p:sp>
      <p:sp>
        <p:nvSpPr>
          <p:cNvPr id="101" name="object 101"/>
          <p:cNvSpPr txBox="1"/>
          <p:nvPr/>
        </p:nvSpPr>
        <p:spPr>
          <a:xfrm>
            <a:off x="1441526" y="390741"/>
            <a:ext cx="2564765" cy="196850"/>
          </a:xfrm>
          <a:prstGeom prst="rect">
            <a:avLst/>
          </a:prstGeom>
        </p:spPr>
        <p:txBody>
          <a:bodyPr vert="horz" wrap="square" lIns="0" tIns="0" rIns="0" bIns="0" rtlCol="0">
            <a:spAutoFit/>
          </a:bodyPr>
          <a:lstStyle/>
          <a:p>
            <a:pPr marL="12700">
              <a:lnSpc>
                <a:spcPct val="100000"/>
              </a:lnSpc>
            </a:pPr>
            <a:r>
              <a:rPr sz="1200" b="1" spc="-5" dirty="0">
                <a:solidFill>
                  <a:srgbClr val="FFFFFF"/>
                </a:solidFill>
                <a:latin typeface="Trebuchet MS"/>
                <a:cs typeface="Trebuchet MS"/>
              </a:rPr>
              <a:t>ОСНОВНЫЕ ПАРАМЕТРЫ</a:t>
            </a:r>
            <a:r>
              <a:rPr sz="1200" b="1" spc="-200" dirty="0">
                <a:solidFill>
                  <a:srgbClr val="FFFFFF"/>
                </a:solidFill>
                <a:latin typeface="Trebuchet MS"/>
                <a:cs typeface="Trebuchet MS"/>
              </a:rPr>
              <a:t> </a:t>
            </a:r>
            <a:r>
              <a:rPr sz="1200" b="1" spc="-45" dirty="0">
                <a:solidFill>
                  <a:srgbClr val="FFFFFF"/>
                </a:solidFill>
                <a:latin typeface="Trebuchet MS"/>
                <a:cs typeface="Trebuchet MS"/>
              </a:rPr>
              <a:t>БЮДЖЕТА</a:t>
            </a:r>
            <a:endParaRPr sz="1200">
              <a:latin typeface="Trebuchet MS"/>
              <a:cs typeface="Trebuchet MS"/>
            </a:endParaRPr>
          </a:p>
        </p:txBody>
      </p:sp>
      <p:sp>
        <p:nvSpPr>
          <p:cNvPr id="282" name="object 102"/>
          <p:cNvSpPr txBox="1"/>
          <p:nvPr/>
        </p:nvSpPr>
        <p:spPr>
          <a:xfrm>
            <a:off x="819150" y="577850"/>
            <a:ext cx="6324600" cy="492443"/>
          </a:xfrm>
          <a:prstGeom prst="rect">
            <a:avLst/>
          </a:prstGeom>
        </p:spPr>
        <p:txBody>
          <a:bodyPr vert="horz" wrap="square" lIns="0" tIns="0" rIns="0" bIns="0" rtlCol="0">
            <a:spAutoFit/>
          </a:bodyPr>
          <a:lstStyle/>
          <a:p>
            <a:pPr marL="12700" algn="ctr">
              <a:lnSpc>
                <a:spcPct val="100000"/>
              </a:lnSpc>
            </a:pPr>
            <a:r>
              <a:rPr lang="ru-RU" sz="1600" b="1" dirty="0" smtClean="0">
                <a:latin typeface="Trebuchet MS"/>
                <a:cs typeface="Trebuchet MS"/>
              </a:rPr>
              <a:t>Динамика налоговых и неналоговых</a:t>
            </a:r>
            <a:r>
              <a:rPr sz="1600" b="1" dirty="0" smtClean="0">
                <a:latin typeface="Trebuchet MS"/>
                <a:cs typeface="Trebuchet MS"/>
              </a:rPr>
              <a:t> </a:t>
            </a:r>
            <a:r>
              <a:rPr sz="1600" b="1" err="1">
                <a:latin typeface="Trebuchet MS"/>
                <a:cs typeface="Trebuchet MS"/>
              </a:rPr>
              <a:t>доходов</a:t>
            </a:r>
            <a:r>
              <a:rPr sz="1600" b="1">
                <a:latin typeface="Trebuchet MS"/>
                <a:cs typeface="Trebuchet MS"/>
              </a:rPr>
              <a:t> </a:t>
            </a:r>
            <a:r>
              <a:rPr sz="1600" b="1" spc="5" smtClean="0">
                <a:latin typeface="Trebuchet MS"/>
                <a:cs typeface="Trebuchet MS"/>
              </a:rPr>
              <a:t>бюджета</a:t>
            </a:r>
            <a:r>
              <a:rPr lang="ru-RU" sz="1600" b="1" spc="5" dirty="0" smtClean="0">
                <a:latin typeface="Trebuchet MS"/>
                <a:cs typeface="Trebuchet MS"/>
              </a:rPr>
              <a:t> Шалинского муниципального округа</a:t>
            </a:r>
            <a:endParaRPr sz="1600" dirty="0">
              <a:latin typeface="Trebuchet MS"/>
              <a:cs typeface="Trebuchet MS"/>
            </a:endParaRPr>
          </a:p>
        </p:txBody>
      </p:sp>
      <p:grpSp>
        <p:nvGrpSpPr>
          <p:cNvPr id="284" name="Группа 193"/>
          <p:cNvGrpSpPr/>
          <p:nvPr/>
        </p:nvGrpSpPr>
        <p:grpSpPr>
          <a:xfrm>
            <a:off x="3181350" y="1644646"/>
            <a:ext cx="990600" cy="380999"/>
            <a:chOff x="2514980" y="3765357"/>
            <a:chExt cx="1760131" cy="118533"/>
          </a:xfrm>
        </p:grpSpPr>
        <p:sp>
          <p:nvSpPr>
            <p:cNvPr id="297" name="object 53"/>
            <p:cNvSpPr/>
            <p:nvPr/>
          </p:nvSpPr>
          <p:spPr>
            <a:xfrm>
              <a:off x="2514980" y="3765357"/>
              <a:ext cx="1489342" cy="118533"/>
            </a:xfrm>
            <a:custGeom>
              <a:avLst/>
              <a:gdLst/>
              <a:ahLst/>
              <a:cxnLst/>
              <a:rect l="l" t="t" r="r" b="b"/>
              <a:pathLst>
                <a:path w="712469" h="142239">
                  <a:moveTo>
                    <a:pt x="712114" y="0"/>
                  </a:moveTo>
                  <a:lnTo>
                    <a:pt x="74777" y="0"/>
                  </a:lnTo>
                  <a:lnTo>
                    <a:pt x="0" y="70942"/>
                  </a:lnTo>
                  <a:lnTo>
                    <a:pt x="74777" y="141859"/>
                  </a:lnTo>
                  <a:lnTo>
                    <a:pt x="712114" y="141859"/>
                  </a:lnTo>
                  <a:lnTo>
                    <a:pt x="712114" y="0"/>
                  </a:lnTo>
                  <a:close/>
                </a:path>
              </a:pathLst>
            </a:custGeom>
            <a:solidFill>
              <a:schemeClr val="accent6">
                <a:lumMod val="40000"/>
                <a:lumOff val="60000"/>
              </a:schemeClr>
            </a:solidFill>
          </p:spPr>
          <p:txBody>
            <a:bodyPr wrap="square" lIns="0" tIns="0" rIns="0" bIns="0" rtlCol="0"/>
            <a:lstStyle/>
            <a:p>
              <a:endParaRPr/>
            </a:p>
          </p:txBody>
        </p:sp>
        <p:sp>
          <p:nvSpPr>
            <p:cNvPr id="298" name="object 61"/>
            <p:cNvSpPr txBox="1"/>
            <p:nvPr/>
          </p:nvSpPr>
          <p:spPr>
            <a:xfrm>
              <a:off x="2617939" y="3789066"/>
              <a:ext cx="1657172" cy="76602"/>
            </a:xfrm>
            <a:prstGeom prst="rect">
              <a:avLst/>
            </a:prstGeom>
          </p:spPr>
          <p:txBody>
            <a:bodyPr vert="horz" wrap="square" lIns="0" tIns="0" rIns="0" bIns="0" rtlCol="0">
              <a:spAutoFit/>
            </a:bodyPr>
            <a:lstStyle/>
            <a:p>
              <a:pPr marL="12700">
                <a:lnSpc>
                  <a:spcPct val="100000"/>
                </a:lnSpc>
              </a:pPr>
              <a:r>
                <a:rPr lang="ru-RU" sz="800" spc="20" dirty="0" smtClean="0">
                  <a:solidFill>
                    <a:srgbClr val="231F20"/>
                  </a:solidFill>
                  <a:latin typeface="Arial Narrow"/>
                  <a:cs typeface="Arial Narrow"/>
                </a:rPr>
                <a:t>Налог на </a:t>
              </a:r>
              <a:r>
                <a:rPr lang="ru-RU" sz="800" spc="40" dirty="0" smtClean="0">
                  <a:solidFill>
                    <a:srgbClr val="231F20"/>
                  </a:solidFill>
                  <a:latin typeface="Arial Narrow"/>
                  <a:cs typeface="Arial Narrow"/>
                </a:rPr>
                <a:t>доходы </a:t>
              </a:r>
            </a:p>
            <a:p>
              <a:pPr marL="12700">
                <a:lnSpc>
                  <a:spcPct val="100000"/>
                </a:lnSpc>
              </a:pPr>
              <a:r>
                <a:rPr lang="ru-RU" sz="800" spc="40" dirty="0" smtClean="0">
                  <a:solidFill>
                    <a:srgbClr val="231F20"/>
                  </a:solidFill>
                  <a:latin typeface="Arial Narrow"/>
                  <a:cs typeface="Arial Narrow"/>
                </a:rPr>
                <a:t>физических</a:t>
              </a:r>
              <a:r>
                <a:rPr lang="ru-RU" sz="800" spc="-120" dirty="0" smtClean="0">
                  <a:solidFill>
                    <a:srgbClr val="231F20"/>
                  </a:solidFill>
                  <a:latin typeface="Arial Narrow"/>
                  <a:cs typeface="Arial Narrow"/>
                </a:rPr>
                <a:t> </a:t>
              </a:r>
              <a:r>
                <a:rPr lang="ru-RU" sz="800" spc="20" dirty="0" smtClean="0">
                  <a:solidFill>
                    <a:srgbClr val="231F20"/>
                  </a:solidFill>
                  <a:latin typeface="Arial Narrow"/>
                  <a:cs typeface="Arial Narrow"/>
                </a:rPr>
                <a:t>лиц</a:t>
              </a:r>
              <a:endParaRPr lang="ru-RU" sz="800" dirty="0">
                <a:latin typeface="Arial Narrow"/>
                <a:cs typeface="Arial Narrow"/>
              </a:endParaRPr>
            </a:p>
          </p:txBody>
        </p:sp>
      </p:grpSp>
      <p:grpSp>
        <p:nvGrpSpPr>
          <p:cNvPr id="285" name="Группа 194"/>
          <p:cNvGrpSpPr/>
          <p:nvPr/>
        </p:nvGrpSpPr>
        <p:grpSpPr>
          <a:xfrm>
            <a:off x="3764191" y="2822148"/>
            <a:ext cx="636359" cy="270302"/>
            <a:chOff x="2303505" y="3933197"/>
            <a:chExt cx="1766041" cy="142240"/>
          </a:xfrm>
        </p:grpSpPr>
        <p:sp>
          <p:nvSpPr>
            <p:cNvPr id="295" name="object 47"/>
            <p:cNvSpPr/>
            <p:nvPr/>
          </p:nvSpPr>
          <p:spPr>
            <a:xfrm rot="10800000">
              <a:off x="2514977" y="3933197"/>
              <a:ext cx="1554569" cy="142240"/>
            </a:xfrm>
            <a:custGeom>
              <a:avLst/>
              <a:gdLst/>
              <a:ahLst/>
              <a:cxnLst/>
              <a:rect l="l" t="t" r="r" b="b"/>
              <a:pathLst>
                <a:path w="712469" h="142239">
                  <a:moveTo>
                    <a:pt x="712114" y="0"/>
                  </a:moveTo>
                  <a:lnTo>
                    <a:pt x="74777" y="0"/>
                  </a:lnTo>
                  <a:lnTo>
                    <a:pt x="0" y="70942"/>
                  </a:lnTo>
                  <a:lnTo>
                    <a:pt x="74777" y="141859"/>
                  </a:lnTo>
                  <a:lnTo>
                    <a:pt x="712114" y="141859"/>
                  </a:lnTo>
                  <a:lnTo>
                    <a:pt x="712114" y="0"/>
                  </a:lnTo>
                  <a:close/>
                </a:path>
              </a:pathLst>
            </a:custGeom>
            <a:solidFill>
              <a:srgbClr val="00B0F0"/>
            </a:solidFill>
          </p:spPr>
          <p:txBody>
            <a:bodyPr wrap="square" lIns="0" tIns="0" rIns="0" bIns="0" rtlCol="0"/>
            <a:lstStyle/>
            <a:p>
              <a:endParaRPr/>
            </a:p>
          </p:txBody>
        </p:sp>
        <p:sp>
          <p:nvSpPr>
            <p:cNvPr id="296" name="object 62"/>
            <p:cNvSpPr txBox="1"/>
            <p:nvPr/>
          </p:nvSpPr>
          <p:spPr>
            <a:xfrm>
              <a:off x="2303505" y="3962367"/>
              <a:ext cx="1451611" cy="64784"/>
            </a:xfrm>
            <a:prstGeom prst="rect">
              <a:avLst/>
            </a:prstGeom>
            <a:noFill/>
          </p:spPr>
          <p:txBody>
            <a:bodyPr vert="horz" wrap="square" lIns="0" tIns="0" rIns="0" bIns="0" rtlCol="0" anchor="ctr">
              <a:spAutoFit/>
            </a:bodyPr>
            <a:lstStyle/>
            <a:p>
              <a:pPr marL="12700" algn="r">
                <a:lnSpc>
                  <a:spcPct val="100000"/>
                </a:lnSpc>
              </a:pPr>
              <a:r>
                <a:rPr lang="ru-RU" sz="800" spc="20" dirty="0" smtClean="0">
                  <a:solidFill>
                    <a:srgbClr val="231F20"/>
                  </a:solidFill>
                  <a:latin typeface="Arial Narrow"/>
                  <a:cs typeface="Arial Narrow"/>
                </a:rPr>
                <a:t>Акцизы</a:t>
              </a:r>
              <a:endParaRPr sz="800" dirty="0">
                <a:latin typeface="Arial Narrow"/>
                <a:cs typeface="Arial Narrow"/>
              </a:endParaRPr>
            </a:p>
          </p:txBody>
        </p:sp>
      </p:grpSp>
      <p:grpSp>
        <p:nvGrpSpPr>
          <p:cNvPr id="286" name="Группа 195"/>
          <p:cNvGrpSpPr/>
          <p:nvPr/>
        </p:nvGrpSpPr>
        <p:grpSpPr>
          <a:xfrm>
            <a:off x="3181350" y="4006851"/>
            <a:ext cx="1066800" cy="416144"/>
            <a:chOff x="2514980" y="4102102"/>
            <a:chExt cx="1785927" cy="192182"/>
          </a:xfrm>
        </p:grpSpPr>
        <p:sp>
          <p:nvSpPr>
            <p:cNvPr id="293" name="object 48"/>
            <p:cNvSpPr/>
            <p:nvPr/>
          </p:nvSpPr>
          <p:spPr>
            <a:xfrm>
              <a:off x="2514980" y="4102102"/>
              <a:ext cx="1785927" cy="192182"/>
            </a:xfrm>
            <a:custGeom>
              <a:avLst/>
              <a:gdLst/>
              <a:ahLst/>
              <a:cxnLst/>
              <a:rect l="l" t="t" r="r" b="b"/>
              <a:pathLst>
                <a:path w="712469" h="142239">
                  <a:moveTo>
                    <a:pt x="712114" y="0"/>
                  </a:moveTo>
                  <a:lnTo>
                    <a:pt x="74777" y="0"/>
                  </a:lnTo>
                  <a:lnTo>
                    <a:pt x="0" y="70942"/>
                  </a:lnTo>
                  <a:lnTo>
                    <a:pt x="74777" y="141859"/>
                  </a:lnTo>
                  <a:lnTo>
                    <a:pt x="712114" y="141859"/>
                  </a:lnTo>
                  <a:lnTo>
                    <a:pt x="712114" y="0"/>
                  </a:lnTo>
                  <a:close/>
                </a:path>
              </a:pathLst>
            </a:custGeom>
            <a:solidFill>
              <a:srgbClr val="92D050"/>
            </a:solidFill>
          </p:spPr>
          <p:txBody>
            <a:bodyPr wrap="square" lIns="0" tIns="0" rIns="0" bIns="0" rtlCol="0"/>
            <a:lstStyle/>
            <a:p>
              <a:endParaRPr/>
            </a:p>
          </p:txBody>
        </p:sp>
        <p:sp>
          <p:nvSpPr>
            <p:cNvPr id="294" name="object 64"/>
            <p:cNvSpPr txBox="1"/>
            <p:nvPr/>
          </p:nvSpPr>
          <p:spPr>
            <a:xfrm>
              <a:off x="2642546" y="4164345"/>
              <a:ext cx="1658361" cy="113709"/>
            </a:xfrm>
            <a:prstGeom prst="rect">
              <a:avLst/>
            </a:prstGeom>
          </p:spPr>
          <p:txBody>
            <a:bodyPr vert="horz" wrap="square" lIns="0" tIns="0" rIns="0" bIns="0" rtlCol="0">
              <a:spAutoFit/>
            </a:bodyPr>
            <a:lstStyle/>
            <a:p>
              <a:pPr marL="12700">
                <a:lnSpc>
                  <a:spcPct val="100000"/>
                </a:lnSpc>
              </a:pPr>
              <a:r>
                <a:rPr sz="800" spc="20" dirty="0" err="1" smtClean="0">
                  <a:solidFill>
                    <a:srgbClr val="231F20"/>
                  </a:solidFill>
                  <a:latin typeface="Arial Narrow"/>
                  <a:cs typeface="Arial Narrow"/>
                </a:rPr>
                <a:t>Налог</a:t>
              </a:r>
              <a:r>
                <a:rPr sz="800" spc="20" dirty="0" smtClean="0">
                  <a:solidFill>
                    <a:srgbClr val="231F20"/>
                  </a:solidFill>
                  <a:latin typeface="Arial Narrow"/>
                  <a:cs typeface="Arial Narrow"/>
                </a:rPr>
                <a:t> </a:t>
              </a:r>
              <a:r>
                <a:rPr sz="800" spc="20" dirty="0" err="1">
                  <a:solidFill>
                    <a:srgbClr val="231F20"/>
                  </a:solidFill>
                  <a:latin typeface="Arial Narrow"/>
                  <a:cs typeface="Arial Narrow"/>
                </a:rPr>
                <a:t>на</a:t>
              </a:r>
              <a:r>
                <a:rPr sz="800" spc="-85" dirty="0">
                  <a:solidFill>
                    <a:srgbClr val="231F20"/>
                  </a:solidFill>
                  <a:latin typeface="Arial Narrow"/>
                  <a:cs typeface="Arial Narrow"/>
                </a:rPr>
                <a:t> </a:t>
              </a:r>
              <a:r>
                <a:rPr sz="800" spc="35" dirty="0" err="1" smtClean="0">
                  <a:solidFill>
                    <a:srgbClr val="231F20"/>
                  </a:solidFill>
                  <a:latin typeface="Arial Narrow"/>
                  <a:cs typeface="Arial Narrow"/>
                </a:rPr>
                <a:t>имущество</a:t>
              </a:r>
              <a:r>
                <a:rPr lang="ru-RU" sz="800" spc="35" dirty="0" smtClean="0">
                  <a:solidFill>
                    <a:srgbClr val="231F20"/>
                  </a:solidFill>
                  <a:latin typeface="Arial Narrow"/>
                  <a:cs typeface="Arial Narrow"/>
                </a:rPr>
                <a:t> физических лиц</a:t>
              </a:r>
              <a:endParaRPr sz="800" dirty="0">
                <a:latin typeface="Arial Narrow"/>
                <a:cs typeface="Arial Narrow"/>
              </a:endParaRPr>
            </a:p>
          </p:txBody>
        </p:sp>
      </p:grpSp>
      <p:grpSp>
        <p:nvGrpSpPr>
          <p:cNvPr id="288" name="Группа 200"/>
          <p:cNvGrpSpPr/>
          <p:nvPr/>
        </p:nvGrpSpPr>
        <p:grpSpPr>
          <a:xfrm>
            <a:off x="3181350" y="6826250"/>
            <a:ext cx="762000" cy="381000"/>
            <a:chOff x="2514980" y="4476750"/>
            <a:chExt cx="1160158" cy="142240"/>
          </a:xfrm>
        </p:grpSpPr>
        <p:sp>
          <p:nvSpPr>
            <p:cNvPr id="289" name="object 50"/>
            <p:cNvSpPr/>
            <p:nvPr/>
          </p:nvSpPr>
          <p:spPr>
            <a:xfrm>
              <a:off x="2514980" y="4476750"/>
              <a:ext cx="812111" cy="142240"/>
            </a:xfrm>
            <a:custGeom>
              <a:avLst/>
              <a:gdLst/>
              <a:ahLst/>
              <a:cxnLst/>
              <a:rect l="l" t="t" r="r" b="b"/>
              <a:pathLst>
                <a:path w="712469" h="142239">
                  <a:moveTo>
                    <a:pt x="712114" y="0"/>
                  </a:moveTo>
                  <a:lnTo>
                    <a:pt x="74777" y="0"/>
                  </a:lnTo>
                  <a:lnTo>
                    <a:pt x="0" y="70942"/>
                  </a:lnTo>
                  <a:lnTo>
                    <a:pt x="74777" y="141859"/>
                  </a:lnTo>
                  <a:lnTo>
                    <a:pt x="712114" y="141859"/>
                  </a:lnTo>
                  <a:lnTo>
                    <a:pt x="712114" y="0"/>
                  </a:lnTo>
                  <a:close/>
                </a:path>
              </a:pathLst>
            </a:custGeom>
            <a:solidFill>
              <a:srgbClr val="FFD13F"/>
            </a:solidFill>
          </p:spPr>
          <p:txBody>
            <a:bodyPr wrap="square" lIns="0" tIns="0" rIns="0" bIns="0" rtlCol="0"/>
            <a:lstStyle/>
            <a:p>
              <a:endParaRPr/>
            </a:p>
          </p:txBody>
        </p:sp>
        <p:sp>
          <p:nvSpPr>
            <p:cNvPr id="290" name="object 66"/>
            <p:cNvSpPr txBox="1"/>
            <p:nvPr/>
          </p:nvSpPr>
          <p:spPr>
            <a:xfrm>
              <a:off x="2617939" y="4495879"/>
              <a:ext cx="1057199" cy="91923"/>
            </a:xfrm>
            <a:prstGeom prst="rect">
              <a:avLst/>
            </a:prstGeom>
          </p:spPr>
          <p:txBody>
            <a:bodyPr vert="horz" wrap="square" lIns="0" tIns="0" rIns="0" bIns="0" rtlCol="0">
              <a:spAutoFit/>
            </a:bodyPr>
            <a:lstStyle/>
            <a:p>
              <a:pPr marL="12700">
                <a:lnSpc>
                  <a:spcPct val="100000"/>
                </a:lnSpc>
              </a:pPr>
              <a:r>
                <a:rPr lang="ru-RU" sz="800" spc="40" dirty="0" smtClean="0">
                  <a:solidFill>
                    <a:srgbClr val="231F20"/>
                  </a:solidFill>
                  <a:latin typeface="Arial Narrow"/>
                  <a:cs typeface="Arial Narrow"/>
                </a:rPr>
                <a:t>Прочие </a:t>
              </a:r>
            </a:p>
            <a:p>
              <a:pPr marL="12700">
                <a:lnSpc>
                  <a:spcPct val="100000"/>
                </a:lnSpc>
              </a:pPr>
              <a:r>
                <a:rPr lang="ru-RU" sz="800" spc="40" dirty="0" smtClean="0">
                  <a:solidFill>
                    <a:srgbClr val="231F20"/>
                  </a:solidFill>
                  <a:latin typeface="Arial Narrow"/>
                  <a:cs typeface="Arial Narrow"/>
                </a:rPr>
                <a:t>доходы</a:t>
              </a:r>
              <a:endParaRPr sz="800" dirty="0">
                <a:latin typeface="Arial Narrow"/>
                <a:cs typeface="Arial Narrow"/>
              </a:endParaRPr>
            </a:p>
          </p:txBody>
        </p:sp>
      </p:grpSp>
      <p:grpSp>
        <p:nvGrpSpPr>
          <p:cNvPr id="302" name="Группа 194"/>
          <p:cNvGrpSpPr/>
          <p:nvPr/>
        </p:nvGrpSpPr>
        <p:grpSpPr>
          <a:xfrm>
            <a:off x="3790950" y="5230181"/>
            <a:ext cx="636357" cy="376854"/>
            <a:chOff x="2303505" y="3933201"/>
            <a:chExt cx="1766036" cy="118316"/>
          </a:xfrm>
        </p:grpSpPr>
        <p:sp>
          <p:nvSpPr>
            <p:cNvPr id="303" name="object 47"/>
            <p:cNvSpPr/>
            <p:nvPr/>
          </p:nvSpPr>
          <p:spPr>
            <a:xfrm rot="10800000">
              <a:off x="2514972" y="3933201"/>
              <a:ext cx="1554569" cy="118316"/>
            </a:xfrm>
            <a:custGeom>
              <a:avLst/>
              <a:gdLst/>
              <a:ahLst/>
              <a:cxnLst/>
              <a:rect l="l" t="t" r="r" b="b"/>
              <a:pathLst>
                <a:path w="712469" h="142239">
                  <a:moveTo>
                    <a:pt x="712114" y="0"/>
                  </a:moveTo>
                  <a:lnTo>
                    <a:pt x="74777" y="0"/>
                  </a:lnTo>
                  <a:lnTo>
                    <a:pt x="0" y="70942"/>
                  </a:lnTo>
                  <a:lnTo>
                    <a:pt x="74777" y="141859"/>
                  </a:lnTo>
                  <a:lnTo>
                    <a:pt x="712114" y="141859"/>
                  </a:lnTo>
                  <a:lnTo>
                    <a:pt x="712114" y="0"/>
                  </a:lnTo>
                  <a:close/>
                </a:path>
              </a:pathLst>
            </a:custGeom>
            <a:solidFill>
              <a:schemeClr val="accent4">
                <a:lumMod val="40000"/>
                <a:lumOff val="60000"/>
              </a:schemeClr>
            </a:solidFill>
          </p:spPr>
          <p:txBody>
            <a:bodyPr wrap="square" lIns="0" tIns="0" rIns="0" bIns="0" rtlCol="0"/>
            <a:lstStyle/>
            <a:p>
              <a:endParaRPr/>
            </a:p>
          </p:txBody>
        </p:sp>
        <p:sp>
          <p:nvSpPr>
            <p:cNvPr id="304" name="object 62"/>
            <p:cNvSpPr txBox="1"/>
            <p:nvPr/>
          </p:nvSpPr>
          <p:spPr>
            <a:xfrm>
              <a:off x="2303505" y="3963155"/>
              <a:ext cx="1451610" cy="77303"/>
            </a:xfrm>
            <a:prstGeom prst="rect">
              <a:avLst/>
            </a:prstGeom>
            <a:noFill/>
          </p:spPr>
          <p:txBody>
            <a:bodyPr vert="horz" wrap="square" lIns="0" tIns="0" rIns="0" bIns="0" rtlCol="0" anchor="ctr">
              <a:spAutoFit/>
            </a:bodyPr>
            <a:lstStyle/>
            <a:p>
              <a:pPr marL="12700" algn="r">
                <a:lnSpc>
                  <a:spcPct val="100000"/>
                </a:lnSpc>
              </a:pPr>
              <a:r>
                <a:rPr lang="ru-RU" sz="800" spc="20" dirty="0" smtClean="0">
                  <a:solidFill>
                    <a:srgbClr val="231F20"/>
                  </a:solidFill>
                  <a:latin typeface="Arial Narrow"/>
                  <a:cs typeface="Arial Narrow"/>
                </a:rPr>
                <a:t>Земельный налог</a:t>
              </a:r>
              <a:endParaRPr sz="800" dirty="0">
                <a:latin typeface="Arial Narrow"/>
                <a:cs typeface="Arial Narrow"/>
              </a:endParaRPr>
            </a:p>
          </p:txBody>
        </p:sp>
      </p:grpSp>
      <p:grpSp>
        <p:nvGrpSpPr>
          <p:cNvPr id="314" name="Группа 313"/>
          <p:cNvGrpSpPr/>
          <p:nvPr/>
        </p:nvGrpSpPr>
        <p:grpSpPr>
          <a:xfrm>
            <a:off x="285750" y="1124406"/>
            <a:ext cx="2971800" cy="2357511"/>
            <a:chOff x="285750" y="1124406"/>
            <a:chExt cx="2971800" cy="2357511"/>
          </a:xfrm>
        </p:grpSpPr>
        <p:graphicFrame>
          <p:nvGraphicFramePr>
            <p:cNvPr id="247" name="Диаграмма 246"/>
            <p:cNvGraphicFramePr/>
            <p:nvPr/>
          </p:nvGraphicFramePr>
          <p:xfrm>
            <a:off x="438150" y="1187450"/>
            <a:ext cx="2819400" cy="2294467"/>
          </p:xfrm>
          <a:graphic>
            <a:graphicData uri="http://schemas.openxmlformats.org/drawingml/2006/chart">
              <c:chart xmlns:c="http://schemas.openxmlformats.org/drawingml/2006/chart" xmlns:r="http://schemas.openxmlformats.org/officeDocument/2006/relationships" r:id="rId3"/>
            </a:graphicData>
          </a:graphic>
        </p:graphicFrame>
        <p:sp>
          <p:nvSpPr>
            <p:cNvPr id="306" name="TextBox 305"/>
            <p:cNvSpPr txBox="1"/>
            <p:nvPr/>
          </p:nvSpPr>
          <p:spPr>
            <a:xfrm>
              <a:off x="285750" y="1124406"/>
              <a:ext cx="609600" cy="215444"/>
            </a:xfrm>
            <a:prstGeom prst="rect">
              <a:avLst/>
            </a:prstGeom>
            <a:noFill/>
          </p:spPr>
          <p:txBody>
            <a:bodyPr wrap="square" rtlCol="0">
              <a:spAutoFit/>
            </a:bodyPr>
            <a:lstStyle/>
            <a:p>
              <a:r>
                <a:rPr lang="ru-RU" sz="800" dirty="0" smtClean="0"/>
                <a:t>млн. руб.</a:t>
              </a:r>
              <a:endParaRPr lang="ru-RU" sz="800" dirty="0"/>
            </a:p>
          </p:txBody>
        </p:sp>
      </p:grpSp>
      <p:grpSp>
        <p:nvGrpSpPr>
          <p:cNvPr id="315" name="Группа 314"/>
          <p:cNvGrpSpPr/>
          <p:nvPr/>
        </p:nvGrpSpPr>
        <p:grpSpPr>
          <a:xfrm>
            <a:off x="4248150" y="1111250"/>
            <a:ext cx="3048000" cy="2370667"/>
            <a:chOff x="4248150" y="1111250"/>
            <a:chExt cx="3048000" cy="2370667"/>
          </a:xfrm>
        </p:grpSpPr>
        <p:graphicFrame>
          <p:nvGraphicFramePr>
            <p:cNvPr id="299" name="Диаграмма 298"/>
            <p:cNvGraphicFramePr/>
            <p:nvPr/>
          </p:nvGraphicFramePr>
          <p:xfrm>
            <a:off x="4324350" y="1187450"/>
            <a:ext cx="2971800" cy="2294467"/>
          </p:xfrm>
          <a:graphic>
            <a:graphicData uri="http://schemas.openxmlformats.org/drawingml/2006/chart">
              <c:chart xmlns:c="http://schemas.openxmlformats.org/drawingml/2006/chart" xmlns:r="http://schemas.openxmlformats.org/officeDocument/2006/relationships" r:id="rId4"/>
            </a:graphicData>
          </a:graphic>
        </p:graphicFrame>
        <p:sp>
          <p:nvSpPr>
            <p:cNvPr id="307" name="TextBox 306"/>
            <p:cNvSpPr txBox="1"/>
            <p:nvPr/>
          </p:nvSpPr>
          <p:spPr>
            <a:xfrm>
              <a:off x="4248150" y="1111250"/>
              <a:ext cx="609600" cy="215444"/>
            </a:xfrm>
            <a:prstGeom prst="rect">
              <a:avLst/>
            </a:prstGeom>
            <a:noFill/>
          </p:spPr>
          <p:txBody>
            <a:bodyPr wrap="square" rtlCol="0">
              <a:spAutoFit/>
            </a:bodyPr>
            <a:lstStyle/>
            <a:p>
              <a:r>
                <a:rPr lang="ru-RU" sz="800" dirty="0" smtClean="0"/>
                <a:t>млн. руб.</a:t>
              </a:r>
              <a:endParaRPr lang="ru-RU" sz="800" dirty="0"/>
            </a:p>
          </p:txBody>
        </p:sp>
      </p:grpSp>
      <p:grpSp>
        <p:nvGrpSpPr>
          <p:cNvPr id="313" name="Группа 312"/>
          <p:cNvGrpSpPr/>
          <p:nvPr/>
        </p:nvGrpSpPr>
        <p:grpSpPr>
          <a:xfrm>
            <a:off x="361950" y="3549650"/>
            <a:ext cx="2895600" cy="2370667"/>
            <a:chOff x="361950" y="3549650"/>
            <a:chExt cx="2895600" cy="2370667"/>
          </a:xfrm>
        </p:grpSpPr>
        <p:graphicFrame>
          <p:nvGraphicFramePr>
            <p:cNvPr id="300" name="Диаграмма 299"/>
            <p:cNvGraphicFramePr/>
            <p:nvPr/>
          </p:nvGraphicFramePr>
          <p:xfrm>
            <a:off x="438150" y="3625850"/>
            <a:ext cx="2819400" cy="2294467"/>
          </p:xfrm>
          <a:graphic>
            <a:graphicData uri="http://schemas.openxmlformats.org/drawingml/2006/chart">
              <c:chart xmlns:c="http://schemas.openxmlformats.org/drawingml/2006/chart" xmlns:r="http://schemas.openxmlformats.org/officeDocument/2006/relationships" r:id="rId5"/>
            </a:graphicData>
          </a:graphic>
        </p:graphicFrame>
        <p:sp>
          <p:nvSpPr>
            <p:cNvPr id="308" name="TextBox 307"/>
            <p:cNvSpPr txBox="1"/>
            <p:nvPr/>
          </p:nvSpPr>
          <p:spPr>
            <a:xfrm>
              <a:off x="361950" y="3549650"/>
              <a:ext cx="609600" cy="215444"/>
            </a:xfrm>
            <a:prstGeom prst="rect">
              <a:avLst/>
            </a:prstGeom>
            <a:noFill/>
          </p:spPr>
          <p:txBody>
            <a:bodyPr wrap="square" rtlCol="0">
              <a:spAutoFit/>
            </a:bodyPr>
            <a:lstStyle/>
            <a:p>
              <a:r>
                <a:rPr lang="ru-RU" sz="800" dirty="0" smtClean="0"/>
                <a:t>млн. руб.</a:t>
              </a:r>
              <a:endParaRPr lang="ru-RU" sz="800" dirty="0"/>
            </a:p>
          </p:txBody>
        </p:sp>
      </p:grpSp>
      <p:grpSp>
        <p:nvGrpSpPr>
          <p:cNvPr id="312" name="Группа 311"/>
          <p:cNvGrpSpPr/>
          <p:nvPr/>
        </p:nvGrpSpPr>
        <p:grpSpPr>
          <a:xfrm>
            <a:off x="4248150" y="3549650"/>
            <a:ext cx="3048000" cy="2370667"/>
            <a:chOff x="4248150" y="3549650"/>
            <a:chExt cx="3048000" cy="2370667"/>
          </a:xfrm>
        </p:grpSpPr>
        <p:graphicFrame>
          <p:nvGraphicFramePr>
            <p:cNvPr id="301" name="Диаграмма 300"/>
            <p:cNvGraphicFramePr/>
            <p:nvPr/>
          </p:nvGraphicFramePr>
          <p:xfrm>
            <a:off x="4324350" y="3625850"/>
            <a:ext cx="2971800" cy="2294467"/>
          </p:xfrm>
          <a:graphic>
            <a:graphicData uri="http://schemas.openxmlformats.org/drawingml/2006/chart">
              <c:chart xmlns:c="http://schemas.openxmlformats.org/drawingml/2006/chart" xmlns:r="http://schemas.openxmlformats.org/officeDocument/2006/relationships" r:id="rId6"/>
            </a:graphicData>
          </a:graphic>
        </p:graphicFrame>
        <p:sp>
          <p:nvSpPr>
            <p:cNvPr id="309" name="TextBox 308"/>
            <p:cNvSpPr txBox="1"/>
            <p:nvPr/>
          </p:nvSpPr>
          <p:spPr>
            <a:xfrm>
              <a:off x="4248150" y="3549650"/>
              <a:ext cx="609600" cy="215444"/>
            </a:xfrm>
            <a:prstGeom prst="rect">
              <a:avLst/>
            </a:prstGeom>
            <a:noFill/>
          </p:spPr>
          <p:txBody>
            <a:bodyPr wrap="square" rtlCol="0">
              <a:spAutoFit/>
            </a:bodyPr>
            <a:lstStyle/>
            <a:p>
              <a:r>
                <a:rPr lang="ru-RU" sz="800" dirty="0" smtClean="0"/>
                <a:t>млн. руб.</a:t>
              </a:r>
              <a:endParaRPr lang="ru-RU" sz="800" dirty="0"/>
            </a:p>
          </p:txBody>
        </p:sp>
      </p:grpSp>
      <p:grpSp>
        <p:nvGrpSpPr>
          <p:cNvPr id="311" name="Группа 310"/>
          <p:cNvGrpSpPr/>
          <p:nvPr/>
        </p:nvGrpSpPr>
        <p:grpSpPr>
          <a:xfrm>
            <a:off x="361950" y="6064250"/>
            <a:ext cx="2895600" cy="2446867"/>
            <a:chOff x="361950" y="6064250"/>
            <a:chExt cx="2895600" cy="2446867"/>
          </a:xfrm>
        </p:grpSpPr>
        <p:graphicFrame>
          <p:nvGraphicFramePr>
            <p:cNvPr id="305" name="Диаграмма 304"/>
            <p:cNvGraphicFramePr/>
            <p:nvPr/>
          </p:nvGraphicFramePr>
          <p:xfrm>
            <a:off x="438150" y="6216650"/>
            <a:ext cx="2819400" cy="2294467"/>
          </p:xfrm>
          <a:graphic>
            <a:graphicData uri="http://schemas.openxmlformats.org/drawingml/2006/chart">
              <c:chart xmlns:c="http://schemas.openxmlformats.org/drawingml/2006/chart" xmlns:r="http://schemas.openxmlformats.org/officeDocument/2006/relationships" r:id="rId7"/>
            </a:graphicData>
          </a:graphic>
        </p:graphicFrame>
        <p:sp>
          <p:nvSpPr>
            <p:cNvPr id="310" name="TextBox 309"/>
            <p:cNvSpPr txBox="1"/>
            <p:nvPr/>
          </p:nvSpPr>
          <p:spPr>
            <a:xfrm>
              <a:off x="361950" y="6064250"/>
              <a:ext cx="609600" cy="215444"/>
            </a:xfrm>
            <a:prstGeom prst="rect">
              <a:avLst/>
            </a:prstGeom>
            <a:noFill/>
          </p:spPr>
          <p:txBody>
            <a:bodyPr wrap="square" rtlCol="0">
              <a:spAutoFit/>
            </a:bodyPr>
            <a:lstStyle/>
            <a:p>
              <a:r>
                <a:rPr lang="ru-RU" sz="800" dirty="0" smtClean="0"/>
                <a:t>млн. руб.</a:t>
              </a:r>
              <a:endParaRPr lang="ru-RU" sz="800" dirty="0"/>
            </a:p>
          </p:txBody>
        </p:sp>
      </p:grpSp>
      <p:grpSp>
        <p:nvGrpSpPr>
          <p:cNvPr id="54" name="Группа 53"/>
          <p:cNvGrpSpPr/>
          <p:nvPr/>
        </p:nvGrpSpPr>
        <p:grpSpPr>
          <a:xfrm>
            <a:off x="0" y="196850"/>
            <a:ext cx="7740523" cy="396240"/>
            <a:chOff x="0" y="288010"/>
            <a:chExt cx="7740523" cy="396240"/>
          </a:xfrm>
        </p:grpSpPr>
        <p:sp>
          <p:nvSpPr>
            <p:cNvPr id="55"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56"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57"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58"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59"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60"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61"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62"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63" name="Группа 44"/>
            <p:cNvGrpSpPr/>
            <p:nvPr/>
          </p:nvGrpSpPr>
          <p:grpSpPr>
            <a:xfrm>
              <a:off x="990600" y="288010"/>
              <a:ext cx="6101715" cy="396240"/>
              <a:chOff x="990600" y="288010"/>
              <a:chExt cx="6101715" cy="396240"/>
            </a:xfrm>
          </p:grpSpPr>
          <p:sp>
            <p:nvSpPr>
              <p:cNvPr id="65"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66"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67" name="object 14"/>
              <p:cNvSpPr txBox="1"/>
              <p:nvPr/>
            </p:nvSpPr>
            <p:spPr>
              <a:xfrm>
                <a:off x="6822147" y="381749"/>
                <a:ext cx="113030" cy="184666"/>
              </a:xfrm>
              <a:prstGeom prst="rect">
                <a:avLst/>
              </a:prstGeom>
            </p:spPr>
            <p:txBody>
              <a:bodyPr vert="horz" wrap="square" lIns="0" tIns="0" rIns="0" bIns="0" rtlCol="0">
                <a:spAutoFit/>
              </a:bodyPr>
              <a:lstStyle/>
              <a:p>
                <a:pPr marL="12700">
                  <a:lnSpc>
                    <a:spcPct val="100000"/>
                  </a:lnSpc>
                </a:pPr>
                <a:r>
                  <a:rPr lang="ru-RU" sz="1200" b="1" dirty="0" smtClean="0">
                    <a:solidFill>
                      <a:srgbClr val="45B3B9"/>
                    </a:solidFill>
                    <a:latin typeface="Gill Sans MT"/>
                    <a:cs typeface="Gill Sans MT"/>
                  </a:rPr>
                  <a:t>9</a:t>
                </a:r>
                <a:endParaRPr sz="1200" b="1" dirty="0">
                  <a:solidFill>
                    <a:srgbClr val="45B3B9"/>
                  </a:solidFill>
                  <a:latin typeface="Gill Sans MT"/>
                  <a:cs typeface="Gill Sans MT"/>
                </a:endParaRPr>
              </a:p>
            </p:txBody>
          </p:sp>
        </p:grpSp>
        <p:sp>
          <p:nvSpPr>
            <p:cNvPr id="64" name="object 21"/>
            <p:cNvSpPr txBox="1"/>
            <p:nvPr/>
          </p:nvSpPr>
          <p:spPr>
            <a:xfrm>
              <a:off x="1276350" y="364210"/>
              <a:ext cx="5410200" cy="166712"/>
            </a:xfrm>
            <a:prstGeom prst="rect">
              <a:avLst/>
            </a:prstGeom>
          </p:spPr>
          <p:txBody>
            <a:bodyPr vert="horz" wrap="square" lIns="0" tIns="0" rIns="0" bIns="0" rtlCol="0">
              <a:spAutoFit/>
            </a:bodyPr>
            <a:lstStyle/>
            <a:p>
              <a:pPr marL="12700" marR="5080">
                <a:lnSpc>
                  <a:spcPts val="1300"/>
                </a:lnSpc>
              </a:pPr>
              <a:r>
                <a:rPr lang="ru-RU" sz="1000" b="1" spc="-5" dirty="0" smtClean="0">
                  <a:solidFill>
                    <a:srgbClr val="FFFFFF"/>
                  </a:solidFill>
                  <a:latin typeface="Trebuchet MS"/>
                  <a:cs typeface="Trebuchet MS"/>
                </a:rPr>
                <a:t>ОСНОВНЫЕ </a:t>
              </a:r>
              <a:r>
                <a:rPr lang="ru-RU" sz="1000" b="1" spc="-20" dirty="0" smtClean="0">
                  <a:solidFill>
                    <a:srgbClr val="FFFFFF"/>
                  </a:solidFill>
                  <a:latin typeface="Trebuchet MS"/>
                  <a:cs typeface="Trebuchet MS"/>
                </a:rPr>
                <a:t>ПАРАМЕТРЫ БЮДЖЕТА</a:t>
              </a:r>
              <a:endParaRPr lang="ru-RU" sz="1000" dirty="0" smtClean="0">
                <a:latin typeface="Trebuchet MS"/>
                <a:cs typeface="Trebuchet MS"/>
              </a:endParaRPr>
            </a:p>
          </p:txBody>
        </p:sp>
      </p:grpSp>
      <p:pic>
        <p:nvPicPr>
          <p:cNvPr id="9219" name="Picture 3" descr="B:\Users\SOB\Desktop\Бюджет для граждан\Фото для бюджета\maxresdefault.jpg"/>
          <p:cNvPicPr>
            <a:picLocks noChangeAspect="1" noChangeArrowheads="1"/>
          </p:cNvPicPr>
          <p:nvPr/>
        </p:nvPicPr>
        <p:blipFill>
          <a:blip r:embed="rId8"/>
          <a:srcRect/>
          <a:stretch>
            <a:fillRect/>
          </a:stretch>
        </p:blipFill>
        <p:spPr bwMode="auto">
          <a:xfrm>
            <a:off x="3714750" y="6445250"/>
            <a:ext cx="3886200" cy="3810000"/>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7416000" y="12"/>
            <a:ext cx="323989" cy="10907991"/>
          </a:xfrm>
          <a:prstGeom prst="rect">
            <a:avLst/>
          </a:prstGeom>
          <a:blipFill>
            <a:blip r:embed="rId2" cstate="print"/>
            <a:stretch>
              <a:fillRect/>
            </a:stretch>
          </a:blipFill>
        </p:spPr>
        <p:txBody>
          <a:bodyPr wrap="square" lIns="0" tIns="0" rIns="0" bIns="0" rtlCol="0"/>
          <a:lstStyle/>
          <a:p>
            <a:endParaRPr/>
          </a:p>
        </p:txBody>
      </p:sp>
      <p:sp>
        <p:nvSpPr>
          <p:cNvPr id="13" name="object 13"/>
          <p:cNvSpPr/>
          <p:nvPr/>
        </p:nvSpPr>
        <p:spPr>
          <a:xfrm>
            <a:off x="717442" y="342011"/>
            <a:ext cx="288290" cy="288290"/>
          </a:xfrm>
          <a:custGeom>
            <a:avLst/>
            <a:gdLst/>
            <a:ahLst/>
            <a:cxnLst/>
            <a:rect l="l" t="t" r="r" b="b"/>
            <a:pathLst>
              <a:path w="288290" h="288290">
                <a:moveTo>
                  <a:pt x="235673" y="0"/>
                </a:moveTo>
                <a:lnTo>
                  <a:pt x="52324" y="0"/>
                </a:lnTo>
                <a:lnTo>
                  <a:pt x="31959" y="4105"/>
                </a:lnTo>
                <a:lnTo>
                  <a:pt x="15327" y="15308"/>
                </a:lnTo>
                <a:lnTo>
                  <a:pt x="4112" y="31937"/>
                </a:lnTo>
                <a:lnTo>
                  <a:pt x="0" y="52324"/>
                </a:lnTo>
                <a:lnTo>
                  <a:pt x="0" y="235661"/>
                </a:lnTo>
                <a:lnTo>
                  <a:pt x="4112" y="256031"/>
                </a:lnTo>
                <a:lnTo>
                  <a:pt x="15327" y="272662"/>
                </a:lnTo>
                <a:lnTo>
                  <a:pt x="31959" y="283874"/>
                </a:lnTo>
                <a:lnTo>
                  <a:pt x="52324" y="287985"/>
                </a:lnTo>
                <a:lnTo>
                  <a:pt x="235673" y="287985"/>
                </a:lnTo>
                <a:lnTo>
                  <a:pt x="256043" y="283874"/>
                </a:lnTo>
                <a:lnTo>
                  <a:pt x="272675" y="272662"/>
                </a:lnTo>
                <a:lnTo>
                  <a:pt x="283887" y="256031"/>
                </a:lnTo>
                <a:lnTo>
                  <a:pt x="287997" y="235661"/>
                </a:lnTo>
                <a:lnTo>
                  <a:pt x="287997" y="52324"/>
                </a:lnTo>
                <a:lnTo>
                  <a:pt x="283887" y="31937"/>
                </a:lnTo>
                <a:lnTo>
                  <a:pt x="272675" y="15308"/>
                </a:lnTo>
                <a:lnTo>
                  <a:pt x="256043" y="4105"/>
                </a:lnTo>
                <a:lnTo>
                  <a:pt x="235673" y="0"/>
                </a:lnTo>
                <a:close/>
              </a:path>
            </a:pathLst>
          </a:custGeom>
          <a:solidFill>
            <a:srgbClr val="FFFFFF"/>
          </a:solidFill>
        </p:spPr>
        <p:txBody>
          <a:bodyPr wrap="square" lIns="0" tIns="0" rIns="0" bIns="0" rtlCol="0"/>
          <a:lstStyle/>
          <a:p>
            <a:endParaRPr/>
          </a:p>
        </p:txBody>
      </p:sp>
      <p:sp>
        <p:nvSpPr>
          <p:cNvPr id="14" name="object 14"/>
          <p:cNvSpPr/>
          <p:nvPr/>
        </p:nvSpPr>
        <p:spPr>
          <a:xfrm>
            <a:off x="0" y="10420704"/>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5" name="object 15"/>
          <p:cNvSpPr/>
          <p:nvPr/>
        </p:nvSpPr>
        <p:spPr>
          <a:xfrm>
            <a:off x="0" y="10506590"/>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97242"/>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7" name="object 17"/>
          <p:cNvSpPr/>
          <p:nvPr/>
        </p:nvSpPr>
        <p:spPr>
          <a:xfrm>
            <a:off x="0" y="10602008"/>
            <a:ext cx="5016500" cy="0"/>
          </a:xfrm>
          <a:custGeom>
            <a:avLst/>
            <a:gdLst/>
            <a:ahLst/>
            <a:cxnLst/>
            <a:rect l="l" t="t" r="r" b="b"/>
            <a:pathLst>
              <a:path w="5016500">
                <a:moveTo>
                  <a:pt x="0" y="0"/>
                </a:moveTo>
                <a:lnTo>
                  <a:pt x="5016138" y="0"/>
                </a:lnTo>
              </a:path>
            </a:pathLst>
          </a:custGeom>
          <a:ln w="36004">
            <a:solidFill>
              <a:srgbClr val="00A3A8"/>
            </a:solidFill>
          </a:ln>
        </p:spPr>
        <p:txBody>
          <a:bodyPr wrap="square" lIns="0" tIns="0" rIns="0" bIns="0" rtlCol="0"/>
          <a:lstStyle/>
          <a:p>
            <a:endParaRPr/>
          </a:p>
        </p:txBody>
      </p:sp>
      <p:sp>
        <p:nvSpPr>
          <p:cNvPr id="18" name="object 18"/>
          <p:cNvSpPr/>
          <p:nvPr/>
        </p:nvSpPr>
        <p:spPr>
          <a:xfrm>
            <a:off x="0" y="10511356"/>
            <a:ext cx="4229735" cy="0"/>
          </a:xfrm>
          <a:custGeom>
            <a:avLst/>
            <a:gdLst/>
            <a:ahLst/>
            <a:cxnLst/>
            <a:rect l="l" t="t" r="r" b="b"/>
            <a:pathLst>
              <a:path w="4229735">
                <a:moveTo>
                  <a:pt x="0" y="0"/>
                </a:moveTo>
                <a:lnTo>
                  <a:pt x="4229411" y="0"/>
                </a:lnTo>
              </a:path>
            </a:pathLst>
          </a:custGeom>
          <a:ln w="36004">
            <a:solidFill>
              <a:srgbClr val="00B8BE"/>
            </a:solidFill>
          </a:ln>
        </p:spPr>
        <p:txBody>
          <a:bodyPr wrap="square" lIns="0" tIns="0" rIns="0" bIns="0" rtlCol="0"/>
          <a:lstStyle/>
          <a:p>
            <a:endParaRPr/>
          </a:p>
        </p:txBody>
      </p:sp>
      <p:sp>
        <p:nvSpPr>
          <p:cNvPr id="19" name="object 19"/>
          <p:cNvSpPr/>
          <p:nvPr/>
        </p:nvSpPr>
        <p:spPr>
          <a:xfrm>
            <a:off x="0" y="10420707"/>
            <a:ext cx="3446779" cy="0"/>
          </a:xfrm>
          <a:custGeom>
            <a:avLst/>
            <a:gdLst/>
            <a:ahLst/>
            <a:cxnLst/>
            <a:rect l="l" t="t" r="r" b="b"/>
            <a:pathLst>
              <a:path w="3446779">
                <a:moveTo>
                  <a:pt x="0" y="0"/>
                </a:moveTo>
                <a:lnTo>
                  <a:pt x="3446329" y="0"/>
                </a:lnTo>
              </a:path>
            </a:pathLst>
          </a:custGeom>
          <a:ln w="36004">
            <a:solidFill>
              <a:srgbClr val="A2DADD"/>
            </a:solidFill>
          </a:ln>
        </p:spPr>
        <p:txBody>
          <a:bodyPr wrap="square" lIns="0" tIns="0" rIns="0" bIns="0" rtlCol="0"/>
          <a:lstStyle/>
          <a:p>
            <a:endParaRPr/>
          </a:p>
        </p:txBody>
      </p:sp>
      <p:graphicFrame>
        <p:nvGraphicFramePr>
          <p:cNvPr id="20" name="object 20"/>
          <p:cNvGraphicFramePr>
            <a:graphicFrameLocks noGrp="1"/>
          </p:cNvGraphicFramePr>
          <p:nvPr/>
        </p:nvGraphicFramePr>
        <p:xfrm>
          <a:off x="644824" y="1229144"/>
          <a:ext cx="6575126" cy="8691401"/>
        </p:xfrm>
        <a:graphic>
          <a:graphicData uri="http://schemas.openxmlformats.org/drawingml/2006/table">
            <a:tbl>
              <a:tblPr firstRow="1" bandRow="1">
                <a:tableStyleId>{2D5ABB26-0587-4C30-8999-92F81FD0307C}</a:tableStyleId>
              </a:tblPr>
              <a:tblGrid>
                <a:gridCol w="290080"/>
                <a:gridCol w="3084646"/>
                <a:gridCol w="879766"/>
                <a:gridCol w="773556"/>
                <a:gridCol w="773539"/>
                <a:gridCol w="773539"/>
              </a:tblGrid>
              <a:tr h="720306">
                <a:tc>
                  <a:txBody>
                    <a:bodyPr/>
                    <a:lstStyle/>
                    <a:p>
                      <a:pPr>
                        <a:lnSpc>
                          <a:spcPct val="100000"/>
                        </a:lnSpc>
                      </a:pPr>
                      <a:endParaRPr sz="1050" dirty="0">
                        <a:latin typeface="Liberation Serif" pitchFamily="18" charset="0"/>
                        <a:ea typeface="Liberation Serif" pitchFamily="18" charset="0"/>
                        <a:cs typeface="Liberation Serif" pitchFamily="18" charset="0"/>
                      </a:endParaRPr>
                    </a:p>
                    <a:p>
                      <a:pPr marL="55244" algn="ctr">
                        <a:lnSpc>
                          <a:spcPts val="875"/>
                        </a:lnSpc>
                      </a:pPr>
                      <a:r>
                        <a:rPr sz="1050" b="1" dirty="0" smtClean="0">
                          <a:solidFill>
                            <a:srgbClr val="FFFFFF"/>
                          </a:solidFill>
                          <a:latin typeface="Liberation Serif" pitchFamily="18" charset="0"/>
                          <a:ea typeface="Liberation Serif" pitchFamily="18" charset="0"/>
                          <a:cs typeface="Liberation Serif" pitchFamily="18" charset="0"/>
                        </a:rPr>
                        <a:t>№</a:t>
                      </a:r>
                      <a:endParaRPr sz="1050" dirty="0">
                        <a:latin typeface="Liberation Serif" pitchFamily="18" charset="0"/>
                        <a:ea typeface="Liberation Serif" pitchFamily="18" charset="0"/>
                        <a:cs typeface="Liberation Serif" pitchFamily="18" charset="0"/>
                      </a:endParaRPr>
                    </a:p>
                    <a:p>
                      <a:pPr marL="39370" algn="ctr">
                        <a:lnSpc>
                          <a:spcPts val="815"/>
                        </a:lnSpc>
                      </a:pPr>
                      <a:r>
                        <a:rPr sz="1050" b="1" spc="-10" dirty="0">
                          <a:solidFill>
                            <a:srgbClr val="FFFFFF"/>
                          </a:solidFill>
                          <a:latin typeface="Liberation Serif" pitchFamily="18" charset="0"/>
                          <a:ea typeface="Liberation Serif" pitchFamily="18" charset="0"/>
                          <a:cs typeface="Liberation Serif" pitchFamily="18" charset="0"/>
                        </a:rPr>
                        <a:t>п/п</a:t>
                      </a:r>
                      <a:endParaRPr sz="1050" dirty="0">
                        <a:latin typeface="Liberation Serif" pitchFamily="18" charset="0"/>
                        <a:ea typeface="Liberation Serif" pitchFamily="18" charset="0"/>
                        <a:cs typeface="Liberation Serif" pitchFamily="18" charset="0"/>
                      </a:endParaRPr>
                    </a:p>
                  </a:txBody>
                  <a:tcPr marL="0" marR="0" marT="0" marB="0">
                    <a:lnR w="6350">
                      <a:solidFill>
                        <a:srgbClr val="FFFFFF"/>
                      </a:solidFill>
                      <a:prstDash val="solid"/>
                    </a:lnR>
                    <a:solidFill>
                      <a:srgbClr val="00B8BE"/>
                    </a:solidFill>
                  </a:tcPr>
                </a:tc>
                <a:tc>
                  <a:txBody>
                    <a:bodyPr/>
                    <a:lstStyle/>
                    <a:p>
                      <a:pPr>
                        <a:lnSpc>
                          <a:spcPct val="100000"/>
                        </a:lnSpc>
                      </a:pPr>
                      <a:endParaRPr sz="1050" dirty="0">
                        <a:latin typeface="Liberation Serif" pitchFamily="18" charset="0"/>
                        <a:ea typeface="Liberation Serif" pitchFamily="18" charset="0"/>
                        <a:cs typeface="Liberation Serif" pitchFamily="18" charset="0"/>
                      </a:endParaRPr>
                    </a:p>
                    <a:p>
                      <a:pPr marL="357188" marR="572135" indent="0" algn="ctr">
                        <a:lnSpc>
                          <a:spcPct val="150000"/>
                        </a:lnSpc>
                      </a:pPr>
                      <a:r>
                        <a:rPr sz="1050" b="1" spc="-10" dirty="0" smtClean="0">
                          <a:solidFill>
                            <a:srgbClr val="FFFFFF"/>
                          </a:solidFill>
                          <a:latin typeface="Liberation Serif" pitchFamily="18" charset="0"/>
                          <a:ea typeface="Liberation Serif" pitchFamily="18" charset="0"/>
                          <a:cs typeface="Liberation Serif" pitchFamily="18" charset="0"/>
                        </a:rPr>
                        <a:t>Наименование</a:t>
                      </a:r>
                      <a:r>
                        <a:rPr lang="ru-RU" sz="1050" b="1" spc="-10" dirty="0" smtClean="0">
                          <a:solidFill>
                            <a:srgbClr val="FFFFFF"/>
                          </a:solidFill>
                          <a:latin typeface="Liberation Serif" pitchFamily="18" charset="0"/>
                          <a:ea typeface="Liberation Serif" pitchFamily="18" charset="0"/>
                          <a:cs typeface="Liberation Serif" pitchFamily="18" charset="0"/>
                        </a:rPr>
                        <a:t> радела, </a:t>
                      </a:r>
                      <a:r>
                        <a:rPr lang="ru-RU" sz="1050" b="1" spc="-75" dirty="0" err="1" smtClean="0">
                          <a:solidFill>
                            <a:srgbClr val="FFFFFF"/>
                          </a:solidFill>
                          <a:latin typeface="Liberation Serif" pitchFamily="18" charset="0"/>
                          <a:ea typeface="Liberation Serif" pitchFamily="18" charset="0"/>
                          <a:cs typeface="Liberation Serif" pitchFamily="18" charset="0"/>
                        </a:rPr>
                        <a:t>п</a:t>
                      </a:r>
                      <a:r>
                        <a:rPr sz="1050" b="1" spc="-5" dirty="0" err="1" smtClean="0">
                          <a:solidFill>
                            <a:srgbClr val="FFFFFF"/>
                          </a:solidFill>
                          <a:latin typeface="Liberation Serif" pitchFamily="18" charset="0"/>
                          <a:ea typeface="Liberation Serif" pitchFamily="18" charset="0"/>
                          <a:cs typeface="Liberation Serif" pitchFamily="18" charset="0"/>
                        </a:rPr>
                        <a:t>одраздел</a:t>
                      </a:r>
                      <a:r>
                        <a:rPr lang="ru-RU" sz="1050" b="1" spc="-5" dirty="0" smtClean="0">
                          <a:solidFill>
                            <a:srgbClr val="FFFFFF"/>
                          </a:solidFill>
                          <a:latin typeface="Liberation Serif" pitchFamily="18" charset="0"/>
                          <a:ea typeface="Liberation Serif" pitchFamily="18" charset="0"/>
                          <a:cs typeface="Liberation Serif" pitchFamily="18" charset="0"/>
                        </a:rPr>
                        <a:t>а</a:t>
                      </a:r>
                      <a:r>
                        <a:rPr lang="ru-RU" sz="1050" b="1" spc="-5" baseline="0" dirty="0" smtClean="0">
                          <a:solidFill>
                            <a:srgbClr val="FFFFFF"/>
                          </a:solidFill>
                          <a:latin typeface="Liberation Serif" pitchFamily="18" charset="0"/>
                          <a:ea typeface="Liberation Serif" pitchFamily="18" charset="0"/>
                          <a:cs typeface="Liberation Serif" pitchFamily="18" charset="0"/>
                        </a:rPr>
                        <a:t> классификации расходов бюджета</a:t>
                      </a:r>
                      <a:endParaRPr sz="1050" dirty="0">
                        <a:latin typeface="Liberation Serif" pitchFamily="18" charset="0"/>
                        <a:ea typeface="Liberation Serif" pitchFamily="18" charset="0"/>
                        <a:cs typeface="Liberation Serif" pitchFamily="18" charset="0"/>
                      </a:endParaRPr>
                    </a:p>
                  </a:txBody>
                  <a:tcPr marL="0" marR="0" marT="0" marB="0">
                    <a:lnL w="6350">
                      <a:solidFill>
                        <a:srgbClr val="FFFFFF"/>
                      </a:solidFill>
                      <a:prstDash val="solid"/>
                    </a:lnL>
                    <a:lnR w="6350">
                      <a:solidFill>
                        <a:srgbClr val="FFFFFF"/>
                      </a:solidFill>
                      <a:prstDash val="solid"/>
                    </a:lnR>
                    <a:solidFill>
                      <a:srgbClr val="00B8BE"/>
                    </a:solidFill>
                  </a:tcPr>
                </a:tc>
                <a:tc>
                  <a:txBody>
                    <a:bodyPr/>
                    <a:lstStyle/>
                    <a:p>
                      <a:pPr marL="61913" marR="54610" indent="-61913" algn="ctr">
                        <a:lnSpc>
                          <a:spcPct val="150000"/>
                        </a:lnSpc>
                      </a:pPr>
                      <a:r>
                        <a:rPr lang="ru-RU" sz="1050" b="1" spc="-5" dirty="0" smtClean="0">
                          <a:solidFill>
                            <a:srgbClr val="FFFFFF"/>
                          </a:solidFill>
                          <a:latin typeface="Liberation Serif" pitchFamily="18" charset="0"/>
                          <a:ea typeface="Liberation Serif" pitchFamily="18" charset="0"/>
                          <a:cs typeface="Liberation Serif" pitchFamily="18" charset="0"/>
                        </a:rPr>
                        <a:t>Утверждено Решением о бюджете, тыс.</a:t>
                      </a:r>
                      <a:r>
                        <a:rPr lang="ru-RU" sz="1050" b="1" spc="-5" baseline="0" dirty="0" smtClean="0">
                          <a:solidFill>
                            <a:srgbClr val="FFFFFF"/>
                          </a:solidFill>
                          <a:latin typeface="Liberation Serif" pitchFamily="18" charset="0"/>
                          <a:ea typeface="Liberation Serif" pitchFamily="18" charset="0"/>
                          <a:cs typeface="Liberation Serif" pitchFamily="18" charset="0"/>
                        </a:rPr>
                        <a:t>руб.</a:t>
                      </a:r>
                    </a:p>
                  </a:txBody>
                  <a:tcPr marL="0" marR="0" marT="0" marB="0">
                    <a:lnL w="6350">
                      <a:solidFill>
                        <a:srgbClr val="FFFFFF"/>
                      </a:solidFill>
                      <a:prstDash val="solid"/>
                    </a:lnL>
                    <a:lnR w="6350">
                      <a:solidFill>
                        <a:srgbClr val="FFFFFF"/>
                      </a:solidFill>
                      <a:prstDash val="solid"/>
                    </a:lnR>
                    <a:solidFill>
                      <a:srgbClr val="00B8BE"/>
                    </a:solidFill>
                  </a:tcPr>
                </a:tc>
                <a:tc>
                  <a:txBody>
                    <a:bodyPr/>
                    <a:lstStyle/>
                    <a:p>
                      <a:pPr>
                        <a:lnSpc>
                          <a:spcPct val="100000"/>
                        </a:lnSpc>
                      </a:pPr>
                      <a:endParaRPr sz="1050" dirty="0">
                        <a:latin typeface="Liberation Serif" pitchFamily="18" charset="0"/>
                        <a:ea typeface="Liberation Serif" pitchFamily="18" charset="0"/>
                        <a:cs typeface="Liberation Serif" pitchFamily="18" charset="0"/>
                      </a:endParaRPr>
                    </a:p>
                    <a:p>
                      <a:pPr marL="0" indent="0" algn="ctr">
                        <a:lnSpc>
                          <a:spcPct val="100000"/>
                        </a:lnSpc>
                      </a:pPr>
                      <a:r>
                        <a:rPr sz="1050" b="1" spc="-20" dirty="0" err="1" smtClean="0">
                          <a:solidFill>
                            <a:srgbClr val="FFFFFF"/>
                          </a:solidFill>
                          <a:latin typeface="Liberation Serif" pitchFamily="18" charset="0"/>
                          <a:ea typeface="Liberation Serif" pitchFamily="18" charset="0"/>
                          <a:cs typeface="Liberation Serif" pitchFamily="18" charset="0"/>
                        </a:rPr>
                        <a:t>Исполнено</a:t>
                      </a:r>
                      <a:r>
                        <a:rPr lang="ru-RU" sz="1050" b="1" spc="-20" dirty="0" smtClean="0">
                          <a:solidFill>
                            <a:srgbClr val="FFFFFF"/>
                          </a:solidFill>
                          <a:latin typeface="Liberation Serif" pitchFamily="18" charset="0"/>
                          <a:ea typeface="Liberation Serif" pitchFamily="18" charset="0"/>
                          <a:cs typeface="Liberation Serif" pitchFamily="18" charset="0"/>
                        </a:rPr>
                        <a:t>, </a:t>
                      </a:r>
                    </a:p>
                    <a:p>
                      <a:pPr marL="0" indent="0" algn="ctr">
                        <a:lnSpc>
                          <a:spcPct val="100000"/>
                        </a:lnSpc>
                      </a:pPr>
                      <a:endParaRPr lang="ru-RU" sz="1050" b="1" spc="-20" dirty="0" smtClean="0">
                        <a:solidFill>
                          <a:srgbClr val="FFFFFF"/>
                        </a:solidFill>
                        <a:latin typeface="Liberation Serif" pitchFamily="18" charset="0"/>
                        <a:ea typeface="Liberation Serif" pitchFamily="18" charset="0"/>
                        <a:cs typeface="Liberation Serif" pitchFamily="18" charset="0"/>
                      </a:endParaRPr>
                    </a:p>
                    <a:p>
                      <a:pPr marL="0" indent="0" algn="ctr">
                        <a:lnSpc>
                          <a:spcPct val="100000"/>
                        </a:lnSpc>
                      </a:pPr>
                      <a:r>
                        <a:rPr lang="ru-RU" sz="1050" b="1" spc="-20" dirty="0" smtClean="0">
                          <a:solidFill>
                            <a:srgbClr val="FFFFFF"/>
                          </a:solidFill>
                          <a:latin typeface="Liberation Serif" pitchFamily="18" charset="0"/>
                          <a:ea typeface="Liberation Serif" pitchFamily="18" charset="0"/>
                          <a:cs typeface="Liberation Serif" pitchFamily="18" charset="0"/>
                        </a:rPr>
                        <a:t> тыс. руб.</a:t>
                      </a: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FFFFFF"/>
                      </a:solidFill>
                      <a:prstDash val="solid"/>
                      <a:round/>
                      <a:headEnd type="none" w="med" len="med"/>
                      <a:tailEnd type="none" w="med" len="med"/>
                    </a:lnL>
                    <a:lnR w="6350">
                      <a:solidFill>
                        <a:srgbClr val="FFFFFF"/>
                      </a:solidFill>
                      <a:prstDash val="solid"/>
                    </a:lnR>
                    <a:solidFill>
                      <a:srgbClr val="00B8BE"/>
                    </a:solidFill>
                  </a:tcPr>
                </a:tc>
                <a:tc>
                  <a:txBody>
                    <a:bodyPr/>
                    <a:lstStyle/>
                    <a:p>
                      <a:pPr marL="0" marR="26034" indent="0" algn="ctr">
                        <a:lnSpc>
                          <a:spcPts val="800"/>
                        </a:lnSpc>
                      </a:pPr>
                      <a:endParaRPr lang="ru-RU" sz="1050" b="1" spc="0" baseline="0" dirty="0" smtClean="0">
                        <a:solidFill>
                          <a:srgbClr val="FFFFFF"/>
                        </a:solidFill>
                        <a:latin typeface="Liberation Serif" pitchFamily="18" charset="0"/>
                        <a:ea typeface="Liberation Serif" pitchFamily="18" charset="0"/>
                        <a:cs typeface="Liberation Serif" pitchFamily="18" charset="0"/>
                      </a:endParaRPr>
                    </a:p>
                    <a:p>
                      <a:pPr marL="0" marR="26034" indent="0" algn="ctr">
                        <a:lnSpc>
                          <a:spcPts val="800"/>
                        </a:lnSpc>
                      </a:pPr>
                      <a:endParaRPr lang="ru-RU" sz="1050" b="1" spc="0" baseline="0" dirty="0" smtClean="0">
                        <a:solidFill>
                          <a:srgbClr val="FFFFFF"/>
                        </a:solidFill>
                        <a:latin typeface="Liberation Serif" pitchFamily="18" charset="0"/>
                        <a:ea typeface="Liberation Serif" pitchFamily="18" charset="0"/>
                        <a:cs typeface="Liberation Serif" pitchFamily="18" charset="0"/>
                      </a:endParaRPr>
                    </a:p>
                    <a:p>
                      <a:pPr marL="0" marR="26034" indent="0" algn="ctr">
                        <a:lnSpc>
                          <a:spcPts val="800"/>
                        </a:lnSpc>
                      </a:pPr>
                      <a:r>
                        <a:rPr lang="ru-RU" sz="1050" b="1" spc="0" baseline="0" dirty="0" smtClean="0">
                          <a:solidFill>
                            <a:srgbClr val="FFFFFF"/>
                          </a:solidFill>
                          <a:latin typeface="Liberation Serif" pitchFamily="18" charset="0"/>
                          <a:ea typeface="Liberation Serif" pitchFamily="18" charset="0"/>
                          <a:cs typeface="Liberation Serif" pitchFamily="18" charset="0"/>
                        </a:rPr>
                        <a:t>Процент</a:t>
                      </a:r>
                      <a:r>
                        <a:rPr sz="1050" b="1" spc="0" baseline="0" smtClean="0">
                          <a:solidFill>
                            <a:srgbClr val="FFFFFF"/>
                          </a:solidFill>
                          <a:latin typeface="Liberation Serif" pitchFamily="18" charset="0"/>
                          <a:ea typeface="Liberation Serif" pitchFamily="18" charset="0"/>
                          <a:cs typeface="Liberation Serif" pitchFamily="18" charset="0"/>
                        </a:rPr>
                        <a:t> </a:t>
                      </a:r>
                      <a:endParaRPr lang="ru-RU" sz="1050" b="1" spc="0" baseline="0" dirty="0" smtClean="0">
                        <a:solidFill>
                          <a:srgbClr val="FFFFFF"/>
                        </a:solidFill>
                        <a:latin typeface="Liberation Serif" pitchFamily="18" charset="0"/>
                        <a:ea typeface="Liberation Serif" pitchFamily="18" charset="0"/>
                        <a:cs typeface="Liberation Serif" pitchFamily="18" charset="0"/>
                      </a:endParaRPr>
                    </a:p>
                    <a:p>
                      <a:pPr marL="0" marR="26034" indent="0" algn="ctr">
                        <a:lnSpc>
                          <a:spcPts val="800"/>
                        </a:lnSpc>
                      </a:pPr>
                      <a:endParaRPr lang="ru-RU" sz="1050" b="1" spc="0" baseline="0" dirty="0" smtClean="0">
                        <a:solidFill>
                          <a:srgbClr val="FFFFFF"/>
                        </a:solidFill>
                        <a:latin typeface="Liberation Serif" pitchFamily="18" charset="0"/>
                        <a:ea typeface="Liberation Serif" pitchFamily="18" charset="0"/>
                        <a:cs typeface="Liberation Serif" pitchFamily="18" charset="0"/>
                      </a:endParaRPr>
                    </a:p>
                    <a:p>
                      <a:pPr marL="0" marR="26034" indent="0" algn="ctr">
                        <a:lnSpc>
                          <a:spcPts val="800"/>
                        </a:lnSpc>
                      </a:pPr>
                      <a:r>
                        <a:rPr sz="1050" b="1" spc="-15" smtClean="0">
                          <a:solidFill>
                            <a:srgbClr val="FFFFFF"/>
                          </a:solidFill>
                          <a:latin typeface="Liberation Serif" pitchFamily="18" charset="0"/>
                          <a:ea typeface="Liberation Serif" pitchFamily="18" charset="0"/>
                          <a:cs typeface="Liberation Serif" pitchFamily="18" charset="0"/>
                        </a:rPr>
                        <a:t>исполнения</a:t>
                      </a:r>
                      <a:endParaRPr sz="1050" dirty="0">
                        <a:latin typeface="Liberation Serif" pitchFamily="18" charset="0"/>
                        <a:ea typeface="Liberation Serif" pitchFamily="18" charset="0"/>
                        <a:cs typeface="Liberation Serif" pitchFamily="18" charset="0"/>
                      </a:endParaRPr>
                    </a:p>
                  </a:txBody>
                  <a:tcPr marL="0" marR="0" marT="0" marB="0">
                    <a:lnL w="6350">
                      <a:solidFill>
                        <a:srgbClr val="FFFFFF"/>
                      </a:solidFill>
                      <a:prstDash val="solid"/>
                    </a:lnL>
                    <a:lnR w="6350">
                      <a:solidFill>
                        <a:srgbClr val="FFFFFF"/>
                      </a:solidFill>
                      <a:prstDash val="solid"/>
                    </a:lnR>
                    <a:solidFill>
                      <a:srgbClr val="00B8BE"/>
                    </a:solidFill>
                  </a:tcPr>
                </a:tc>
                <a:tc>
                  <a:txBody>
                    <a:bodyPr/>
                    <a:lstStyle/>
                    <a:p>
                      <a:pPr>
                        <a:lnSpc>
                          <a:spcPct val="100000"/>
                        </a:lnSpc>
                      </a:pPr>
                      <a:endParaRPr sz="1050" dirty="0">
                        <a:latin typeface="Liberation Serif" pitchFamily="18" charset="0"/>
                        <a:ea typeface="Liberation Serif" pitchFamily="18" charset="0"/>
                        <a:cs typeface="Liberation Serif" pitchFamily="18" charset="0"/>
                      </a:endParaRPr>
                    </a:p>
                    <a:p>
                      <a:pPr marL="71755" marR="64135" indent="15240" algn="ctr">
                        <a:lnSpc>
                          <a:spcPts val="800"/>
                        </a:lnSpc>
                      </a:pPr>
                      <a:r>
                        <a:rPr sz="1050" b="1" spc="-5" dirty="0" err="1" smtClean="0">
                          <a:solidFill>
                            <a:srgbClr val="FFFFFF"/>
                          </a:solidFill>
                          <a:latin typeface="Liberation Serif" pitchFamily="18" charset="0"/>
                          <a:ea typeface="Liberation Serif" pitchFamily="18" charset="0"/>
                          <a:cs typeface="Liberation Serif" pitchFamily="18" charset="0"/>
                        </a:rPr>
                        <a:t>Динами</a:t>
                      </a:r>
                      <a:r>
                        <a:rPr lang="ru-RU" sz="1050" b="1" spc="-5" dirty="0" smtClean="0">
                          <a:solidFill>
                            <a:srgbClr val="FFFFFF"/>
                          </a:solidFill>
                          <a:latin typeface="Liberation Serif" pitchFamily="18" charset="0"/>
                          <a:ea typeface="Liberation Serif" pitchFamily="18" charset="0"/>
                          <a:cs typeface="Liberation Serif" pitchFamily="18" charset="0"/>
                        </a:rPr>
                        <a:t>к</a:t>
                      </a:r>
                      <a:r>
                        <a:rPr sz="1050" b="1" spc="10" smtClean="0">
                          <a:solidFill>
                            <a:srgbClr val="FFFFFF"/>
                          </a:solidFill>
                          <a:latin typeface="Liberation Serif" pitchFamily="18" charset="0"/>
                          <a:ea typeface="Liberation Serif" pitchFamily="18" charset="0"/>
                          <a:cs typeface="Liberation Serif" pitchFamily="18" charset="0"/>
                        </a:rPr>
                        <a:t>а</a:t>
                      </a:r>
                      <a:endParaRPr lang="ru-RU" sz="1050" b="1" spc="10" dirty="0" smtClean="0">
                        <a:solidFill>
                          <a:srgbClr val="FFFFFF"/>
                        </a:solidFill>
                        <a:latin typeface="Liberation Serif" pitchFamily="18" charset="0"/>
                        <a:ea typeface="Liberation Serif" pitchFamily="18" charset="0"/>
                        <a:cs typeface="Liberation Serif" pitchFamily="18" charset="0"/>
                      </a:endParaRPr>
                    </a:p>
                    <a:p>
                      <a:pPr marL="71755" marR="64135" indent="15240" algn="ctr">
                        <a:lnSpc>
                          <a:spcPts val="800"/>
                        </a:lnSpc>
                      </a:pPr>
                      <a:endParaRPr lang="ru-RU" sz="1050" b="1" spc="10" dirty="0" smtClean="0">
                        <a:solidFill>
                          <a:srgbClr val="FFFFFF"/>
                        </a:solidFill>
                        <a:latin typeface="Liberation Serif" pitchFamily="18" charset="0"/>
                        <a:ea typeface="Liberation Serif" pitchFamily="18" charset="0"/>
                        <a:cs typeface="Liberation Serif" pitchFamily="18" charset="0"/>
                      </a:endParaRPr>
                    </a:p>
                    <a:p>
                      <a:pPr marL="71755" marR="64135" indent="15240" algn="ctr">
                        <a:lnSpc>
                          <a:spcPts val="800"/>
                        </a:lnSpc>
                      </a:pPr>
                      <a:r>
                        <a:rPr sz="1050" b="1" spc="-85" smtClean="0">
                          <a:solidFill>
                            <a:srgbClr val="FFFFFF"/>
                          </a:solidFill>
                          <a:latin typeface="Liberation Serif" pitchFamily="18" charset="0"/>
                          <a:ea typeface="Liberation Serif" pitchFamily="18" charset="0"/>
                          <a:cs typeface="Liberation Serif" pitchFamily="18" charset="0"/>
                        </a:rPr>
                        <a:t> </a:t>
                      </a:r>
                      <a:r>
                        <a:rPr sz="1050" b="1" spc="15">
                          <a:solidFill>
                            <a:srgbClr val="FFFFFF"/>
                          </a:solidFill>
                          <a:latin typeface="Liberation Serif" pitchFamily="18" charset="0"/>
                          <a:ea typeface="Liberation Serif" pitchFamily="18" charset="0"/>
                          <a:cs typeface="Liberation Serif" pitchFamily="18" charset="0"/>
                        </a:rPr>
                        <a:t>к</a:t>
                      </a:r>
                      <a:r>
                        <a:rPr sz="1050" b="1" spc="-85">
                          <a:solidFill>
                            <a:srgbClr val="FFFFFF"/>
                          </a:solidFill>
                          <a:latin typeface="Liberation Serif" pitchFamily="18" charset="0"/>
                          <a:ea typeface="Liberation Serif" pitchFamily="18" charset="0"/>
                          <a:cs typeface="Liberation Serif" pitchFamily="18" charset="0"/>
                        </a:rPr>
                        <a:t> </a:t>
                      </a:r>
                      <a:r>
                        <a:rPr sz="1050" b="1" spc="-10" smtClean="0">
                          <a:solidFill>
                            <a:srgbClr val="FFFFFF"/>
                          </a:solidFill>
                          <a:latin typeface="Liberation Serif" pitchFamily="18" charset="0"/>
                          <a:ea typeface="Liberation Serif" pitchFamily="18" charset="0"/>
                          <a:cs typeface="Liberation Serif" pitchFamily="18" charset="0"/>
                        </a:rPr>
                        <a:t>20</a:t>
                      </a:r>
                      <a:r>
                        <a:rPr lang="en-US" sz="1050" b="1" spc="-10" dirty="0" smtClean="0">
                          <a:solidFill>
                            <a:srgbClr val="FFFFFF"/>
                          </a:solidFill>
                          <a:latin typeface="Liberation Serif" pitchFamily="18" charset="0"/>
                          <a:ea typeface="Liberation Serif" pitchFamily="18" charset="0"/>
                          <a:cs typeface="Liberation Serif" pitchFamily="18" charset="0"/>
                        </a:rPr>
                        <a:t>2</a:t>
                      </a:r>
                      <a:r>
                        <a:rPr lang="ru-RU" sz="1050" b="1" spc="-10" dirty="0" smtClean="0">
                          <a:solidFill>
                            <a:srgbClr val="FFFFFF"/>
                          </a:solidFill>
                          <a:latin typeface="Liberation Serif" pitchFamily="18" charset="0"/>
                          <a:ea typeface="Liberation Serif" pitchFamily="18" charset="0"/>
                          <a:cs typeface="Liberation Serif" pitchFamily="18" charset="0"/>
                        </a:rPr>
                        <a:t>4</a:t>
                      </a:r>
                      <a:r>
                        <a:rPr sz="1050" b="1" spc="-10" smtClean="0">
                          <a:solidFill>
                            <a:srgbClr val="FFFFFF"/>
                          </a:solidFill>
                          <a:latin typeface="Liberation Serif" pitchFamily="18" charset="0"/>
                          <a:ea typeface="Liberation Serif" pitchFamily="18" charset="0"/>
                          <a:cs typeface="Liberation Serif" pitchFamily="18" charset="0"/>
                        </a:rPr>
                        <a:t>  </a:t>
                      </a:r>
                      <a:endParaRPr lang="ru-RU" sz="1050" b="1" spc="-10" dirty="0" smtClean="0">
                        <a:solidFill>
                          <a:srgbClr val="FFFFFF"/>
                        </a:solidFill>
                        <a:latin typeface="Liberation Serif" pitchFamily="18" charset="0"/>
                        <a:ea typeface="Liberation Serif" pitchFamily="18" charset="0"/>
                        <a:cs typeface="Liberation Serif" pitchFamily="18" charset="0"/>
                      </a:endParaRPr>
                    </a:p>
                    <a:p>
                      <a:pPr marL="71755" marR="64135" indent="15240" algn="ctr">
                        <a:lnSpc>
                          <a:spcPts val="800"/>
                        </a:lnSpc>
                      </a:pPr>
                      <a:endParaRPr lang="ru-RU" sz="1050" b="1" spc="-10" dirty="0" smtClean="0">
                        <a:solidFill>
                          <a:srgbClr val="FFFFFF"/>
                        </a:solidFill>
                        <a:latin typeface="Liberation Serif" pitchFamily="18" charset="0"/>
                        <a:ea typeface="Liberation Serif" pitchFamily="18" charset="0"/>
                        <a:cs typeface="Liberation Serif" pitchFamily="18" charset="0"/>
                      </a:endParaRPr>
                    </a:p>
                    <a:p>
                      <a:pPr marL="71755" marR="64135" indent="15240" algn="ctr">
                        <a:lnSpc>
                          <a:spcPts val="800"/>
                        </a:lnSpc>
                      </a:pPr>
                      <a:r>
                        <a:rPr sz="1050" b="1" spc="-40" smtClean="0">
                          <a:solidFill>
                            <a:srgbClr val="FFFFFF"/>
                          </a:solidFill>
                          <a:latin typeface="Liberation Serif" pitchFamily="18" charset="0"/>
                          <a:ea typeface="Liberation Serif" pitchFamily="18" charset="0"/>
                          <a:cs typeface="Liberation Serif" pitchFamily="18" charset="0"/>
                        </a:rPr>
                        <a:t>году</a:t>
                      </a:r>
                      <a:r>
                        <a:rPr sz="1050" b="1" spc="-40" dirty="0">
                          <a:solidFill>
                            <a:srgbClr val="FFFFFF"/>
                          </a:solidFill>
                          <a:latin typeface="Liberation Serif" pitchFamily="18" charset="0"/>
                          <a:ea typeface="Liberation Serif" pitchFamily="18" charset="0"/>
                          <a:cs typeface="Liberation Serif" pitchFamily="18" charset="0"/>
                        </a:rPr>
                        <a:t>,</a:t>
                      </a:r>
                      <a:r>
                        <a:rPr sz="1050" b="1" spc="-125" dirty="0">
                          <a:solidFill>
                            <a:srgbClr val="FFFFFF"/>
                          </a:solidFill>
                          <a:latin typeface="Liberation Serif" pitchFamily="18" charset="0"/>
                          <a:ea typeface="Liberation Serif" pitchFamily="18" charset="0"/>
                          <a:cs typeface="Liberation Serif" pitchFamily="18" charset="0"/>
                        </a:rPr>
                        <a:t> </a:t>
                      </a:r>
                      <a:r>
                        <a:rPr sz="1050" b="1" spc="5" dirty="0" smtClean="0">
                          <a:solidFill>
                            <a:srgbClr val="FFFFFF"/>
                          </a:solidFill>
                          <a:latin typeface="Liberation Serif" pitchFamily="18" charset="0"/>
                          <a:ea typeface="Liberation Serif" pitchFamily="18" charset="0"/>
                          <a:cs typeface="Liberation Serif" pitchFamily="18" charset="0"/>
                        </a:rPr>
                        <a:t>%</a:t>
                      </a: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FFFFFF"/>
                      </a:solidFill>
                      <a:prstDash val="solid"/>
                      <a:round/>
                      <a:headEnd type="none" w="med" len="med"/>
                      <a:tailEnd type="none" w="med" len="med"/>
                    </a:lnL>
                    <a:lnR w="6350">
                      <a:solidFill>
                        <a:srgbClr val="FFFFFF"/>
                      </a:solidFill>
                      <a:prstDash val="solid"/>
                    </a:lnR>
                    <a:solidFill>
                      <a:srgbClr val="00B8BE"/>
                    </a:solidFill>
                  </a:tcPr>
                </a:tc>
              </a:tr>
              <a:tr h="251051">
                <a:tc gridSpan="2">
                  <a:txBody>
                    <a:bodyPr/>
                    <a:lstStyle/>
                    <a:p>
                      <a:pPr marL="269240" algn="ctr">
                        <a:lnSpc>
                          <a:spcPct val="100000"/>
                        </a:lnSpc>
                        <a:spcBef>
                          <a:spcPts val="244"/>
                        </a:spcBef>
                      </a:pPr>
                      <a:r>
                        <a:rPr sz="1050" b="1" spc="10" dirty="0">
                          <a:solidFill>
                            <a:srgbClr val="231F20"/>
                          </a:solidFill>
                          <a:latin typeface="Liberation Serif" pitchFamily="18" charset="0"/>
                          <a:ea typeface="Liberation Serif" pitchFamily="18" charset="0"/>
                          <a:cs typeface="Liberation Serif" pitchFamily="18" charset="0"/>
                        </a:rPr>
                        <a:t>Расходы</a:t>
                      </a:r>
                      <a:r>
                        <a:rPr sz="1050" b="1" spc="-135" dirty="0">
                          <a:solidFill>
                            <a:srgbClr val="231F20"/>
                          </a:solidFill>
                          <a:latin typeface="Liberation Serif" pitchFamily="18" charset="0"/>
                          <a:ea typeface="Liberation Serif" pitchFamily="18" charset="0"/>
                          <a:cs typeface="Liberation Serif" pitchFamily="18" charset="0"/>
                        </a:rPr>
                        <a:t> </a:t>
                      </a:r>
                      <a:r>
                        <a:rPr sz="1050" b="1" spc="-15" dirty="0">
                          <a:solidFill>
                            <a:srgbClr val="231F20"/>
                          </a:solidFill>
                          <a:latin typeface="Liberation Serif" pitchFamily="18" charset="0"/>
                          <a:ea typeface="Liberation Serif" pitchFamily="18" charset="0"/>
                          <a:cs typeface="Liberation Serif" pitchFamily="18" charset="0"/>
                        </a:rPr>
                        <a:t>всего</a:t>
                      </a:r>
                      <a:endParaRPr sz="105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B w="6350">
                      <a:solidFill>
                        <a:srgbClr val="00B8BE"/>
                      </a:solidFill>
                      <a:prstDash val="solid"/>
                    </a:lnB>
                    <a:solidFill>
                      <a:srgbClr val="B9E3E5"/>
                    </a:solidFill>
                  </a:tcPr>
                </a:tc>
                <a:tc hMerge="1">
                  <a:txBody>
                    <a:bodyPr/>
                    <a:lstStyle/>
                    <a:p>
                      <a:endParaRPr/>
                    </a:p>
                  </a:txBody>
                  <a:tcPr marL="0" marR="0" marT="0" marB="0"/>
                </a:tc>
                <a:tc>
                  <a:txBody>
                    <a:bodyPr/>
                    <a:lstStyle/>
                    <a:p>
                      <a:pPr algn="ctr"/>
                      <a:r>
                        <a:rPr lang="ru-RU" sz="1050" b="1" dirty="0" smtClean="0">
                          <a:latin typeface="Liberation Serif" pitchFamily="18" charset="0"/>
                          <a:ea typeface="Liberation Serif" pitchFamily="18" charset="0"/>
                          <a:cs typeface="Liberation Serif" pitchFamily="18" charset="0"/>
                        </a:rPr>
                        <a:t>2 252 413</a:t>
                      </a:r>
                      <a:endParaRPr lang="ru-RU" sz="1050" b="1"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B w="6350">
                      <a:solidFill>
                        <a:srgbClr val="00B8BE"/>
                      </a:solidFill>
                      <a:prstDash val="solid"/>
                    </a:lnB>
                    <a:solidFill>
                      <a:srgbClr val="B9E3E5"/>
                    </a:solidFill>
                  </a:tcPr>
                </a:tc>
                <a:tc>
                  <a:txBody>
                    <a:bodyPr/>
                    <a:lstStyle/>
                    <a:p>
                      <a:pPr marL="0" algn="ctr">
                        <a:lnSpc>
                          <a:spcPct val="100000"/>
                        </a:lnSpc>
                        <a:spcBef>
                          <a:spcPts val="10"/>
                        </a:spcBef>
                      </a:pPr>
                      <a:r>
                        <a:rPr lang="ru-RU" sz="1050" b="1" dirty="0" smtClean="0">
                          <a:solidFill>
                            <a:schemeClr val="tx1"/>
                          </a:solidFill>
                          <a:latin typeface="Liberation Serif" pitchFamily="18" charset="0"/>
                          <a:ea typeface="Liberation Serif" pitchFamily="18" charset="0"/>
                          <a:cs typeface="Liberation Serif" pitchFamily="18" charset="0"/>
                        </a:rPr>
                        <a:t>2 098 911</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B w="6350" cap="flat" cmpd="sng" algn="ctr">
                      <a:solidFill>
                        <a:srgbClr val="00B8BE"/>
                      </a:solidFill>
                      <a:prstDash val="solid"/>
                      <a:round/>
                      <a:headEnd type="none" w="med" len="med"/>
                      <a:tailEnd type="none" w="med" len="med"/>
                    </a:lnB>
                    <a:solidFill>
                      <a:srgbClr val="B9E3E5"/>
                    </a:solidFill>
                  </a:tcPr>
                </a:tc>
                <a:tc>
                  <a:txBody>
                    <a:bodyPr/>
                    <a:lstStyle/>
                    <a:p>
                      <a:pPr marL="0" algn="ctr">
                        <a:lnSpc>
                          <a:spcPct val="100000"/>
                        </a:lnSpc>
                        <a:spcBef>
                          <a:spcPts val="10"/>
                        </a:spcBef>
                      </a:pPr>
                      <a:r>
                        <a:rPr lang="ru-RU" sz="1050" b="1" dirty="0" smtClean="0">
                          <a:solidFill>
                            <a:schemeClr val="tx1"/>
                          </a:solidFill>
                          <a:latin typeface="Liberation Serif" pitchFamily="18" charset="0"/>
                          <a:ea typeface="Liberation Serif" pitchFamily="18" charset="0"/>
                          <a:cs typeface="Liberation Serif" pitchFamily="18" charset="0"/>
                        </a:rPr>
                        <a:t>93,2</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B w="6350" cap="flat" cmpd="sng" algn="ctr">
                      <a:solidFill>
                        <a:srgbClr val="00B8BE"/>
                      </a:solidFill>
                      <a:prstDash val="solid"/>
                      <a:round/>
                      <a:headEnd type="none" w="med" len="med"/>
                      <a:tailEnd type="none" w="med" len="med"/>
                    </a:lnB>
                    <a:solidFill>
                      <a:srgbClr val="B9E3E5"/>
                    </a:solidFill>
                  </a:tcPr>
                </a:tc>
                <a:tc>
                  <a:txBody>
                    <a:bodyPr/>
                    <a:lstStyle/>
                    <a:p>
                      <a:pPr marL="0" algn="ctr">
                        <a:lnSpc>
                          <a:spcPct val="100000"/>
                        </a:lnSpc>
                        <a:spcBef>
                          <a:spcPts val="10"/>
                        </a:spcBef>
                      </a:pPr>
                      <a:r>
                        <a:rPr lang="ru-RU" sz="1050" b="1" dirty="0" smtClean="0">
                          <a:solidFill>
                            <a:schemeClr val="tx1"/>
                          </a:solidFill>
                          <a:latin typeface="Liberation Serif" pitchFamily="18" charset="0"/>
                          <a:ea typeface="Liberation Serif" pitchFamily="18" charset="0"/>
                          <a:cs typeface="Liberation Serif" pitchFamily="18" charset="0"/>
                        </a:rPr>
                        <a:t>113,7</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B w="6350" cap="flat" cmpd="sng" algn="ctr">
                      <a:solidFill>
                        <a:srgbClr val="00B8BE"/>
                      </a:solidFill>
                      <a:prstDash val="solid"/>
                      <a:round/>
                      <a:headEnd type="none" w="med" len="med"/>
                      <a:tailEnd type="none" w="med" len="med"/>
                    </a:lnB>
                    <a:solidFill>
                      <a:srgbClr val="B9E3E5"/>
                    </a:solidFill>
                  </a:tcPr>
                </a:tc>
              </a:tr>
              <a:tr h="251051">
                <a:tc gridSpan="6">
                  <a:txBody>
                    <a:bodyPr/>
                    <a:lstStyle/>
                    <a:p>
                      <a:pPr algn="ctr">
                        <a:lnSpc>
                          <a:spcPct val="100000"/>
                        </a:lnSpc>
                        <a:spcBef>
                          <a:spcPts val="219"/>
                        </a:spcBef>
                      </a:pPr>
                      <a:r>
                        <a:rPr sz="1050" spc="75" dirty="0">
                          <a:solidFill>
                            <a:srgbClr val="231F20"/>
                          </a:solidFill>
                          <a:latin typeface="Liberation Serif" pitchFamily="18" charset="0"/>
                          <a:ea typeface="Liberation Serif" pitchFamily="18" charset="0"/>
                          <a:cs typeface="Liberation Serif" pitchFamily="18" charset="0"/>
                        </a:rPr>
                        <a:t>в</a:t>
                      </a:r>
                      <a:r>
                        <a:rPr sz="1050" spc="-90" dirty="0">
                          <a:solidFill>
                            <a:srgbClr val="231F20"/>
                          </a:solidFill>
                          <a:latin typeface="Liberation Serif" pitchFamily="18" charset="0"/>
                          <a:ea typeface="Liberation Serif" pitchFamily="18" charset="0"/>
                          <a:cs typeface="Liberation Serif" pitchFamily="18" charset="0"/>
                        </a:rPr>
                        <a:t> </a:t>
                      </a:r>
                      <a:r>
                        <a:rPr sz="1050" spc="-30" dirty="0">
                          <a:solidFill>
                            <a:srgbClr val="231F20"/>
                          </a:solidFill>
                          <a:latin typeface="Liberation Serif" pitchFamily="18" charset="0"/>
                          <a:ea typeface="Liberation Serif" pitchFamily="18" charset="0"/>
                          <a:cs typeface="Liberation Serif" pitchFamily="18" charset="0"/>
                        </a:rPr>
                        <a:t>том </a:t>
                      </a:r>
                      <a:r>
                        <a:rPr sz="1050" spc="-35" dirty="0">
                          <a:solidFill>
                            <a:srgbClr val="231F20"/>
                          </a:solidFill>
                          <a:latin typeface="Liberation Serif" pitchFamily="18" charset="0"/>
                          <a:ea typeface="Liberation Serif" pitchFamily="18" charset="0"/>
                          <a:cs typeface="Liberation Serif" pitchFamily="18" charset="0"/>
                        </a:rPr>
                        <a:t>числе</a:t>
                      </a:r>
                      <a:endParaRPr sz="105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hMerge="1">
                  <a:txBody>
                    <a:bodyPr/>
                    <a:lstStyle/>
                    <a:p>
                      <a:endParaRPr/>
                    </a:p>
                  </a:txBody>
                  <a:tcPr marL="0" marR="0" marT="0" marB="0"/>
                </a:tc>
                <a:tc hMerge="1">
                  <a:txBody>
                    <a:bodyPr/>
                    <a:lstStyle/>
                    <a:p>
                      <a:endParaRPr lang="ru-RU"/>
                    </a:p>
                  </a:txBody>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tr>
              <a:tr h="251051">
                <a:tc rowSpan="7">
                  <a:txBody>
                    <a:bodyPr/>
                    <a:lstStyle/>
                    <a:p>
                      <a:pPr marL="49530">
                        <a:lnSpc>
                          <a:spcPct val="100000"/>
                        </a:lnSpc>
                        <a:spcBef>
                          <a:spcPts val="75"/>
                        </a:spcBef>
                      </a:pPr>
                      <a:r>
                        <a:rPr sz="1050" b="1" spc="-10" dirty="0">
                          <a:solidFill>
                            <a:srgbClr val="231F20"/>
                          </a:solidFill>
                          <a:latin typeface="Liberation Serif" pitchFamily="18" charset="0"/>
                          <a:ea typeface="Liberation Serif" pitchFamily="18" charset="0"/>
                          <a:cs typeface="Liberation Serif" pitchFamily="18" charset="0"/>
                        </a:rPr>
                        <a:t>01</a:t>
                      </a:r>
                      <a:endParaRPr sz="105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2384">
                        <a:lnSpc>
                          <a:spcPct val="100000"/>
                        </a:lnSpc>
                        <a:spcBef>
                          <a:spcPts val="219"/>
                        </a:spcBef>
                      </a:pPr>
                      <a:r>
                        <a:rPr sz="1050" b="1" spc="-10" dirty="0">
                          <a:solidFill>
                            <a:srgbClr val="231F20"/>
                          </a:solidFill>
                          <a:latin typeface="Liberation Serif" pitchFamily="18" charset="0"/>
                          <a:ea typeface="Liberation Serif" pitchFamily="18" charset="0"/>
                          <a:cs typeface="Liberation Serif" pitchFamily="18" charset="0"/>
                        </a:rPr>
                        <a:t>Общегосударственные</a:t>
                      </a:r>
                      <a:r>
                        <a:rPr sz="1050" b="1" spc="-75" dirty="0">
                          <a:solidFill>
                            <a:srgbClr val="231F20"/>
                          </a:solidFill>
                          <a:latin typeface="Liberation Serif" pitchFamily="18" charset="0"/>
                          <a:ea typeface="Liberation Serif" pitchFamily="18" charset="0"/>
                          <a:cs typeface="Liberation Serif" pitchFamily="18" charset="0"/>
                        </a:rPr>
                        <a:t> </a:t>
                      </a:r>
                      <a:r>
                        <a:rPr sz="1050" b="1" spc="5" dirty="0">
                          <a:solidFill>
                            <a:srgbClr val="231F20"/>
                          </a:solidFill>
                          <a:latin typeface="Liberation Serif" pitchFamily="18" charset="0"/>
                          <a:ea typeface="Liberation Serif" pitchFamily="18" charset="0"/>
                          <a:cs typeface="Liberation Serif" pitchFamily="18" charset="0"/>
                        </a:rPr>
                        <a:t>вопросы</a:t>
                      </a:r>
                      <a:endParaRPr sz="105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219"/>
                        </a:spcBef>
                      </a:pPr>
                      <a:r>
                        <a:rPr lang="ru-RU" sz="1050" b="1" dirty="0" smtClean="0">
                          <a:solidFill>
                            <a:schemeClr val="tx1"/>
                          </a:solidFill>
                          <a:latin typeface="Liberation Serif" pitchFamily="18" charset="0"/>
                          <a:ea typeface="Liberation Serif" pitchFamily="18" charset="0"/>
                          <a:cs typeface="Liberation Serif" pitchFamily="18" charset="0"/>
                        </a:rPr>
                        <a:t>186 841</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a:lnSpc>
                          <a:spcPct val="100000"/>
                        </a:lnSpc>
                        <a:spcBef>
                          <a:spcPts val="219"/>
                        </a:spcBef>
                      </a:pPr>
                      <a:r>
                        <a:rPr lang="ru-RU" sz="1050" b="1" dirty="0" smtClean="0">
                          <a:solidFill>
                            <a:schemeClr val="tx1"/>
                          </a:solidFill>
                          <a:latin typeface="Liberation Serif" pitchFamily="18" charset="0"/>
                          <a:ea typeface="Liberation Serif" pitchFamily="18" charset="0"/>
                          <a:cs typeface="Liberation Serif" pitchFamily="18" charset="0"/>
                        </a:rPr>
                        <a:t>185 703</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219"/>
                        </a:spcBef>
                      </a:pPr>
                      <a:r>
                        <a:rPr lang="ru-RU" sz="1050" b="1" dirty="0" smtClean="0">
                          <a:solidFill>
                            <a:schemeClr val="tx1"/>
                          </a:solidFill>
                          <a:latin typeface="Liberation Serif" pitchFamily="18" charset="0"/>
                          <a:ea typeface="Liberation Serif" pitchFamily="18" charset="0"/>
                          <a:cs typeface="Liberation Serif" pitchFamily="18" charset="0"/>
                        </a:rPr>
                        <a:t>99,4</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219"/>
                        </a:spcBef>
                      </a:pPr>
                      <a:r>
                        <a:rPr lang="ru-RU" sz="1050" b="1" dirty="0" smtClean="0">
                          <a:solidFill>
                            <a:schemeClr val="tx1"/>
                          </a:solidFill>
                          <a:latin typeface="Liberation Serif" pitchFamily="18" charset="0"/>
                          <a:ea typeface="Liberation Serif" pitchFamily="18" charset="0"/>
                          <a:cs typeface="Liberation Serif" pitchFamily="18" charset="0"/>
                        </a:rPr>
                        <a:t>109,7</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313647">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1750" marR="0" indent="0" defTabSz="914400" eaLnBrk="1" fontAlgn="auto" latinLnBrk="0" hangingPunct="1">
                        <a:lnSpc>
                          <a:spcPct val="100000"/>
                        </a:lnSpc>
                        <a:spcBef>
                          <a:spcPts val="225"/>
                        </a:spcBef>
                        <a:spcAft>
                          <a:spcPts val="0"/>
                        </a:spcAft>
                        <a:buClrTx/>
                        <a:buSzTx/>
                        <a:buFontTx/>
                        <a:buNone/>
                        <a:tabLst/>
                        <a:defRPr/>
                      </a:pPr>
                      <a:r>
                        <a:rPr lang="ru-RU" sz="1050" spc="-55" dirty="0" smtClean="0">
                          <a:solidFill>
                            <a:srgbClr val="231F20"/>
                          </a:solidFill>
                          <a:latin typeface="Liberation Serif" pitchFamily="18" charset="0"/>
                          <a:ea typeface="Liberation Serif" pitchFamily="18" charset="0"/>
                          <a:cs typeface="Liberation Serif" pitchFamily="18" charset="0"/>
                        </a:rPr>
                        <a:t>Функционирование высшего должностного лица  субъекта Российской Федерации и  муниципального образования</a:t>
                      </a:r>
                      <a:endParaRPr lang="ru-RU" sz="1050" spc="-5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75"/>
                        </a:spcBef>
                      </a:pPr>
                      <a:r>
                        <a:rPr lang="ru-RU" sz="1050" dirty="0" smtClean="0">
                          <a:solidFill>
                            <a:schemeClr val="tx1"/>
                          </a:solidFill>
                          <a:latin typeface="Liberation Serif" pitchFamily="18" charset="0"/>
                          <a:ea typeface="Liberation Serif" pitchFamily="18" charset="0"/>
                          <a:cs typeface="Liberation Serif" pitchFamily="18" charset="0"/>
                        </a:rPr>
                        <a:t>3 747</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75"/>
                        </a:spcBef>
                      </a:pPr>
                      <a:r>
                        <a:rPr lang="ru-RU" sz="1050" dirty="0" smtClean="0">
                          <a:solidFill>
                            <a:schemeClr val="tx1"/>
                          </a:solidFill>
                          <a:latin typeface="Liberation Serif" pitchFamily="18" charset="0"/>
                          <a:ea typeface="Liberation Serif" pitchFamily="18" charset="0"/>
                          <a:cs typeface="Liberation Serif" pitchFamily="18" charset="0"/>
                        </a:rPr>
                        <a:t>3 474</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475"/>
                        </a:spcBef>
                      </a:pPr>
                      <a:r>
                        <a:rPr lang="ru-RU" sz="1050" dirty="0" smtClean="0">
                          <a:solidFill>
                            <a:schemeClr val="tx1"/>
                          </a:solidFill>
                          <a:latin typeface="Liberation Serif" pitchFamily="18" charset="0"/>
                          <a:ea typeface="Liberation Serif" pitchFamily="18" charset="0"/>
                          <a:cs typeface="Liberation Serif" pitchFamily="18" charset="0"/>
                        </a:rPr>
                        <a:t>100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75"/>
                        </a:spcBef>
                      </a:pPr>
                      <a:r>
                        <a:rPr lang="ru-RU" sz="1050" dirty="0" smtClean="0">
                          <a:solidFill>
                            <a:schemeClr val="tx1"/>
                          </a:solidFill>
                          <a:latin typeface="Liberation Serif" pitchFamily="18" charset="0"/>
                          <a:ea typeface="Liberation Serif" pitchFamily="18" charset="0"/>
                          <a:cs typeface="Liberation Serif" pitchFamily="18" charset="0"/>
                        </a:rPr>
                        <a:t>122,0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457200">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1750" marR="0" indent="0" defTabSz="914400" eaLnBrk="1" fontAlgn="auto" latinLnBrk="0" hangingPunct="1">
                        <a:lnSpc>
                          <a:spcPct val="100000"/>
                        </a:lnSpc>
                        <a:spcBef>
                          <a:spcPts val="225"/>
                        </a:spcBef>
                        <a:spcAft>
                          <a:spcPts val="0"/>
                        </a:spcAft>
                        <a:buClrTx/>
                        <a:buSzTx/>
                        <a:buFontTx/>
                        <a:buNone/>
                        <a:tabLst/>
                        <a:defRPr/>
                      </a:pPr>
                      <a:r>
                        <a:rPr lang="ru-RU" sz="1050" spc="-55" dirty="0" smtClean="0">
                          <a:solidFill>
                            <a:srgbClr val="231F20"/>
                          </a:solidFill>
                          <a:latin typeface="Liberation Serif" pitchFamily="18" charset="0"/>
                          <a:ea typeface="Liberation Serif" pitchFamily="18" charset="0"/>
                          <a:cs typeface="Liberation Serif" pitchFamily="18" charset="0"/>
                        </a:rPr>
                        <a:t>Функционирование </a:t>
                      </a:r>
                      <a:r>
                        <a:rPr lang="ru-RU" sz="1050" spc="-55" smtClean="0">
                          <a:solidFill>
                            <a:srgbClr val="231F20"/>
                          </a:solidFill>
                          <a:latin typeface="Liberation Serif" pitchFamily="18" charset="0"/>
                          <a:ea typeface="Liberation Serif" pitchFamily="18" charset="0"/>
                          <a:cs typeface="Liberation Serif" pitchFamily="18" charset="0"/>
                        </a:rPr>
                        <a:t>законодательных (</a:t>
                      </a:r>
                      <a:r>
                        <a:rPr lang="ru-RU" sz="1050" spc="-55" dirty="0" smtClean="0">
                          <a:solidFill>
                            <a:srgbClr val="231F20"/>
                          </a:solidFill>
                          <a:latin typeface="Liberation Serif" pitchFamily="18" charset="0"/>
                          <a:ea typeface="Liberation Serif" pitchFamily="18" charset="0"/>
                          <a:cs typeface="Liberation Serif" pitchFamily="18" charset="0"/>
                        </a:rPr>
                        <a:t>представительных) органов  государственной власти и представительных органов муниципальных образований</a:t>
                      </a:r>
                      <a:endParaRPr lang="ru-RU" sz="1050" spc="-5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r>
                        <a:rPr lang="ru-RU" sz="1050" dirty="0" smtClean="0">
                          <a:latin typeface="Liberation Serif" pitchFamily="18" charset="0"/>
                          <a:ea typeface="Liberation Serif" pitchFamily="18" charset="0"/>
                          <a:cs typeface="Liberation Serif" pitchFamily="18" charset="0"/>
                        </a:rPr>
                        <a:t>4 218</a:t>
                      </a:r>
                      <a:endParaRPr lang="ru-RU" sz="1050" dirty="0">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4 218</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100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116,8</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458234">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1750" marR="0" indent="0" defTabSz="914400" eaLnBrk="1" fontAlgn="auto" latinLnBrk="0" hangingPunct="1">
                        <a:lnSpc>
                          <a:spcPct val="100000"/>
                        </a:lnSpc>
                        <a:spcBef>
                          <a:spcPts val="225"/>
                        </a:spcBef>
                        <a:spcAft>
                          <a:spcPts val="0"/>
                        </a:spcAft>
                        <a:buClrTx/>
                        <a:buSzTx/>
                        <a:buFontTx/>
                        <a:buNone/>
                        <a:tabLst/>
                        <a:defRPr/>
                      </a:pPr>
                      <a:r>
                        <a:rPr lang="ru-RU" sz="1050" spc="-55" dirty="0" smtClean="0">
                          <a:solidFill>
                            <a:srgbClr val="231F20"/>
                          </a:solidFill>
                          <a:latin typeface="Liberation Serif" pitchFamily="18" charset="0"/>
                          <a:ea typeface="Liberation Serif" pitchFamily="18" charset="0"/>
                          <a:cs typeface="Liberation Serif" pitchFamily="18" charset="0"/>
                        </a:rPr>
                        <a:t>Функционирование Правительства Российской Федерации, высших исполнительных органов государственной власти субъектов Российской Федерации, местных администраций</a:t>
                      </a:r>
                      <a:endParaRPr lang="ru-RU" sz="1050" spc="-5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r>
                        <a:rPr lang="ru-RU" sz="1050" dirty="0" smtClean="0">
                          <a:latin typeface="Liberation Serif" pitchFamily="18" charset="0"/>
                          <a:ea typeface="Liberation Serif" pitchFamily="18" charset="0"/>
                          <a:cs typeface="Liberation Serif" pitchFamily="18" charset="0"/>
                        </a:rPr>
                        <a:t>46 355</a:t>
                      </a:r>
                      <a:endParaRPr lang="ru-RU" sz="1050" dirty="0">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75"/>
                        </a:spcBef>
                      </a:pPr>
                      <a:r>
                        <a:rPr lang="ru-RU" sz="1050" dirty="0" smtClean="0">
                          <a:solidFill>
                            <a:schemeClr val="tx1"/>
                          </a:solidFill>
                          <a:latin typeface="Liberation Serif" pitchFamily="18" charset="0"/>
                          <a:ea typeface="Liberation Serif" pitchFamily="18" charset="0"/>
                          <a:cs typeface="Liberation Serif" pitchFamily="18" charset="0"/>
                        </a:rPr>
                        <a:t>45 948</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475"/>
                        </a:spcBef>
                      </a:pPr>
                      <a:r>
                        <a:rPr lang="ru-RU" sz="1050" dirty="0" smtClean="0">
                          <a:solidFill>
                            <a:schemeClr val="tx1"/>
                          </a:solidFill>
                          <a:latin typeface="Liberation Serif" pitchFamily="18" charset="0"/>
                          <a:ea typeface="Liberation Serif" pitchFamily="18" charset="0"/>
                          <a:cs typeface="Liberation Serif" pitchFamily="18" charset="0"/>
                        </a:rPr>
                        <a:t>99,1</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475"/>
                        </a:spcBef>
                      </a:pPr>
                      <a:r>
                        <a:rPr lang="ru-RU" sz="1050" dirty="0" smtClean="0">
                          <a:solidFill>
                            <a:schemeClr val="tx1"/>
                          </a:solidFill>
                          <a:latin typeface="Liberation Serif" pitchFamily="18" charset="0"/>
                          <a:ea typeface="Liberation Serif" pitchFamily="18" charset="0"/>
                          <a:cs typeface="Liberation Serif" pitchFamily="18" charset="0"/>
                        </a:rPr>
                        <a:t>125,9</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185825">
                <a:tc vMerge="1">
                  <a:txBody>
                    <a:bodyPr/>
                    <a:lstStyle/>
                    <a:p>
                      <a:endParaRPr lang="ru-RU"/>
                    </a:p>
                  </a:txBody>
                  <a:tcPr/>
                </a:tc>
                <a:tc>
                  <a:txBody>
                    <a:bodyPr/>
                    <a:lstStyle/>
                    <a:p>
                      <a:pPr marL="32384" marR="0" indent="0" defTabSz="914400" eaLnBrk="1" fontAlgn="auto" latinLnBrk="0" hangingPunct="1">
                        <a:lnSpc>
                          <a:spcPct val="100000"/>
                        </a:lnSpc>
                        <a:spcBef>
                          <a:spcPts val="220"/>
                        </a:spcBef>
                        <a:spcAft>
                          <a:spcPts val="0"/>
                        </a:spcAft>
                        <a:buClrTx/>
                        <a:buSzTx/>
                        <a:buFontTx/>
                        <a:buNone/>
                        <a:tabLst/>
                        <a:defRPr/>
                      </a:pPr>
                      <a:r>
                        <a:rPr lang="ru-RU" sz="1050" dirty="0" smtClean="0">
                          <a:latin typeface="Liberation Serif" pitchFamily="18" charset="0"/>
                          <a:ea typeface="Liberation Serif" pitchFamily="18" charset="0"/>
                          <a:cs typeface="Liberation Serif" pitchFamily="18" charset="0"/>
                        </a:rPr>
                        <a:t>Судебная власть</a:t>
                      </a: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rgbClr val="B9E3E5"/>
                    </a:solidFill>
                  </a:tcPr>
                </a:tc>
                <a:tc>
                  <a:txBody>
                    <a:bodyPr/>
                    <a:lstStyle/>
                    <a:p>
                      <a:pPr algn="ctr"/>
                      <a:r>
                        <a:rPr lang="ru-RU" sz="1050" dirty="0" smtClean="0">
                          <a:latin typeface="Liberation Serif" pitchFamily="18" charset="0"/>
                          <a:ea typeface="Liberation Serif" pitchFamily="18" charset="0"/>
                          <a:cs typeface="Liberation Serif" pitchFamily="18" charset="0"/>
                        </a:rPr>
                        <a:t>1,3</a:t>
                      </a:r>
                      <a:endParaRPr lang="ru-RU"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220"/>
                        </a:spcBef>
                      </a:pPr>
                      <a:r>
                        <a:rPr lang="ru-RU" sz="1050" dirty="0" smtClean="0">
                          <a:solidFill>
                            <a:schemeClr val="tx1"/>
                          </a:solidFill>
                          <a:latin typeface="Liberation Serif" pitchFamily="18" charset="0"/>
                          <a:ea typeface="Liberation Serif" pitchFamily="18" charset="0"/>
                          <a:cs typeface="Liberation Serif" pitchFamily="18" charset="0"/>
                        </a:rPr>
                        <a:t>1,3</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220"/>
                        </a:spcBef>
                      </a:pPr>
                      <a:r>
                        <a:rPr lang="ru-RU" sz="1050" dirty="0" smtClean="0">
                          <a:solidFill>
                            <a:schemeClr val="tx1"/>
                          </a:solidFill>
                          <a:latin typeface="Liberation Serif" pitchFamily="18" charset="0"/>
                          <a:ea typeface="Liberation Serif" pitchFamily="18" charset="0"/>
                          <a:cs typeface="Liberation Serif" pitchFamily="18" charset="0"/>
                        </a:rPr>
                        <a:t>100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a:solidFill>
                        <a:srgbClr val="00B8BE"/>
                      </a:solidFill>
                      <a:prstDash val="soli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220"/>
                        </a:spcBef>
                      </a:pPr>
                      <a:r>
                        <a:rPr lang="ru-RU" sz="1050" dirty="0" smtClean="0">
                          <a:solidFill>
                            <a:schemeClr val="tx1"/>
                          </a:solidFill>
                          <a:latin typeface="Liberation Serif" pitchFamily="18" charset="0"/>
                          <a:ea typeface="Liberation Serif" pitchFamily="18" charset="0"/>
                          <a:cs typeface="Liberation Serif" pitchFamily="18" charset="0"/>
                        </a:rPr>
                        <a:t>185,7</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478149">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2384" marR="0" indent="0" defTabSz="914400" eaLnBrk="1" fontAlgn="auto" latinLnBrk="0" hangingPunct="1">
                        <a:lnSpc>
                          <a:spcPct val="100000"/>
                        </a:lnSpc>
                        <a:spcBef>
                          <a:spcPts val="220"/>
                        </a:spcBef>
                        <a:spcAft>
                          <a:spcPts val="0"/>
                        </a:spcAft>
                        <a:buClrTx/>
                        <a:buSzTx/>
                        <a:buFontTx/>
                        <a:buNone/>
                        <a:tabLst/>
                        <a:defRPr/>
                      </a:pPr>
                      <a:r>
                        <a:rPr lang="ru-RU" sz="1050" spc="-65" dirty="0" smtClean="0">
                          <a:solidFill>
                            <a:srgbClr val="231F20"/>
                          </a:solidFill>
                          <a:latin typeface="Liberation Serif" pitchFamily="18" charset="0"/>
                          <a:ea typeface="Liberation Serif" pitchFamily="18" charset="0"/>
                          <a:cs typeface="Liberation Serif" pitchFamily="18" charset="0"/>
                        </a:rPr>
                        <a:t>Обеспечение </a:t>
                      </a:r>
                      <a:r>
                        <a:rPr lang="ru-RU" sz="1050" spc="-5" dirty="0" smtClean="0">
                          <a:solidFill>
                            <a:srgbClr val="231F20"/>
                          </a:solidFill>
                          <a:latin typeface="Liberation Serif" pitchFamily="18" charset="0"/>
                          <a:ea typeface="Liberation Serif" pitchFamily="18" charset="0"/>
                          <a:cs typeface="Liberation Serif" pitchFamily="18" charset="0"/>
                        </a:rPr>
                        <a:t>деятельности </a:t>
                      </a:r>
                      <a:r>
                        <a:rPr lang="ru-RU" sz="1050" spc="-35" dirty="0" smtClean="0">
                          <a:solidFill>
                            <a:srgbClr val="231F20"/>
                          </a:solidFill>
                          <a:latin typeface="Liberation Serif" pitchFamily="18" charset="0"/>
                          <a:ea typeface="Liberation Serif" pitchFamily="18" charset="0"/>
                          <a:cs typeface="Liberation Serif" pitchFamily="18" charset="0"/>
                        </a:rPr>
                        <a:t>финансовых,  </a:t>
                      </a:r>
                      <a:r>
                        <a:rPr lang="ru-RU" sz="1050" spc="-5" dirty="0" smtClean="0">
                          <a:solidFill>
                            <a:srgbClr val="231F20"/>
                          </a:solidFill>
                          <a:latin typeface="Liberation Serif" pitchFamily="18" charset="0"/>
                          <a:ea typeface="Liberation Serif" pitchFamily="18" charset="0"/>
                          <a:cs typeface="Liberation Serif" pitchFamily="18" charset="0"/>
                        </a:rPr>
                        <a:t>налоговых </a:t>
                      </a:r>
                      <a:r>
                        <a:rPr lang="ru-RU" sz="1050" spc="-40" dirty="0" smtClean="0">
                          <a:solidFill>
                            <a:srgbClr val="231F20"/>
                          </a:solidFill>
                          <a:latin typeface="Liberation Serif" pitchFamily="18" charset="0"/>
                          <a:ea typeface="Liberation Serif" pitchFamily="18" charset="0"/>
                          <a:cs typeface="Liberation Serif" pitchFamily="18" charset="0"/>
                        </a:rPr>
                        <a:t>и </a:t>
                      </a:r>
                      <a:r>
                        <a:rPr lang="ru-RU" sz="1050" spc="-30" dirty="0" smtClean="0">
                          <a:solidFill>
                            <a:srgbClr val="231F20"/>
                          </a:solidFill>
                          <a:latin typeface="Liberation Serif" pitchFamily="18" charset="0"/>
                          <a:ea typeface="Liberation Serif" pitchFamily="18" charset="0"/>
                          <a:cs typeface="Liberation Serif" pitchFamily="18" charset="0"/>
                        </a:rPr>
                        <a:t>таможенных </a:t>
                      </a:r>
                      <a:r>
                        <a:rPr lang="ru-RU" sz="1050" spc="-35" dirty="0" smtClean="0">
                          <a:solidFill>
                            <a:srgbClr val="231F20"/>
                          </a:solidFill>
                          <a:latin typeface="Liberation Serif" pitchFamily="18" charset="0"/>
                          <a:ea typeface="Liberation Serif" pitchFamily="18" charset="0"/>
                          <a:cs typeface="Liberation Serif" pitchFamily="18" charset="0"/>
                        </a:rPr>
                        <a:t>органов </a:t>
                      </a:r>
                      <a:r>
                        <a:rPr lang="ru-RU" sz="1050" spc="-40" dirty="0" smtClean="0">
                          <a:solidFill>
                            <a:srgbClr val="231F20"/>
                          </a:solidFill>
                          <a:latin typeface="Liberation Serif" pitchFamily="18" charset="0"/>
                          <a:ea typeface="Liberation Serif" pitchFamily="18" charset="0"/>
                          <a:cs typeface="Liberation Serif" pitchFamily="18" charset="0"/>
                        </a:rPr>
                        <a:t>и </a:t>
                      </a:r>
                      <a:r>
                        <a:rPr lang="ru-RU" sz="1050" spc="-35" dirty="0" smtClean="0">
                          <a:solidFill>
                            <a:srgbClr val="231F20"/>
                          </a:solidFill>
                          <a:latin typeface="Liberation Serif" pitchFamily="18" charset="0"/>
                          <a:ea typeface="Liberation Serif" pitchFamily="18" charset="0"/>
                          <a:cs typeface="Liberation Serif" pitchFamily="18" charset="0"/>
                        </a:rPr>
                        <a:t>органов  </a:t>
                      </a:r>
                      <a:r>
                        <a:rPr lang="ru-RU" sz="1050" spc="-50" dirty="0" smtClean="0">
                          <a:solidFill>
                            <a:srgbClr val="231F20"/>
                          </a:solidFill>
                          <a:latin typeface="Liberation Serif" pitchFamily="18" charset="0"/>
                          <a:ea typeface="Liberation Serif" pitchFamily="18" charset="0"/>
                          <a:cs typeface="Liberation Serif" pitchFamily="18" charset="0"/>
                        </a:rPr>
                        <a:t>финансового </a:t>
                      </a:r>
                      <a:r>
                        <a:rPr lang="ru-RU" sz="1050" spc="-35" dirty="0" smtClean="0">
                          <a:solidFill>
                            <a:srgbClr val="231F20"/>
                          </a:solidFill>
                          <a:latin typeface="Liberation Serif" pitchFamily="18" charset="0"/>
                          <a:ea typeface="Liberation Serif" pitchFamily="18" charset="0"/>
                          <a:cs typeface="Liberation Serif" pitchFamily="18" charset="0"/>
                        </a:rPr>
                        <a:t>(финансово-бюджетного)</a:t>
                      </a:r>
                      <a:r>
                        <a:rPr lang="ru-RU" sz="1050" spc="15" dirty="0" smtClean="0">
                          <a:solidFill>
                            <a:srgbClr val="231F20"/>
                          </a:solidFill>
                          <a:latin typeface="Liberation Serif" pitchFamily="18" charset="0"/>
                          <a:ea typeface="Liberation Serif" pitchFamily="18" charset="0"/>
                          <a:cs typeface="Liberation Serif" pitchFamily="18" charset="0"/>
                        </a:rPr>
                        <a:t> </a:t>
                      </a:r>
                      <a:r>
                        <a:rPr lang="ru-RU" sz="1050" spc="-40" dirty="0" smtClean="0">
                          <a:solidFill>
                            <a:srgbClr val="231F20"/>
                          </a:solidFill>
                          <a:latin typeface="Liberation Serif" pitchFamily="18" charset="0"/>
                          <a:ea typeface="Liberation Serif" pitchFamily="18" charset="0"/>
                          <a:cs typeface="Liberation Serif" pitchFamily="18" charset="0"/>
                        </a:rPr>
                        <a:t>надзора</a:t>
                      </a:r>
                      <a:endParaRPr lang="ru-RU" sz="1050" dirty="0" smtClean="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r>
                        <a:rPr lang="ru-RU" sz="1050" dirty="0" smtClean="0">
                          <a:latin typeface="Liberation Serif" pitchFamily="18" charset="0"/>
                          <a:ea typeface="Liberation Serif" pitchFamily="18" charset="0"/>
                          <a:cs typeface="Liberation Serif" pitchFamily="18" charset="0"/>
                        </a:rPr>
                        <a:t>17 112</a:t>
                      </a:r>
                      <a:endParaRPr lang="ru-RU" sz="1050" dirty="0">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220"/>
                        </a:spcBef>
                      </a:pPr>
                      <a:r>
                        <a:rPr lang="ru-RU" sz="1050" dirty="0" smtClean="0">
                          <a:solidFill>
                            <a:schemeClr val="tx1"/>
                          </a:solidFill>
                          <a:latin typeface="Liberation Serif" pitchFamily="18" charset="0"/>
                          <a:ea typeface="Liberation Serif" pitchFamily="18" charset="0"/>
                          <a:cs typeface="Liberation Serif" pitchFamily="18" charset="0"/>
                        </a:rPr>
                        <a:t>17 100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220"/>
                        </a:spcBef>
                      </a:pPr>
                      <a:r>
                        <a:rPr lang="ru-RU" sz="1050" dirty="0" smtClean="0">
                          <a:solidFill>
                            <a:schemeClr val="tx1"/>
                          </a:solidFill>
                          <a:latin typeface="Liberation Serif" pitchFamily="18" charset="0"/>
                          <a:ea typeface="Liberation Serif" pitchFamily="18" charset="0"/>
                          <a:cs typeface="Liberation Serif" pitchFamily="18" charset="0"/>
                        </a:rPr>
                        <a:t>99,9</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lnSpc>
                          <a:spcPct val="100000"/>
                        </a:lnSpc>
                        <a:spcBef>
                          <a:spcPts val="220"/>
                        </a:spcBef>
                      </a:pPr>
                      <a:r>
                        <a:rPr lang="ru-RU" sz="1050" dirty="0" smtClean="0">
                          <a:solidFill>
                            <a:schemeClr val="tx1"/>
                          </a:solidFill>
                          <a:latin typeface="Liberation Serif" pitchFamily="18" charset="0"/>
                          <a:ea typeface="Liberation Serif" pitchFamily="18" charset="0"/>
                          <a:cs typeface="Liberation Serif" pitchFamily="18" charset="0"/>
                        </a:rPr>
                        <a:t>113,7</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301855">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1750" marR="0" indent="0" defTabSz="914400" eaLnBrk="1" fontAlgn="auto" latinLnBrk="0" hangingPunct="1">
                        <a:lnSpc>
                          <a:spcPct val="100000"/>
                        </a:lnSpc>
                        <a:spcBef>
                          <a:spcPts val="225"/>
                        </a:spcBef>
                        <a:spcAft>
                          <a:spcPts val="0"/>
                        </a:spcAft>
                        <a:buClrTx/>
                        <a:buSzTx/>
                        <a:buFontTx/>
                        <a:buNone/>
                        <a:tabLst/>
                        <a:defRPr/>
                      </a:pPr>
                      <a:r>
                        <a:rPr lang="ru-RU" sz="1050" spc="-55" dirty="0" smtClean="0">
                          <a:solidFill>
                            <a:srgbClr val="231F20"/>
                          </a:solidFill>
                          <a:latin typeface="Liberation Serif" pitchFamily="18" charset="0"/>
                          <a:ea typeface="Liberation Serif" pitchFamily="18" charset="0"/>
                          <a:cs typeface="Liberation Serif" pitchFamily="18" charset="0"/>
                        </a:rPr>
                        <a:t>Другие общегосударственные вопросы</a:t>
                      </a:r>
                      <a:endParaRPr lang="ru-RU" sz="1050" spc="-5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r>
                        <a:rPr lang="ru-RU" sz="1050" dirty="0" smtClean="0">
                          <a:latin typeface="Liberation Serif" pitchFamily="18" charset="0"/>
                          <a:ea typeface="Liberation Serif" pitchFamily="18" charset="0"/>
                          <a:cs typeface="Liberation Serif" pitchFamily="18" charset="0"/>
                        </a:rPr>
                        <a:t>115 681</a:t>
                      </a:r>
                      <a:endParaRPr lang="ru-RU" sz="1050" dirty="0">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5"/>
                        </a:spcBef>
                      </a:pPr>
                      <a:r>
                        <a:rPr lang="ru-RU" sz="1050" dirty="0" smtClean="0">
                          <a:solidFill>
                            <a:schemeClr val="tx1"/>
                          </a:solidFill>
                          <a:latin typeface="Liberation Serif" pitchFamily="18" charset="0"/>
                          <a:ea typeface="Liberation Serif" pitchFamily="18" charset="0"/>
                          <a:cs typeface="Liberation Serif" pitchFamily="18" charset="0"/>
                        </a:rPr>
                        <a:t>114 962</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15"/>
                        </a:spcBef>
                      </a:pPr>
                      <a:r>
                        <a:rPr lang="ru-RU" sz="1050" dirty="0" smtClean="0">
                          <a:solidFill>
                            <a:schemeClr val="tx1"/>
                          </a:solidFill>
                          <a:latin typeface="Liberation Serif" pitchFamily="18" charset="0"/>
                          <a:ea typeface="Liberation Serif" pitchFamily="18" charset="0"/>
                          <a:cs typeface="Liberation Serif" pitchFamily="18" charset="0"/>
                        </a:rPr>
                        <a:t>99,9</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15"/>
                        </a:spcBef>
                      </a:pPr>
                      <a:r>
                        <a:rPr lang="ru-RU" sz="1050" dirty="0" smtClean="0">
                          <a:solidFill>
                            <a:schemeClr val="tx1"/>
                          </a:solidFill>
                          <a:latin typeface="Liberation Serif" pitchFamily="18" charset="0"/>
                          <a:ea typeface="Liberation Serif" pitchFamily="18" charset="0"/>
                          <a:cs typeface="Liberation Serif" pitchFamily="18" charset="0"/>
                        </a:rPr>
                        <a:t>103,3</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251051">
                <a:tc rowSpan="2">
                  <a:txBody>
                    <a:bodyPr/>
                    <a:lstStyle/>
                    <a:p>
                      <a:pPr marL="49530">
                        <a:lnSpc>
                          <a:spcPct val="100000"/>
                        </a:lnSpc>
                        <a:spcBef>
                          <a:spcPts val="75"/>
                        </a:spcBef>
                      </a:pPr>
                      <a:r>
                        <a:rPr sz="1050" b="1" spc="-10" dirty="0">
                          <a:solidFill>
                            <a:srgbClr val="231F20"/>
                          </a:solidFill>
                          <a:latin typeface="Liberation Serif" pitchFamily="18" charset="0"/>
                          <a:ea typeface="Liberation Serif" pitchFamily="18" charset="0"/>
                          <a:cs typeface="Liberation Serif" pitchFamily="18" charset="0"/>
                        </a:rPr>
                        <a:t>02</a:t>
                      </a:r>
                      <a:endParaRPr sz="105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tcPr>
                </a:tc>
                <a:tc>
                  <a:txBody>
                    <a:bodyPr/>
                    <a:lstStyle/>
                    <a:p>
                      <a:pPr marL="31750">
                        <a:lnSpc>
                          <a:spcPct val="100000"/>
                        </a:lnSpc>
                        <a:spcBef>
                          <a:spcPts val="220"/>
                        </a:spcBef>
                      </a:pPr>
                      <a:r>
                        <a:rPr sz="1050" b="1" spc="-5" dirty="0">
                          <a:solidFill>
                            <a:srgbClr val="231F20"/>
                          </a:solidFill>
                          <a:latin typeface="Liberation Serif" pitchFamily="18" charset="0"/>
                          <a:ea typeface="Liberation Serif" pitchFamily="18" charset="0"/>
                          <a:cs typeface="Liberation Serif" pitchFamily="18" charset="0"/>
                        </a:rPr>
                        <a:t>Национальная</a:t>
                      </a:r>
                      <a:r>
                        <a:rPr sz="1050" b="1" spc="-135" dirty="0">
                          <a:solidFill>
                            <a:srgbClr val="231F20"/>
                          </a:solidFill>
                          <a:latin typeface="Liberation Serif" pitchFamily="18" charset="0"/>
                          <a:ea typeface="Liberation Serif" pitchFamily="18" charset="0"/>
                          <a:cs typeface="Liberation Serif" pitchFamily="18" charset="0"/>
                        </a:rPr>
                        <a:t> </a:t>
                      </a:r>
                      <a:r>
                        <a:rPr sz="1050" b="1" spc="-10" dirty="0">
                          <a:solidFill>
                            <a:srgbClr val="231F20"/>
                          </a:solidFill>
                          <a:latin typeface="Liberation Serif" pitchFamily="18" charset="0"/>
                          <a:ea typeface="Liberation Serif" pitchFamily="18" charset="0"/>
                          <a:cs typeface="Liberation Serif" pitchFamily="18" charset="0"/>
                        </a:rPr>
                        <a:t>оборона</a:t>
                      </a: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noFill/>
                  </a:tcPr>
                </a:tc>
                <a:tc>
                  <a:txBody>
                    <a:bodyPr/>
                    <a:lstStyle/>
                    <a:p>
                      <a:pPr algn="ctr"/>
                      <a:r>
                        <a:rPr lang="ru-RU" sz="1050" b="1" dirty="0" smtClean="0">
                          <a:latin typeface="Liberation Serif" pitchFamily="18" charset="0"/>
                          <a:ea typeface="Liberation Serif" pitchFamily="18" charset="0"/>
                          <a:cs typeface="Liberation Serif" pitchFamily="18" charset="0"/>
                        </a:rPr>
                        <a:t>1 899</a:t>
                      </a:r>
                      <a:endParaRPr lang="ru-RU" sz="1050" b="1"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c>
                  <a:txBody>
                    <a:bodyPr/>
                    <a:lstStyle/>
                    <a:p>
                      <a:pPr algn="ctr">
                        <a:lnSpc>
                          <a:spcPct val="100000"/>
                        </a:lnSpc>
                        <a:spcBef>
                          <a:spcPts val="220"/>
                        </a:spcBef>
                      </a:pPr>
                      <a:r>
                        <a:rPr lang="ru-RU" sz="1050" b="1" dirty="0" smtClean="0">
                          <a:solidFill>
                            <a:schemeClr val="tx1"/>
                          </a:solidFill>
                          <a:latin typeface="Liberation Serif" pitchFamily="18" charset="0"/>
                          <a:ea typeface="Liberation Serif" pitchFamily="18" charset="0"/>
                          <a:cs typeface="Liberation Serif" pitchFamily="18" charset="0"/>
                        </a:rPr>
                        <a:t>1 890</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c>
                  <a:txBody>
                    <a:bodyPr/>
                    <a:lstStyle/>
                    <a:p>
                      <a:pPr algn="ctr">
                        <a:lnSpc>
                          <a:spcPct val="100000"/>
                        </a:lnSpc>
                        <a:spcBef>
                          <a:spcPts val="220"/>
                        </a:spcBef>
                      </a:pPr>
                      <a:r>
                        <a:rPr lang="ru-RU" sz="1050" b="1" dirty="0" smtClean="0">
                          <a:solidFill>
                            <a:schemeClr val="tx1"/>
                          </a:solidFill>
                          <a:latin typeface="Liberation Serif" pitchFamily="18" charset="0"/>
                          <a:ea typeface="Liberation Serif" pitchFamily="18" charset="0"/>
                          <a:cs typeface="Liberation Serif" pitchFamily="18" charset="0"/>
                        </a:rPr>
                        <a:t>99,5</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c>
                  <a:txBody>
                    <a:bodyPr/>
                    <a:lstStyle/>
                    <a:p>
                      <a:pPr algn="ctr">
                        <a:lnSpc>
                          <a:spcPct val="100000"/>
                        </a:lnSpc>
                        <a:spcBef>
                          <a:spcPts val="220"/>
                        </a:spcBef>
                      </a:pPr>
                      <a:r>
                        <a:rPr lang="ru-RU" sz="1050" b="1" dirty="0" smtClean="0">
                          <a:solidFill>
                            <a:schemeClr val="tx1"/>
                          </a:solidFill>
                          <a:latin typeface="Liberation Serif" pitchFamily="18" charset="0"/>
                          <a:ea typeface="Liberation Serif" pitchFamily="18" charset="0"/>
                          <a:cs typeface="Liberation Serif" pitchFamily="18" charset="0"/>
                        </a:rPr>
                        <a:t>117,5</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r>
              <a:tr h="251051">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1750">
                        <a:lnSpc>
                          <a:spcPct val="100000"/>
                        </a:lnSpc>
                        <a:spcBef>
                          <a:spcPts val="220"/>
                        </a:spcBef>
                      </a:pPr>
                      <a:r>
                        <a:rPr sz="1050" spc="-35" dirty="0">
                          <a:solidFill>
                            <a:srgbClr val="231F20"/>
                          </a:solidFill>
                          <a:latin typeface="Liberation Serif" pitchFamily="18" charset="0"/>
                          <a:ea typeface="Liberation Serif" pitchFamily="18" charset="0"/>
                          <a:cs typeface="Liberation Serif" pitchFamily="18" charset="0"/>
                        </a:rPr>
                        <a:t>Мобилизационная </a:t>
                      </a:r>
                      <a:r>
                        <a:rPr sz="1050" spc="-40" dirty="0">
                          <a:solidFill>
                            <a:srgbClr val="231F20"/>
                          </a:solidFill>
                          <a:latin typeface="Liberation Serif" pitchFamily="18" charset="0"/>
                          <a:ea typeface="Liberation Serif" pitchFamily="18" charset="0"/>
                          <a:cs typeface="Liberation Serif" pitchFamily="18" charset="0"/>
                        </a:rPr>
                        <a:t>и </a:t>
                      </a:r>
                      <a:r>
                        <a:rPr sz="1050" spc="-15" dirty="0">
                          <a:solidFill>
                            <a:srgbClr val="231F20"/>
                          </a:solidFill>
                          <a:latin typeface="Liberation Serif" pitchFamily="18" charset="0"/>
                          <a:ea typeface="Liberation Serif" pitchFamily="18" charset="0"/>
                          <a:cs typeface="Liberation Serif" pitchFamily="18" charset="0"/>
                        </a:rPr>
                        <a:t>вневойсковая</a:t>
                      </a:r>
                      <a:r>
                        <a:rPr sz="1050" spc="10" dirty="0">
                          <a:solidFill>
                            <a:srgbClr val="231F20"/>
                          </a:solidFill>
                          <a:latin typeface="Liberation Serif" pitchFamily="18" charset="0"/>
                          <a:ea typeface="Liberation Serif" pitchFamily="18" charset="0"/>
                          <a:cs typeface="Liberation Serif" pitchFamily="18" charset="0"/>
                        </a:rPr>
                        <a:t> </a:t>
                      </a:r>
                      <a:r>
                        <a:rPr sz="1050" spc="-10" dirty="0">
                          <a:solidFill>
                            <a:srgbClr val="231F20"/>
                          </a:solidFill>
                          <a:latin typeface="Liberation Serif" pitchFamily="18" charset="0"/>
                          <a:ea typeface="Liberation Serif" pitchFamily="18" charset="0"/>
                          <a:cs typeface="Liberation Serif" pitchFamily="18" charset="0"/>
                        </a:rPr>
                        <a:t>подготовка</a:t>
                      </a:r>
                      <a:endParaRPr sz="105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a:r>
                        <a:rPr lang="ru-RU" sz="1050" dirty="0" smtClean="0">
                          <a:latin typeface="Liberation Serif" pitchFamily="18" charset="0"/>
                          <a:ea typeface="Liberation Serif" pitchFamily="18" charset="0"/>
                          <a:cs typeface="Liberation Serif" pitchFamily="18" charset="0"/>
                        </a:rPr>
                        <a:t>1</a:t>
                      </a:r>
                      <a:r>
                        <a:rPr lang="ru-RU" sz="1050" baseline="0" dirty="0" smtClean="0">
                          <a:latin typeface="Liberation Serif" pitchFamily="18" charset="0"/>
                          <a:ea typeface="Liberation Serif" pitchFamily="18" charset="0"/>
                          <a:cs typeface="Liberation Serif" pitchFamily="18" charset="0"/>
                        </a:rPr>
                        <a:t> 899</a:t>
                      </a:r>
                      <a:endParaRPr lang="ru-RU" sz="1050" dirty="0">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220"/>
                        </a:spcBef>
                      </a:pPr>
                      <a:r>
                        <a:rPr lang="ru-RU" sz="1050" dirty="0" smtClean="0">
                          <a:solidFill>
                            <a:schemeClr val="tx1"/>
                          </a:solidFill>
                          <a:latin typeface="Liberation Serif" pitchFamily="18" charset="0"/>
                          <a:ea typeface="Liberation Serif" pitchFamily="18" charset="0"/>
                          <a:cs typeface="Liberation Serif" pitchFamily="18" charset="0"/>
                        </a:rPr>
                        <a:t>1 890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220"/>
                        </a:spcBef>
                      </a:pPr>
                      <a:r>
                        <a:rPr lang="ru-RU" sz="1050" dirty="0" smtClean="0">
                          <a:solidFill>
                            <a:schemeClr val="tx1"/>
                          </a:solidFill>
                          <a:latin typeface="Liberation Serif" pitchFamily="18" charset="0"/>
                          <a:ea typeface="Liberation Serif" pitchFamily="18" charset="0"/>
                          <a:cs typeface="Liberation Serif" pitchFamily="18" charset="0"/>
                        </a:rPr>
                        <a:t>99,5</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220"/>
                        </a:spcBef>
                      </a:pPr>
                      <a:r>
                        <a:rPr lang="ru-RU" sz="1050" dirty="0" smtClean="0">
                          <a:solidFill>
                            <a:schemeClr val="tx1"/>
                          </a:solidFill>
                          <a:latin typeface="Liberation Serif" pitchFamily="18" charset="0"/>
                          <a:ea typeface="Liberation Serif" pitchFamily="18" charset="0"/>
                          <a:cs typeface="Liberation Serif" pitchFamily="18" charset="0"/>
                        </a:rPr>
                        <a:t>117,5</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324294">
                <a:tc rowSpan="4">
                  <a:txBody>
                    <a:bodyPr/>
                    <a:lstStyle/>
                    <a:p>
                      <a:pPr marL="49530">
                        <a:lnSpc>
                          <a:spcPct val="100000"/>
                        </a:lnSpc>
                        <a:spcBef>
                          <a:spcPts val="80"/>
                        </a:spcBef>
                      </a:pPr>
                      <a:r>
                        <a:rPr sz="1050" b="1" spc="-10" dirty="0">
                          <a:solidFill>
                            <a:srgbClr val="231F20"/>
                          </a:solidFill>
                          <a:latin typeface="Liberation Serif" pitchFamily="18" charset="0"/>
                          <a:ea typeface="Liberation Serif" pitchFamily="18" charset="0"/>
                          <a:cs typeface="Liberation Serif" pitchFamily="18" charset="0"/>
                        </a:rPr>
                        <a:t>03</a:t>
                      </a:r>
                      <a:endParaRPr sz="105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tcPr>
                </a:tc>
                <a:tc>
                  <a:txBody>
                    <a:bodyPr/>
                    <a:lstStyle/>
                    <a:p>
                      <a:pPr marL="31750" marR="99695">
                        <a:lnSpc>
                          <a:spcPct val="100000"/>
                        </a:lnSpc>
                        <a:spcBef>
                          <a:spcPts val="225"/>
                        </a:spcBef>
                      </a:pPr>
                      <a:r>
                        <a:rPr sz="1050" b="1" spc="-5" dirty="0">
                          <a:solidFill>
                            <a:srgbClr val="231F20"/>
                          </a:solidFill>
                          <a:latin typeface="Liberation Serif" pitchFamily="18" charset="0"/>
                          <a:ea typeface="Liberation Serif" pitchFamily="18" charset="0"/>
                          <a:cs typeface="Liberation Serif" pitchFamily="18" charset="0"/>
                        </a:rPr>
                        <a:t>Национальная безопасность и </a:t>
                      </a:r>
                      <a:r>
                        <a:rPr sz="1050" b="1" spc="-5" dirty="0" err="1" smtClean="0">
                          <a:solidFill>
                            <a:srgbClr val="231F20"/>
                          </a:solidFill>
                          <a:latin typeface="Liberation Serif" pitchFamily="18" charset="0"/>
                          <a:ea typeface="Liberation Serif" pitchFamily="18" charset="0"/>
                          <a:cs typeface="Liberation Serif" pitchFamily="18" charset="0"/>
                        </a:rPr>
                        <a:t>правоохранительная</a:t>
                      </a:r>
                      <a:r>
                        <a:rPr sz="1050" b="1" spc="-5" dirty="0" smtClean="0">
                          <a:solidFill>
                            <a:srgbClr val="231F20"/>
                          </a:solidFill>
                          <a:latin typeface="Liberation Serif" pitchFamily="18" charset="0"/>
                          <a:ea typeface="Liberation Serif" pitchFamily="18" charset="0"/>
                          <a:cs typeface="Liberation Serif" pitchFamily="18" charset="0"/>
                        </a:rPr>
                        <a:t> </a:t>
                      </a:r>
                      <a:r>
                        <a:rPr sz="1050" b="1" spc="-5" dirty="0">
                          <a:solidFill>
                            <a:srgbClr val="231F20"/>
                          </a:solidFill>
                          <a:latin typeface="Liberation Serif" pitchFamily="18" charset="0"/>
                          <a:ea typeface="Liberation Serif" pitchFamily="18" charset="0"/>
                          <a:cs typeface="Liberation Serif" pitchFamily="18" charset="0"/>
                        </a:rPr>
                        <a:t>деятельность</a:t>
                      </a: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noFill/>
                  </a:tcPr>
                </a:tc>
                <a:tc>
                  <a:txBody>
                    <a:bodyPr/>
                    <a:lstStyle/>
                    <a:p>
                      <a:pPr algn="ctr"/>
                      <a:r>
                        <a:rPr lang="ru-RU" sz="1050" b="1" dirty="0" smtClean="0">
                          <a:latin typeface="Liberation Serif" pitchFamily="18" charset="0"/>
                          <a:ea typeface="Liberation Serif" pitchFamily="18" charset="0"/>
                          <a:cs typeface="Liberation Serif" pitchFamily="18" charset="0"/>
                        </a:rPr>
                        <a:t>18 011</a:t>
                      </a:r>
                      <a:endParaRPr lang="ru-RU" sz="1050" b="1"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noFill/>
                  </a:tcPr>
                </a:tc>
                <a:tc>
                  <a:txBody>
                    <a:bodyPr/>
                    <a:lstStyle/>
                    <a:p>
                      <a:pPr algn="ctr">
                        <a:lnSpc>
                          <a:spcPct val="100000"/>
                        </a:lnSpc>
                        <a:spcBef>
                          <a:spcPts val="480"/>
                        </a:spcBef>
                      </a:pPr>
                      <a:r>
                        <a:rPr lang="ru-RU" sz="1050" b="1" dirty="0" smtClean="0">
                          <a:solidFill>
                            <a:schemeClr val="tx1"/>
                          </a:solidFill>
                          <a:latin typeface="Liberation Serif" pitchFamily="18" charset="0"/>
                          <a:ea typeface="Liberation Serif" pitchFamily="18" charset="0"/>
                          <a:cs typeface="Liberation Serif" pitchFamily="18" charset="0"/>
                        </a:rPr>
                        <a:t>17 700</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c>
                  <a:txBody>
                    <a:bodyPr/>
                    <a:lstStyle/>
                    <a:p>
                      <a:pPr algn="ctr">
                        <a:lnSpc>
                          <a:spcPct val="100000"/>
                        </a:lnSpc>
                        <a:spcBef>
                          <a:spcPts val="480"/>
                        </a:spcBef>
                      </a:pPr>
                      <a:r>
                        <a:rPr lang="ru-RU" sz="1050" b="1" dirty="0" smtClean="0">
                          <a:solidFill>
                            <a:schemeClr val="tx1"/>
                          </a:solidFill>
                          <a:latin typeface="Liberation Serif" pitchFamily="18" charset="0"/>
                          <a:ea typeface="Liberation Serif" pitchFamily="18" charset="0"/>
                          <a:cs typeface="Liberation Serif" pitchFamily="18" charset="0"/>
                        </a:rPr>
                        <a:t>98,3</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noFill/>
                  </a:tcPr>
                </a:tc>
                <a:tc>
                  <a:txBody>
                    <a:bodyPr/>
                    <a:lstStyle/>
                    <a:p>
                      <a:pPr algn="ctr">
                        <a:lnSpc>
                          <a:spcPct val="100000"/>
                        </a:lnSpc>
                        <a:spcBef>
                          <a:spcPts val="480"/>
                        </a:spcBef>
                      </a:pPr>
                      <a:r>
                        <a:rPr lang="ru-RU" sz="1050" b="1" dirty="0" smtClean="0">
                          <a:solidFill>
                            <a:schemeClr val="tx1"/>
                          </a:solidFill>
                          <a:latin typeface="Liberation Serif" pitchFamily="18" charset="0"/>
                          <a:ea typeface="Liberation Serif" pitchFamily="18" charset="0"/>
                          <a:cs typeface="Liberation Serif" pitchFamily="18" charset="0"/>
                        </a:rPr>
                        <a:t>85,3</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r>
              <a:tr h="342680">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1750" marR="0" indent="0" defTabSz="914400" eaLnBrk="1" fontAlgn="auto" latinLnBrk="0" hangingPunct="1">
                        <a:lnSpc>
                          <a:spcPct val="100000"/>
                        </a:lnSpc>
                        <a:spcBef>
                          <a:spcPts val="225"/>
                        </a:spcBef>
                        <a:spcAft>
                          <a:spcPts val="0"/>
                        </a:spcAft>
                        <a:buClrTx/>
                        <a:buSzTx/>
                        <a:buFontTx/>
                        <a:buNone/>
                        <a:tabLst/>
                        <a:defRPr/>
                      </a:pPr>
                      <a:r>
                        <a:rPr lang="ru-RU" sz="1050" spc="-55" dirty="0" smtClean="0">
                          <a:solidFill>
                            <a:srgbClr val="231F20"/>
                          </a:solidFill>
                          <a:latin typeface="Liberation Serif" pitchFamily="18" charset="0"/>
                          <a:ea typeface="Liberation Serif" pitchFamily="18" charset="0"/>
                          <a:cs typeface="Liberation Serif" pitchFamily="18" charset="0"/>
                        </a:rPr>
                        <a:t>Защита населения и территории от чрезвычайных ситуаций природного и техногенного характера,  пожарная безопасность</a:t>
                      </a:r>
                      <a:endParaRPr lang="ru-RU" sz="1050" spc="-55" dirty="0">
                        <a:solidFill>
                          <a:srgbClr val="231F20"/>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a:r>
                        <a:rPr lang="ru-RU" sz="1050" dirty="0" smtClean="0">
                          <a:latin typeface="Liberation Serif" pitchFamily="18" charset="0"/>
                          <a:ea typeface="Liberation Serif" pitchFamily="18" charset="0"/>
                          <a:cs typeface="Liberation Serif" pitchFamily="18" charset="0"/>
                        </a:rPr>
                        <a:t>17 054</a:t>
                      </a:r>
                      <a:endParaRPr lang="ru-RU"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a:lnSpc>
                          <a:spcPct val="100000"/>
                        </a:lnSpc>
                        <a:spcBef>
                          <a:spcPts val="15"/>
                        </a:spcBef>
                      </a:pPr>
                      <a:r>
                        <a:rPr lang="ru-RU" sz="1050" dirty="0" smtClean="0">
                          <a:solidFill>
                            <a:schemeClr val="tx1"/>
                          </a:solidFill>
                          <a:latin typeface="Liberation Serif" pitchFamily="18" charset="0"/>
                          <a:ea typeface="Liberation Serif" pitchFamily="18" charset="0"/>
                          <a:cs typeface="Liberation Serif" pitchFamily="18" charset="0"/>
                        </a:rPr>
                        <a:t>16788</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15"/>
                        </a:spcBef>
                      </a:pPr>
                      <a:r>
                        <a:rPr lang="ru-RU" sz="1050" dirty="0" smtClean="0">
                          <a:solidFill>
                            <a:schemeClr val="tx1"/>
                          </a:solidFill>
                          <a:latin typeface="Liberation Serif" pitchFamily="18" charset="0"/>
                          <a:ea typeface="Liberation Serif" pitchFamily="18" charset="0"/>
                          <a:cs typeface="Liberation Serif" pitchFamily="18" charset="0"/>
                        </a:rPr>
                        <a:t>98,4</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a:lnSpc>
                          <a:spcPct val="100000"/>
                        </a:lnSpc>
                        <a:spcBef>
                          <a:spcPts val="15"/>
                        </a:spcBef>
                      </a:pPr>
                      <a:r>
                        <a:rPr lang="ru-RU" sz="1050" dirty="0" smtClean="0">
                          <a:solidFill>
                            <a:schemeClr val="tx1"/>
                          </a:solidFill>
                          <a:latin typeface="Liberation Serif" pitchFamily="18" charset="0"/>
                          <a:ea typeface="Liberation Serif" pitchFamily="18" charset="0"/>
                          <a:cs typeface="Liberation Serif" pitchFamily="18" charset="0"/>
                        </a:rPr>
                        <a:t>83,5</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251051">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1750">
                        <a:lnSpc>
                          <a:spcPct val="100000"/>
                        </a:lnSpc>
                        <a:spcBef>
                          <a:spcPts val="225"/>
                        </a:spcBef>
                      </a:pPr>
                      <a:r>
                        <a:rPr lang="ru-RU" sz="1050" dirty="0" smtClean="0">
                          <a:latin typeface="Liberation Serif" pitchFamily="18" charset="0"/>
                          <a:ea typeface="Liberation Serif" pitchFamily="18" charset="0"/>
                          <a:cs typeface="Liberation Serif" pitchFamily="18" charset="0"/>
                        </a:rPr>
                        <a:t>Гражданская оборона</a:t>
                      </a:r>
                      <a:endParaRPr sz="105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noFill/>
                  </a:tcPr>
                </a:tc>
                <a:tc>
                  <a:txBody>
                    <a:bodyPr/>
                    <a:lstStyle/>
                    <a:p>
                      <a:pPr algn="ctr"/>
                      <a:r>
                        <a:rPr lang="ru-RU" sz="1050" dirty="0" smtClean="0">
                          <a:latin typeface="Liberation Serif" pitchFamily="18" charset="0"/>
                          <a:ea typeface="Liberation Serif" pitchFamily="18" charset="0"/>
                          <a:cs typeface="Liberation Serif" pitchFamily="18" charset="0"/>
                        </a:rPr>
                        <a:t>54</a:t>
                      </a:r>
                      <a:endParaRPr lang="ru-RU" sz="1050" dirty="0">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no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54</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100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no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27,0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r>
              <a:tr h="251051">
                <a:tc vMerge="1">
                  <a:txBody>
                    <a:bodyPr/>
                    <a:lstStyle/>
                    <a:p>
                      <a:pPr marL="49530">
                        <a:lnSpc>
                          <a:spcPct val="100000"/>
                        </a:lnSpc>
                        <a:spcBef>
                          <a:spcPts val="80"/>
                        </a:spcBef>
                      </a:pPr>
                      <a:endParaRPr sz="750" dirty="0">
                        <a:latin typeface="Trebuchet MS"/>
                        <a:cs typeface="Trebuchet MS"/>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tcPr>
                </a:tc>
                <a:tc>
                  <a:txBody>
                    <a:bodyPr/>
                    <a:lstStyle/>
                    <a:p>
                      <a:pPr marL="31750" marR="0" indent="0" defTabSz="914400" eaLnBrk="1" fontAlgn="auto" latinLnBrk="0" hangingPunct="1">
                        <a:lnSpc>
                          <a:spcPct val="100000"/>
                        </a:lnSpc>
                        <a:spcBef>
                          <a:spcPts val="225"/>
                        </a:spcBef>
                        <a:spcAft>
                          <a:spcPts val="0"/>
                        </a:spcAft>
                        <a:buClrTx/>
                        <a:buSzTx/>
                        <a:buFontTx/>
                        <a:buNone/>
                        <a:tabLst/>
                        <a:defRPr/>
                      </a:pPr>
                      <a:r>
                        <a:rPr lang="ru-RU" sz="1050" spc="-55" dirty="0" smtClean="0">
                          <a:solidFill>
                            <a:srgbClr val="231F20"/>
                          </a:solidFill>
                          <a:latin typeface="Liberation Serif" pitchFamily="18" charset="0"/>
                          <a:ea typeface="Liberation Serif" pitchFamily="18" charset="0"/>
                          <a:cs typeface="Liberation Serif" pitchFamily="18" charset="0"/>
                        </a:rPr>
                        <a:t>Другие вопросы в области национальной безопасности и правоохранительной деятельности</a:t>
                      </a:r>
                      <a:endParaRPr lang="ru-RU" sz="1050" spc="-55" dirty="0">
                        <a:solidFill>
                          <a:srgbClr val="231F20"/>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a:r>
                        <a:rPr lang="ru-RU" sz="1050" dirty="0" smtClean="0">
                          <a:latin typeface="Liberation Serif" pitchFamily="18" charset="0"/>
                          <a:ea typeface="Liberation Serif" pitchFamily="18" charset="0"/>
                          <a:cs typeface="Liberation Serif" pitchFamily="18" charset="0"/>
                        </a:rPr>
                        <a:t>903</a:t>
                      </a:r>
                      <a:endParaRPr lang="ru-RU"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858</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95,0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193,2</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251051">
                <a:tc rowSpan="7">
                  <a:txBody>
                    <a:bodyPr/>
                    <a:lstStyle/>
                    <a:p>
                      <a:pPr marL="31750" marR="0" indent="0" defTabSz="914400" eaLnBrk="1" fontAlgn="auto" latinLnBrk="0" hangingPunct="1">
                        <a:lnSpc>
                          <a:spcPct val="100000"/>
                        </a:lnSpc>
                        <a:spcBef>
                          <a:spcPts val="225"/>
                        </a:spcBef>
                        <a:spcAft>
                          <a:spcPts val="0"/>
                        </a:spcAft>
                        <a:buClrTx/>
                        <a:buSzTx/>
                        <a:buFontTx/>
                        <a:buNone/>
                        <a:tabLst/>
                        <a:defRPr/>
                      </a:pPr>
                      <a:r>
                        <a:rPr lang="ru-RU" sz="1050" spc="-55" dirty="0" smtClean="0">
                          <a:solidFill>
                            <a:srgbClr val="231F20"/>
                          </a:solidFill>
                          <a:latin typeface="Liberation Serif" pitchFamily="18" charset="0"/>
                          <a:ea typeface="Liberation Serif" pitchFamily="18" charset="0"/>
                          <a:cs typeface="Liberation Serif" pitchFamily="18" charset="0"/>
                        </a:rPr>
                        <a:t>04</a:t>
                      </a:r>
                      <a:endParaRPr lang="ru-RU" sz="1050" spc="-55"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tcPr>
                </a:tc>
                <a:tc>
                  <a:txBody>
                    <a:bodyPr/>
                    <a:lstStyle/>
                    <a:p>
                      <a:pPr marL="31750">
                        <a:lnSpc>
                          <a:spcPct val="100000"/>
                        </a:lnSpc>
                        <a:spcBef>
                          <a:spcPts val="225"/>
                        </a:spcBef>
                      </a:pPr>
                      <a:r>
                        <a:rPr sz="1050" b="1" spc="-5" dirty="0">
                          <a:solidFill>
                            <a:srgbClr val="231F20"/>
                          </a:solidFill>
                          <a:latin typeface="Liberation Serif" pitchFamily="18" charset="0"/>
                          <a:ea typeface="Liberation Serif" pitchFamily="18" charset="0"/>
                          <a:cs typeface="Liberation Serif" pitchFamily="18" charset="0"/>
                        </a:rPr>
                        <a:t>Национальная</a:t>
                      </a:r>
                      <a:r>
                        <a:rPr sz="1050" b="1" spc="-100" dirty="0">
                          <a:solidFill>
                            <a:srgbClr val="231F20"/>
                          </a:solidFill>
                          <a:latin typeface="Liberation Serif" pitchFamily="18" charset="0"/>
                          <a:ea typeface="Liberation Serif" pitchFamily="18" charset="0"/>
                          <a:cs typeface="Liberation Serif" pitchFamily="18" charset="0"/>
                        </a:rPr>
                        <a:t> </a:t>
                      </a:r>
                      <a:r>
                        <a:rPr sz="1050" b="1" spc="-5" dirty="0">
                          <a:solidFill>
                            <a:srgbClr val="231F20"/>
                          </a:solidFill>
                          <a:latin typeface="Liberation Serif" pitchFamily="18" charset="0"/>
                          <a:ea typeface="Liberation Serif" pitchFamily="18" charset="0"/>
                          <a:cs typeface="Liberation Serif" pitchFamily="18" charset="0"/>
                        </a:rPr>
                        <a:t>экономика</a:t>
                      </a: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noFill/>
                  </a:tcPr>
                </a:tc>
                <a:tc>
                  <a:txBody>
                    <a:bodyPr/>
                    <a:lstStyle/>
                    <a:p>
                      <a:pPr algn="ctr"/>
                      <a:r>
                        <a:rPr lang="ru-RU" sz="1050" b="1" dirty="0" smtClean="0">
                          <a:latin typeface="Liberation Serif" pitchFamily="18" charset="0"/>
                          <a:ea typeface="Liberation Serif" pitchFamily="18" charset="0"/>
                          <a:cs typeface="Liberation Serif" pitchFamily="18" charset="0"/>
                        </a:rPr>
                        <a:t>159 122</a:t>
                      </a:r>
                      <a:endParaRPr lang="ru-RU" sz="1050" b="1"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noFill/>
                  </a:tcPr>
                </a:tc>
                <a:tc>
                  <a:txBody>
                    <a:bodyPr/>
                    <a:lstStyle/>
                    <a:p>
                      <a:pPr algn="ctr">
                        <a:lnSpc>
                          <a:spcPct val="100000"/>
                        </a:lnSpc>
                        <a:spcBef>
                          <a:spcPts val="225"/>
                        </a:spcBef>
                      </a:pPr>
                      <a:r>
                        <a:rPr lang="ru-RU" sz="1050" b="1" dirty="0" smtClean="0">
                          <a:solidFill>
                            <a:schemeClr val="tx1"/>
                          </a:solidFill>
                          <a:latin typeface="Liberation Serif" pitchFamily="18" charset="0"/>
                          <a:ea typeface="Liberation Serif" pitchFamily="18" charset="0"/>
                          <a:cs typeface="Liberation Serif" pitchFamily="18" charset="0"/>
                        </a:rPr>
                        <a:t>131 782</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c>
                  <a:txBody>
                    <a:bodyPr/>
                    <a:lstStyle/>
                    <a:p>
                      <a:pPr algn="ctr">
                        <a:lnSpc>
                          <a:spcPct val="100000"/>
                        </a:lnSpc>
                        <a:spcBef>
                          <a:spcPts val="225"/>
                        </a:spcBef>
                      </a:pPr>
                      <a:r>
                        <a:rPr lang="ru-RU" sz="1050" b="1" dirty="0" smtClean="0">
                          <a:solidFill>
                            <a:schemeClr val="tx1"/>
                          </a:solidFill>
                          <a:latin typeface="Liberation Serif" pitchFamily="18" charset="0"/>
                          <a:ea typeface="Liberation Serif" pitchFamily="18" charset="0"/>
                          <a:cs typeface="Liberation Serif" pitchFamily="18" charset="0"/>
                        </a:rPr>
                        <a:t>82,8</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noFill/>
                  </a:tcPr>
                </a:tc>
                <a:tc>
                  <a:txBody>
                    <a:bodyPr/>
                    <a:lstStyle/>
                    <a:p>
                      <a:pPr algn="ctr">
                        <a:lnSpc>
                          <a:spcPct val="100000"/>
                        </a:lnSpc>
                        <a:spcBef>
                          <a:spcPts val="225"/>
                        </a:spcBef>
                      </a:pPr>
                      <a:r>
                        <a:rPr lang="ru-RU" sz="1050" b="1" dirty="0" smtClean="0">
                          <a:solidFill>
                            <a:schemeClr val="tx1"/>
                          </a:solidFill>
                          <a:latin typeface="Liberation Serif" pitchFamily="18" charset="0"/>
                          <a:ea typeface="Liberation Serif" pitchFamily="18" charset="0"/>
                          <a:cs typeface="Liberation Serif" pitchFamily="18" charset="0"/>
                        </a:rPr>
                        <a:t>94,5</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r>
              <a:tr h="234636">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1750" marR="0" indent="0" defTabSz="914400" eaLnBrk="1" fontAlgn="auto" latinLnBrk="0" hangingPunct="1">
                        <a:lnSpc>
                          <a:spcPct val="100000"/>
                        </a:lnSpc>
                        <a:spcBef>
                          <a:spcPts val="225"/>
                        </a:spcBef>
                        <a:spcAft>
                          <a:spcPts val="0"/>
                        </a:spcAft>
                        <a:buClrTx/>
                        <a:buSzTx/>
                        <a:buFontTx/>
                        <a:buNone/>
                        <a:tabLst/>
                        <a:defRPr/>
                      </a:pPr>
                      <a:r>
                        <a:rPr lang="ru-RU" sz="1050" spc="-55" dirty="0" smtClean="0">
                          <a:solidFill>
                            <a:srgbClr val="231F20"/>
                          </a:solidFill>
                          <a:latin typeface="Liberation Serif" pitchFamily="18" charset="0"/>
                          <a:ea typeface="Liberation Serif" pitchFamily="18" charset="0"/>
                          <a:cs typeface="Liberation Serif" pitchFamily="18" charset="0"/>
                        </a:rPr>
                        <a:t>Сельское хозяйство и рыболовство</a:t>
                      </a: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r>
                        <a:rPr lang="ru-RU" sz="1050" dirty="0" smtClean="0">
                          <a:latin typeface="Liberation Serif" pitchFamily="18" charset="0"/>
                          <a:ea typeface="Liberation Serif" pitchFamily="18" charset="0"/>
                          <a:cs typeface="Liberation Serif" pitchFamily="18" charset="0"/>
                        </a:rPr>
                        <a:t>663</a:t>
                      </a:r>
                      <a:endParaRPr lang="ru-RU" sz="1050" dirty="0">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20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3,0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34,5</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228600">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1750" marR="0" indent="0" defTabSz="914400" eaLnBrk="1" fontAlgn="auto" latinLnBrk="0" hangingPunct="1">
                        <a:lnSpc>
                          <a:spcPct val="100000"/>
                        </a:lnSpc>
                        <a:spcBef>
                          <a:spcPts val="225"/>
                        </a:spcBef>
                        <a:spcAft>
                          <a:spcPts val="0"/>
                        </a:spcAft>
                        <a:buClrTx/>
                        <a:buSzTx/>
                        <a:buFontTx/>
                        <a:buNone/>
                        <a:tabLst/>
                        <a:defRPr/>
                      </a:pPr>
                      <a:r>
                        <a:rPr lang="ru-RU" sz="1050" spc="-35" dirty="0" smtClean="0">
                          <a:solidFill>
                            <a:srgbClr val="231F20"/>
                          </a:solidFill>
                          <a:latin typeface="Liberation Serif" pitchFamily="18" charset="0"/>
                          <a:ea typeface="Liberation Serif" pitchFamily="18" charset="0"/>
                          <a:cs typeface="Liberation Serif" pitchFamily="18" charset="0"/>
                        </a:rPr>
                        <a:t>Водное</a:t>
                      </a:r>
                      <a:r>
                        <a:rPr lang="ru-RU" sz="1050" spc="-90" dirty="0" smtClean="0">
                          <a:solidFill>
                            <a:srgbClr val="231F20"/>
                          </a:solidFill>
                          <a:latin typeface="Liberation Serif" pitchFamily="18" charset="0"/>
                          <a:ea typeface="Liberation Serif" pitchFamily="18" charset="0"/>
                          <a:cs typeface="Liberation Serif" pitchFamily="18" charset="0"/>
                        </a:rPr>
                        <a:t> </a:t>
                      </a:r>
                      <a:r>
                        <a:rPr lang="ru-RU" sz="1050" spc="10" dirty="0" smtClean="0">
                          <a:solidFill>
                            <a:srgbClr val="231F20"/>
                          </a:solidFill>
                          <a:latin typeface="Liberation Serif" pitchFamily="18" charset="0"/>
                          <a:ea typeface="Liberation Serif" pitchFamily="18" charset="0"/>
                          <a:cs typeface="Liberation Serif" pitchFamily="18" charset="0"/>
                        </a:rPr>
                        <a:t>хозяйство</a:t>
                      </a:r>
                      <a:endParaRPr lang="ru-RU" sz="1050" dirty="0" smtClean="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noFill/>
                  </a:tcPr>
                </a:tc>
                <a:tc>
                  <a:txBody>
                    <a:bodyPr/>
                    <a:lstStyle/>
                    <a:p>
                      <a:pPr algn="ctr"/>
                      <a:r>
                        <a:rPr lang="ru-RU" sz="1050" dirty="0" smtClean="0">
                          <a:latin typeface="Liberation Serif" pitchFamily="18" charset="0"/>
                          <a:ea typeface="Liberation Serif" pitchFamily="18" charset="0"/>
                          <a:cs typeface="Liberation Serif" pitchFamily="18" charset="0"/>
                        </a:rPr>
                        <a:t>35</a:t>
                      </a:r>
                      <a:endParaRPr lang="ru-RU" sz="1050" dirty="0">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no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35</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100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no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5,7</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r>
              <a:tr h="262885">
                <a:tc vMerge="1">
                  <a:txBody>
                    <a:bodyPr/>
                    <a:lstStyle/>
                    <a:p>
                      <a:endParaRPr lang="ru-RU"/>
                    </a:p>
                  </a:txBody>
                  <a:tcPr/>
                </a:tc>
                <a:tc>
                  <a:txBody>
                    <a:bodyPr/>
                    <a:lstStyle/>
                    <a:p>
                      <a:pPr marL="31750" marR="0" indent="0" defTabSz="914400" eaLnBrk="1" fontAlgn="auto" latinLnBrk="0" hangingPunct="1">
                        <a:lnSpc>
                          <a:spcPct val="100000"/>
                        </a:lnSpc>
                        <a:spcBef>
                          <a:spcPts val="225"/>
                        </a:spcBef>
                        <a:spcAft>
                          <a:spcPts val="0"/>
                        </a:spcAft>
                        <a:buClrTx/>
                        <a:buSzTx/>
                        <a:buFontTx/>
                        <a:buNone/>
                        <a:tabLst/>
                        <a:defRPr/>
                      </a:pPr>
                      <a:r>
                        <a:rPr lang="ru-RU" sz="1050" dirty="0" smtClean="0">
                          <a:latin typeface="Liberation Serif" pitchFamily="18" charset="0"/>
                          <a:ea typeface="Liberation Serif" pitchFamily="18" charset="0"/>
                          <a:cs typeface="Liberation Serif" pitchFamily="18" charset="0"/>
                        </a:rPr>
                        <a:t>Лесное</a:t>
                      </a:r>
                      <a:r>
                        <a:rPr lang="ru-RU" sz="1050" baseline="0" dirty="0" smtClean="0">
                          <a:latin typeface="Liberation Serif" pitchFamily="18" charset="0"/>
                          <a:ea typeface="Liberation Serif" pitchFamily="18" charset="0"/>
                          <a:cs typeface="Liberation Serif" pitchFamily="18" charset="0"/>
                        </a:rPr>
                        <a:t> хозяйство</a:t>
                      </a:r>
                      <a:endParaRPr lang="ru-RU" sz="1050" dirty="0" smtClean="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r>
                        <a:rPr lang="ru-RU" sz="1050" dirty="0" smtClean="0">
                          <a:latin typeface="Liberation Serif" pitchFamily="18" charset="0"/>
                          <a:ea typeface="Liberation Serif" pitchFamily="18" charset="0"/>
                          <a:cs typeface="Liberation Serif" pitchFamily="18" charset="0"/>
                        </a:rPr>
                        <a:t>400</a:t>
                      </a:r>
                      <a:endParaRPr lang="ru-RU"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251</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62,8</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153,0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194315">
                <a:tc vMerge="1">
                  <a:txBody>
                    <a:bodyPr/>
                    <a:lstStyle/>
                    <a:p>
                      <a:endParaRPr lang="ru-RU"/>
                    </a:p>
                  </a:txBody>
                  <a:tcPr/>
                </a:tc>
                <a:tc>
                  <a:txBody>
                    <a:bodyPr/>
                    <a:lstStyle/>
                    <a:p>
                      <a:pPr marL="31750" marR="0" indent="0" defTabSz="914400" eaLnBrk="1" fontAlgn="auto" latinLnBrk="0" hangingPunct="1">
                        <a:lnSpc>
                          <a:spcPct val="100000"/>
                        </a:lnSpc>
                        <a:spcBef>
                          <a:spcPts val="225"/>
                        </a:spcBef>
                        <a:spcAft>
                          <a:spcPts val="0"/>
                        </a:spcAft>
                        <a:buClrTx/>
                        <a:buSzTx/>
                        <a:buFontTx/>
                        <a:buNone/>
                        <a:tabLst/>
                        <a:defRPr/>
                      </a:pPr>
                      <a:r>
                        <a:rPr lang="ru-RU" sz="1050" dirty="0" smtClean="0">
                          <a:latin typeface="Liberation Serif" pitchFamily="18" charset="0"/>
                          <a:ea typeface="Liberation Serif" pitchFamily="18" charset="0"/>
                          <a:cs typeface="Liberation Serif" pitchFamily="18" charset="0"/>
                        </a:rPr>
                        <a:t>Транспорт</a:t>
                      </a:r>
                    </a:p>
                    <a:p>
                      <a:pPr marL="31750" marR="0" indent="0" defTabSz="914400" eaLnBrk="1" fontAlgn="auto" latinLnBrk="0" hangingPunct="1">
                        <a:lnSpc>
                          <a:spcPct val="100000"/>
                        </a:lnSpc>
                        <a:spcBef>
                          <a:spcPts val="225"/>
                        </a:spcBef>
                        <a:spcAft>
                          <a:spcPts val="0"/>
                        </a:spcAft>
                        <a:buClrTx/>
                        <a:buSzTx/>
                        <a:buFontTx/>
                        <a:buNone/>
                        <a:tabLst/>
                        <a:defRPr/>
                      </a:pPr>
                      <a:endParaRPr lang="ru-RU" sz="1050" dirty="0" smtClean="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algn="ctr"/>
                      <a:r>
                        <a:rPr lang="ru-RU" sz="1050" dirty="0" smtClean="0">
                          <a:latin typeface="Liberation Serif" pitchFamily="18" charset="0"/>
                          <a:ea typeface="Liberation Serif" pitchFamily="18" charset="0"/>
                          <a:cs typeface="Liberation Serif" pitchFamily="18" charset="0"/>
                        </a:rPr>
                        <a:t>6 061</a:t>
                      </a:r>
                      <a:endParaRPr lang="ru-RU"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6</a:t>
                      </a:r>
                      <a:r>
                        <a:rPr lang="ru-RU" sz="1050" baseline="0" dirty="0" smtClean="0">
                          <a:solidFill>
                            <a:schemeClr val="tx1"/>
                          </a:solidFill>
                          <a:latin typeface="Liberation Serif" pitchFamily="18" charset="0"/>
                          <a:ea typeface="Liberation Serif" pitchFamily="18" charset="0"/>
                          <a:cs typeface="Liberation Serif" pitchFamily="18" charset="0"/>
                        </a:rPr>
                        <a:t> 000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99,0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81,5</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262885">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1750" marR="0" indent="0" defTabSz="914400" eaLnBrk="1" fontAlgn="auto" latinLnBrk="0" hangingPunct="1">
                        <a:lnSpc>
                          <a:spcPct val="100000"/>
                        </a:lnSpc>
                        <a:spcBef>
                          <a:spcPts val="225"/>
                        </a:spcBef>
                        <a:spcAft>
                          <a:spcPts val="0"/>
                        </a:spcAft>
                        <a:buClrTx/>
                        <a:buSzTx/>
                        <a:buFontTx/>
                        <a:buNone/>
                        <a:tabLst/>
                        <a:defRPr/>
                      </a:pPr>
                      <a:r>
                        <a:rPr lang="ru-RU" sz="1050" spc="-55" dirty="0" smtClean="0">
                          <a:solidFill>
                            <a:srgbClr val="231F20"/>
                          </a:solidFill>
                          <a:latin typeface="Liberation Serif" pitchFamily="18" charset="0"/>
                          <a:ea typeface="Liberation Serif" pitchFamily="18" charset="0"/>
                          <a:cs typeface="Liberation Serif" pitchFamily="18" charset="0"/>
                        </a:rPr>
                        <a:t>Дорожное </a:t>
                      </a:r>
                      <a:r>
                        <a:rPr lang="ru-RU" sz="1050" spc="10" dirty="0" smtClean="0">
                          <a:solidFill>
                            <a:srgbClr val="231F20"/>
                          </a:solidFill>
                          <a:latin typeface="Liberation Serif" pitchFamily="18" charset="0"/>
                          <a:ea typeface="Liberation Serif" pitchFamily="18" charset="0"/>
                          <a:cs typeface="Liberation Serif" pitchFamily="18" charset="0"/>
                        </a:rPr>
                        <a:t>хозяйство </a:t>
                      </a:r>
                      <a:r>
                        <a:rPr lang="ru-RU" sz="1050" spc="-35" dirty="0" smtClean="0">
                          <a:solidFill>
                            <a:srgbClr val="231F20"/>
                          </a:solidFill>
                          <a:latin typeface="Liberation Serif" pitchFamily="18" charset="0"/>
                          <a:ea typeface="Liberation Serif" pitchFamily="18" charset="0"/>
                          <a:cs typeface="Liberation Serif" pitchFamily="18" charset="0"/>
                        </a:rPr>
                        <a:t>(дорожные</a:t>
                      </a:r>
                      <a:r>
                        <a:rPr lang="ru-RU" sz="1050" spc="-90" dirty="0" smtClean="0">
                          <a:solidFill>
                            <a:srgbClr val="231F20"/>
                          </a:solidFill>
                          <a:latin typeface="Liberation Serif" pitchFamily="18" charset="0"/>
                          <a:ea typeface="Liberation Serif" pitchFamily="18" charset="0"/>
                          <a:cs typeface="Liberation Serif" pitchFamily="18" charset="0"/>
                        </a:rPr>
                        <a:t> </a:t>
                      </a:r>
                      <a:r>
                        <a:rPr lang="ru-RU" sz="1050" spc="-25" dirty="0" smtClean="0">
                          <a:solidFill>
                            <a:srgbClr val="231F20"/>
                          </a:solidFill>
                          <a:latin typeface="Liberation Serif" pitchFamily="18" charset="0"/>
                          <a:ea typeface="Liberation Serif" pitchFamily="18" charset="0"/>
                          <a:cs typeface="Liberation Serif" pitchFamily="18" charset="0"/>
                        </a:rPr>
                        <a:t>фонды)</a:t>
                      </a:r>
                      <a:endParaRPr lang="ru-RU" sz="1050" dirty="0" smtClean="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r>
                        <a:rPr lang="ru-RU" sz="1050" dirty="0" smtClean="0">
                          <a:latin typeface="Liberation Serif" pitchFamily="18" charset="0"/>
                          <a:ea typeface="Liberation Serif" pitchFamily="18" charset="0"/>
                          <a:cs typeface="Liberation Serif" pitchFamily="18" charset="0"/>
                        </a:rPr>
                        <a:t>123 245</a:t>
                      </a:r>
                      <a:endParaRPr lang="ru-RU" sz="1050" dirty="0">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114 462</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92,9</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94,0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262964">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1750" marR="0" indent="0" defTabSz="914400" eaLnBrk="1" fontAlgn="auto" latinLnBrk="0" hangingPunct="1">
                        <a:lnSpc>
                          <a:spcPct val="100000"/>
                        </a:lnSpc>
                        <a:spcBef>
                          <a:spcPts val="225"/>
                        </a:spcBef>
                        <a:spcAft>
                          <a:spcPts val="0"/>
                        </a:spcAft>
                        <a:buClrTx/>
                        <a:buSzTx/>
                        <a:buFontTx/>
                        <a:buNone/>
                        <a:tabLst/>
                        <a:defRPr/>
                      </a:pPr>
                      <a:r>
                        <a:rPr lang="ru-RU" sz="1050" spc="-55" dirty="0" smtClean="0">
                          <a:solidFill>
                            <a:srgbClr val="231F20"/>
                          </a:solidFill>
                          <a:latin typeface="Liberation Serif" pitchFamily="18" charset="0"/>
                          <a:ea typeface="Liberation Serif" pitchFamily="18" charset="0"/>
                          <a:cs typeface="Liberation Serif" pitchFamily="18" charset="0"/>
                        </a:rPr>
                        <a:t>Другие вопросы в области национальной экономики</a:t>
                      </a: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algn="ctr"/>
                      <a:r>
                        <a:rPr lang="ru-RU" sz="1050" dirty="0" smtClean="0">
                          <a:latin typeface="Liberation Serif" pitchFamily="18" charset="0"/>
                          <a:ea typeface="Liberation Serif" pitchFamily="18" charset="0"/>
                          <a:cs typeface="Liberation Serif" pitchFamily="18" charset="0"/>
                        </a:rPr>
                        <a:t>27 718</a:t>
                      </a:r>
                      <a:endParaRPr lang="ru-RU" sz="1050" dirty="0">
                        <a:latin typeface="Liberation Serif" pitchFamily="18" charset="0"/>
                        <a:ea typeface="Liberation Serif" pitchFamily="18" charset="0"/>
                        <a:cs typeface="Liberation Serif" pitchFamily="18" charset="0"/>
                      </a:endParaRPr>
                    </a:p>
                  </a:txBody>
                  <a:tcPr marL="0" marR="0" marT="0" marB="0" anchor="ctr" anchorCtr="1">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marL="0" indent="0"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11 014</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indent="0"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38,4</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marL="0" indent="0"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115,8</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251051">
                <a:tc rowSpan="4">
                  <a:txBody>
                    <a:bodyPr/>
                    <a:lstStyle/>
                    <a:p>
                      <a:pPr marL="48895">
                        <a:lnSpc>
                          <a:spcPct val="100000"/>
                        </a:lnSpc>
                        <a:spcBef>
                          <a:spcPts val="80"/>
                        </a:spcBef>
                      </a:pPr>
                      <a:r>
                        <a:rPr sz="1050" b="1" spc="-10" dirty="0">
                          <a:solidFill>
                            <a:srgbClr val="231F20"/>
                          </a:solidFill>
                          <a:latin typeface="Liberation Serif" pitchFamily="18" charset="0"/>
                          <a:ea typeface="Liberation Serif" pitchFamily="18" charset="0"/>
                          <a:cs typeface="Liberation Serif" pitchFamily="18" charset="0"/>
                        </a:rPr>
                        <a:t>05</a:t>
                      </a:r>
                      <a:endParaRPr sz="105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tcPr>
                </a:tc>
                <a:tc>
                  <a:txBody>
                    <a:bodyPr/>
                    <a:lstStyle/>
                    <a:p>
                      <a:pPr marL="31750">
                        <a:lnSpc>
                          <a:spcPct val="100000"/>
                        </a:lnSpc>
                        <a:spcBef>
                          <a:spcPts val="225"/>
                        </a:spcBef>
                      </a:pPr>
                      <a:r>
                        <a:rPr sz="1050" b="1" spc="-5" dirty="0">
                          <a:solidFill>
                            <a:srgbClr val="231F20"/>
                          </a:solidFill>
                          <a:latin typeface="Liberation Serif" pitchFamily="18" charset="0"/>
                          <a:ea typeface="Liberation Serif" pitchFamily="18" charset="0"/>
                          <a:cs typeface="Liberation Serif" pitchFamily="18" charset="0"/>
                        </a:rPr>
                        <a:t>Жилищно-коммунальное</a:t>
                      </a:r>
                      <a:r>
                        <a:rPr sz="1050" b="1" spc="-100" dirty="0">
                          <a:solidFill>
                            <a:srgbClr val="231F20"/>
                          </a:solidFill>
                          <a:latin typeface="Liberation Serif" pitchFamily="18" charset="0"/>
                          <a:ea typeface="Liberation Serif" pitchFamily="18" charset="0"/>
                          <a:cs typeface="Liberation Serif" pitchFamily="18" charset="0"/>
                        </a:rPr>
                        <a:t> </a:t>
                      </a:r>
                      <a:r>
                        <a:rPr sz="1050" b="1" dirty="0">
                          <a:solidFill>
                            <a:srgbClr val="231F20"/>
                          </a:solidFill>
                          <a:latin typeface="Liberation Serif" pitchFamily="18" charset="0"/>
                          <a:ea typeface="Liberation Serif" pitchFamily="18" charset="0"/>
                          <a:cs typeface="Liberation Serif" pitchFamily="18" charset="0"/>
                        </a:rPr>
                        <a:t>хозяйство</a:t>
                      </a: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a:r>
                        <a:rPr lang="ru-RU" sz="1050" b="1" dirty="0" smtClean="0">
                          <a:latin typeface="Liberation Serif" pitchFamily="18" charset="0"/>
                          <a:ea typeface="Liberation Serif" pitchFamily="18" charset="0"/>
                          <a:cs typeface="Liberation Serif" pitchFamily="18" charset="0"/>
                        </a:rPr>
                        <a:t>690 010</a:t>
                      </a:r>
                      <a:endParaRPr lang="ru-RU" sz="1050" b="1" dirty="0">
                        <a:latin typeface="Liberation Serif" pitchFamily="18" charset="0"/>
                        <a:ea typeface="Liberation Serif" pitchFamily="18" charset="0"/>
                        <a:cs typeface="Liberation Serif" pitchFamily="18" charset="0"/>
                      </a:endParaRPr>
                    </a:p>
                  </a:txBody>
                  <a:tcPr marL="0" marR="0" marT="0" marB="0" anchor="ctr" anchorCtr="1">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indent="0" algn="ctr">
                        <a:lnSpc>
                          <a:spcPct val="100000"/>
                        </a:lnSpc>
                        <a:spcBef>
                          <a:spcPts val="225"/>
                        </a:spcBef>
                      </a:pPr>
                      <a:r>
                        <a:rPr lang="ru-RU" sz="1050" b="1" dirty="0" smtClean="0">
                          <a:solidFill>
                            <a:schemeClr val="tx1"/>
                          </a:solidFill>
                          <a:latin typeface="Liberation Serif" pitchFamily="18" charset="0"/>
                          <a:ea typeface="Liberation Serif" pitchFamily="18" charset="0"/>
                          <a:cs typeface="Liberation Serif" pitchFamily="18" charset="0"/>
                        </a:rPr>
                        <a:t>573 386</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indent="0" algn="ctr">
                        <a:lnSpc>
                          <a:spcPct val="100000"/>
                        </a:lnSpc>
                        <a:spcBef>
                          <a:spcPts val="225"/>
                        </a:spcBef>
                      </a:pPr>
                      <a:r>
                        <a:rPr lang="ru-RU" sz="1050" b="1" dirty="0" smtClean="0">
                          <a:solidFill>
                            <a:schemeClr val="tx1"/>
                          </a:solidFill>
                          <a:latin typeface="Liberation Serif" pitchFamily="18" charset="0"/>
                          <a:ea typeface="Liberation Serif" pitchFamily="18" charset="0"/>
                          <a:cs typeface="Liberation Serif" pitchFamily="18" charset="0"/>
                        </a:rPr>
                        <a:t>83,1</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indent="0" algn="ctr">
                        <a:lnSpc>
                          <a:spcPct val="100000"/>
                        </a:lnSpc>
                        <a:spcBef>
                          <a:spcPts val="225"/>
                        </a:spcBef>
                      </a:pPr>
                      <a:r>
                        <a:rPr lang="ru-RU" sz="1050" b="1" dirty="0" smtClean="0">
                          <a:solidFill>
                            <a:schemeClr val="tx1"/>
                          </a:solidFill>
                          <a:latin typeface="Liberation Serif" pitchFamily="18" charset="0"/>
                          <a:ea typeface="Liberation Serif" pitchFamily="18" charset="0"/>
                          <a:cs typeface="Liberation Serif" pitchFamily="18" charset="0"/>
                        </a:rPr>
                        <a:t>115,9</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251067">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1750">
                        <a:lnSpc>
                          <a:spcPct val="100000"/>
                        </a:lnSpc>
                        <a:spcBef>
                          <a:spcPts val="225"/>
                        </a:spcBef>
                      </a:pPr>
                      <a:r>
                        <a:rPr sz="1050" spc="-60" smtClean="0">
                          <a:solidFill>
                            <a:srgbClr val="231F20"/>
                          </a:solidFill>
                          <a:latin typeface="Liberation Serif" pitchFamily="18" charset="0"/>
                          <a:ea typeface="Liberation Serif" pitchFamily="18" charset="0"/>
                          <a:cs typeface="Liberation Serif" pitchFamily="18" charset="0"/>
                        </a:rPr>
                        <a:t>Жили</a:t>
                      </a:r>
                      <a:r>
                        <a:rPr lang="ru-RU" sz="1050" spc="-60" dirty="0" err="1" smtClean="0">
                          <a:solidFill>
                            <a:srgbClr val="231F20"/>
                          </a:solidFill>
                          <a:latin typeface="Liberation Serif" pitchFamily="18" charset="0"/>
                          <a:ea typeface="Liberation Serif" pitchFamily="18" charset="0"/>
                          <a:cs typeface="Liberation Serif" pitchFamily="18" charset="0"/>
                        </a:rPr>
                        <a:t>щ</a:t>
                      </a:r>
                      <a:r>
                        <a:rPr sz="1050" spc="-60" smtClean="0">
                          <a:solidFill>
                            <a:srgbClr val="231F20"/>
                          </a:solidFill>
                          <a:latin typeface="Liberation Serif" pitchFamily="18" charset="0"/>
                          <a:ea typeface="Liberation Serif" pitchFamily="18" charset="0"/>
                          <a:cs typeface="Liberation Serif" pitchFamily="18" charset="0"/>
                        </a:rPr>
                        <a:t>ное</a:t>
                      </a:r>
                      <a:r>
                        <a:rPr lang="ru-RU" sz="1050" spc="-60" dirty="0" smtClean="0">
                          <a:solidFill>
                            <a:srgbClr val="231F20"/>
                          </a:solidFill>
                          <a:latin typeface="Liberation Serif" pitchFamily="18" charset="0"/>
                          <a:ea typeface="Liberation Serif" pitchFamily="18" charset="0"/>
                          <a:cs typeface="Liberation Serif" pitchFamily="18" charset="0"/>
                        </a:rPr>
                        <a:t> </a:t>
                      </a:r>
                      <a:r>
                        <a:rPr sz="1050" spc="-95" smtClean="0">
                          <a:solidFill>
                            <a:srgbClr val="231F20"/>
                          </a:solidFill>
                          <a:latin typeface="Liberation Serif" pitchFamily="18" charset="0"/>
                          <a:ea typeface="Liberation Serif" pitchFamily="18" charset="0"/>
                          <a:cs typeface="Liberation Serif" pitchFamily="18" charset="0"/>
                        </a:rPr>
                        <a:t> </a:t>
                      </a:r>
                      <a:r>
                        <a:rPr sz="1050" spc="10" dirty="0">
                          <a:solidFill>
                            <a:srgbClr val="231F20"/>
                          </a:solidFill>
                          <a:latin typeface="Liberation Serif" pitchFamily="18" charset="0"/>
                          <a:ea typeface="Liberation Serif" pitchFamily="18" charset="0"/>
                          <a:cs typeface="Liberation Serif" pitchFamily="18" charset="0"/>
                        </a:rPr>
                        <a:t>хозяйство</a:t>
                      </a:r>
                      <a:endParaRPr sz="105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algn="ctr"/>
                      <a:r>
                        <a:rPr lang="ru-RU" sz="1050" dirty="0" smtClean="0">
                          <a:latin typeface="Liberation Serif" pitchFamily="18" charset="0"/>
                          <a:ea typeface="Liberation Serif" pitchFamily="18" charset="0"/>
                          <a:cs typeface="Liberation Serif" pitchFamily="18" charset="0"/>
                        </a:rPr>
                        <a:t>78 953</a:t>
                      </a:r>
                      <a:endParaRPr lang="ru-RU" sz="1050" dirty="0">
                        <a:latin typeface="Liberation Serif" pitchFamily="18" charset="0"/>
                        <a:ea typeface="Liberation Serif" pitchFamily="18" charset="0"/>
                        <a:cs typeface="Liberation Serif" pitchFamily="18" charset="0"/>
                      </a:endParaRPr>
                    </a:p>
                  </a:txBody>
                  <a:tcPr marL="0" marR="0" marT="0" marB="0" anchor="ctr" anchorCtr="1">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marL="0" indent="0"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78 953</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indent="0"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100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marL="0" indent="0"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104,8</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251051">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1115">
                        <a:lnSpc>
                          <a:spcPct val="100000"/>
                        </a:lnSpc>
                        <a:spcBef>
                          <a:spcPts val="225"/>
                        </a:spcBef>
                      </a:pPr>
                      <a:r>
                        <a:rPr sz="1050" spc="-45" dirty="0">
                          <a:solidFill>
                            <a:srgbClr val="231F20"/>
                          </a:solidFill>
                          <a:latin typeface="Liberation Serif" pitchFamily="18" charset="0"/>
                          <a:ea typeface="Liberation Serif" pitchFamily="18" charset="0"/>
                          <a:cs typeface="Liberation Serif" pitchFamily="18" charset="0"/>
                        </a:rPr>
                        <a:t>Коммунальное</a:t>
                      </a:r>
                      <a:r>
                        <a:rPr sz="1050" spc="-95" dirty="0">
                          <a:solidFill>
                            <a:srgbClr val="231F20"/>
                          </a:solidFill>
                          <a:latin typeface="Liberation Serif" pitchFamily="18" charset="0"/>
                          <a:ea typeface="Liberation Serif" pitchFamily="18" charset="0"/>
                          <a:cs typeface="Liberation Serif" pitchFamily="18" charset="0"/>
                        </a:rPr>
                        <a:t> </a:t>
                      </a:r>
                      <a:r>
                        <a:rPr sz="1050" spc="10" dirty="0">
                          <a:solidFill>
                            <a:srgbClr val="231F20"/>
                          </a:solidFill>
                          <a:latin typeface="Liberation Serif" pitchFamily="18" charset="0"/>
                          <a:ea typeface="Liberation Serif" pitchFamily="18" charset="0"/>
                          <a:cs typeface="Liberation Serif" pitchFamily="18" charset="0"/>
                        </a:rPr>
                        <a:t>хозяйство</a:t>
                      </a:r>
                      <a:endParaRPr sz="105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algn="ctr"/>
                      <a:r>
                        <a:rPr lang="ru-RU" sz="1050" dirty="0" smtClean="0">
                          <a:latin typeface="Liberation Serif" pitchFamily="18" charset="0"/>
                          <a:ea typeface="Liberation Serif" pitchFamily="18" charset="0"/>
                          <a:cs typeface="Liberation Serif" pitchFamily="18" charset="0"/>
                        </a:rPr>
                        <a:t>570 521</a:t>
                      </a:r>
                      <a:endParaRPr lang="ru-RU" sz="1050" dirty="0">
                        <a:latin typeface="Liberation Serif" pitchFamily="18" charset="0"/>
                        <a:ea typeface="Liberation Serif" pitchFamily="18" charset="0"/>
                        <a:cs typeface="Liberation Serif" pitchFamily="18" charset="0"/>
                      </a:endParaRPr>
                    </a:p>
                  </a:txBody>
                  <a:tcPr marL="0" marR="0" marT="0" marB="0" anchor="ctr" anchorCtr="1">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0" indent="0"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455 299</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indent="0"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79,8</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0" indent="0"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114,0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251051">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1115">
                        <a:lnSpc>
                          <a:spcPct val="100000"/>
                        </a:lnSpc>
                        <a:spcBef>
                          <a:spcPts val="225"/>
                        </a:spcBef>
                      </a:pPr>
                      <a:r>
                        <a:rPr sz="1050" spc="-20" dirty="0">
                          <a:solidFill>
                            <a:srgbClr val="231F20"/>
                          </a:solidFill>
                          <a:latin typeface="Liberation Serif" pitchFamily="18" charset="0"/>
                          <a:ea typeface="Liberation Serif" pitchFamily="18" charset="0"/>
                          <a:cs typeface="Liberation Serif" pitchFamily="18" charset="0"/>
                        </a:rPr>
                        <a:t>Благоустройство</a:t>
                      </a:r>
                      <a:endParaRPr sz="105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algn="ctr"/>
                      <a:r>
                        <a:rPr lang="ru-RU" sz="1050" dirty="0" smtClean="0">
                          <a:latin typeface="Liberation Serif" pitchFamily="18" charset="0"/>
                          <a:ea typeface="Liberation Serif" pitchFamily="18" charset="0"/>
                          <a:cs typeface="Liberation Serif" pitchFamily="18" charset="0"/>
                        </a:rPr>
                        <a:t>40 536</a:t>
                      </a:r>
                      <a:endParaRPr lang="ru-RU" sz="1050" dirty="0">
                        <a:latin typeface="Liberation Serif" pitchFamily="18" charset="0"/>
                        <a:ea typeface="Liberation Serif" pitchFamily="18" charset="0"/>
                        <a:cs typeface="Liberation Serif" pitchFamily="18" charset="0"/>
                      </a:endParaRPr>
                    </a:p>
                  </a:txBody>
                  <a:tcPr marL="0" marR="0" marT="0" marB="0" anchor="ctr" anchorCtr="1">
                    <a:lnL w="6350">
                      <a:solidFill>
                        <a:srgbClr val="00B8BE"/>
                      </a:solidFill>
                      <a:prstDash val="solid"/>
                    </a:lnL>
                    <a:lnR w="6350">
                      <a:solidFill>
                        <a:srgbClr val="00B8BE"/>
                      </a:solidFill>
                      <a:prstDash val="soli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marL="0" indent="0"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39 134</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indent="0"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96,5</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cap="flat" cmpd="sng" algn="ctr">
                      <a:solidFill>
                        <a:srgbClr val="00B8BE"/>
                      </a:solidFill>
                      <a:prstDash val="solid"/>
                      <a:round/>
                      <a:headEnd type="none" w="med" len="med"/>
                      <a:tailEnd type="none" w="med" len="med"/>
                    </a:lnB>
                    <a:solidFill>
                      <a:schemeClr val="bg1"/>
                    </a:solidFill>
                  </a:tcPr>
                </a:tc>
                <a:tc>
                  <a:txBody>
                    <a:bodyPr/>
                    <a:lstStyle/>
                    <a:p>
                      <a:pPr marL="0" indent="0"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194,6</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bl>
          </a:graphicData>
        </a:graphic>
      </p:graphicFrame>
      <p:sp>
        <p:nvSpPr>
          <p:cNvPr id="21" name="object 21"/>
          <p:cNvSpPr txBox="1"/>
          <p:nvPr/>
        </p:nvSpPr>
        <p:spPr>
          <a:xfrm>
            <a:off x="666750" y="654050"/>
            <a:ext cx="6279852" cy="430887"/>
          </a:xfrm>
          <a:prstGeom prst="rect">
            <a:avLst/>
          </a:prstGeom>
        </p:spPr>
        <p:txBody>
          <a:bodyPr vert="horz" wrap="square" lIns="0" tIns="0" rIns="0" bIns="0" rtlCol="0">
            <a:spAutoFit/>
          </a:bodyPr>
          <a:lstStyle/>
          <a:p>
            <a:pPr marL="138430" algn="ctr">
              <a:lnSpc>
                <a:spcPct val="100000"/>
              </a:lnSpc>
              <a:tabLst>
                <a:tab pos="541655" algn="l"/>
              </a:tabLst>
            </a:pPr>
            <a:r>
              <a:rPr sz="2000" b="1" spc="-22" baseline="2314">
                <a:solidFill>
                  <a:srgbClr val="009DA2"/>
                </a:solidFill>
                <a:latin typeface="Trebuchet MS"/>
                <a:cs typeface="Trebuchet MS"/>
              </a:rPr>
              <a:t>	</a:t>
            </a:r>
            <a:r>
              <a:rPr sz="1400" b="1" spc="-30" smtClean="0">
                <a:latin typeface="Trebuchet MS"/>
                <a:cs typeface="Trebuchet MS"/>
              </a:rPr>
              <a:t>Исполнение</a:t>
            </a:r>
            <a:r>
              <a:rPr sz="1400" b="1" spc="-65" smtClean="0">
                <a:latin typeface="Trebuchet MS"/>
                <a:cs typeface="Trebuchet MS"/>
              </a:rPr>
              <a:t> </a:t>
            </a:r>
            <a:r>
              <a:rPr lang="ru-RU" sz="1400" b="1" spc="-15" dirty="0" smtClean="0">
                <a:latin typeface="Trebuchet MS"/>
                <a:cs typeface="Trebuchet MS"/>
              </a:rPr>
              <a:t>местного </a:t>
            </a:r>
            <a:r>
              <a:rPr sz="1400" b="1" spc="5" smtClean="0">
                <a:latin typeface="Trebuchet MS"/>
                <a:cs typeface="Trebuchet MS"/>
              </a:rPr>
              <a:t>бюджета</a:t>
            </a:r>
            <a:r>
              <a:rPr sz="1400" b="1" spc="-65" smtClean="0">
                <a:latin typeface="Trebuchet MS"/>
                <a:cs typeface="Trebuchet MS"/>
              </a:rPr>
              <a:t> </a:t>
            </a:r>
            <a:r>
              <a:rPr sz="1400" b="1" spc="-15" smtClean="0">
                <a:latin typeface="Trebuchet MS"/>
                <a:cs typeface="Trebuchet MS"/>
              </a:rPr>
              <a:t>по</a:t>
            </a:r>
            <a:r>
              <a:rPr sz="1400" b="1" spc="-65" smtClean="0">
                <a:latin typeface="Trebuchet MS"/>
                <a:cs typeface="Trebuchet MS"/>
              </a:rPr>
              <a:t> </a:t>
            </a:r>
            <a:r>
              <a:rPr sz="1400" b="1" smtClean="0">
                <a:latin typeface="Trebuchet MS"/>
                <a:cs typeface="Trebuchet MS"/>
              </a:rPr>
              <a:t>расходам</a:t>
            </a:r>
            <a:r>
              <a:rPr lang="ru-RU" sz="1400" b="1" dirty="0" smtClean="0">
                <a:latin typeface="Trebuchet MS"/>
                <a:cs typeface="Trebuchet MS"/>
              </a:rPr>
              <a:t>,</a:t>
            </a:r>
            <a:r>
              <a:rPr sz="1400" b="1" spc="-65" smtClean="0">
                <a:latin typeface="Trebuchet MS"/>
                <a:cs typeface="Trebuchet MS"/>
              </a:rPr>
              <a:t> </a:t>
            </a:r>
            <a:r>
              <a:rPr sz="1400" b="1" spc="-15" smtClean="0">
                <a:latin typeface="Trebuchet MS"/>
                <a:cs typeface="Trebuchet MS"/>
              </a:rPr>
              <a:t>по</a:t>
            </a:r>
            <a:r>
              <a:rPr sz="1400" b="1" spc="-65" smtClean="0">
                <a:latin typeface="Trebuchet MS"/>
                <a:cs typeface="Trebuchet MS"/>
              </a:rPr>
              <a:t> </a:t>
            </a:r>
            <a:r>
              <a:rPr sz="1400" b="1" spc="5" smtClean="0">
                <a:latin typeface="Trebuchet MS"/>
                <a:cs typeface="Trebuchet MS"/>
              </a:rPr>
              <a:t>разделам </a:t>
            </a:r>
            <a:r>
              <a:rPr sz="1400" b="1" spc="-40" smtClean="0">
                <a:latin typeface="Trebuchet MS"/>
                <a:cs typeface="Trebuchet MS"/>
              </a:rPr>
              <a:t>и </a:t>
            </a:r>
            <a:r>
              <a:rPr sz="1400" b="1" smtClean="0">
                <a:latin typeface="Trebuchet MS"/>
                <a:cs typeface="Trebuchet MS"/>
              </a:rPr>
              <a:t>подразделам </a:t>
            </a:r>
            <a:r>
              <a:rPr sz="1400" b="1" spc="-5" smtClean="0">
                <a:latin typeface="Liberation Serif" pitchFamily="18" charset="0"/>
                <a:ea typeface="Liberation Serif" pitchFamily="18" charset="0"/>
                <a:cs typeface="Liberation Serif" pitchFamily="18" charset="0"/>
              </a:rPr>
              <a:t>классификации</a:t>
            </a:r>
            <a:r>
              <a:rPr sz="1400" b="1" spc="-5" smtClean="0">
                <a:latin typeface="Trebuchet MS"/>
                <a:cs typeface="Trebuchet MS"/>
              </a:rPr>
              <a:t> расходов </a:t>
            </a:r>
            <a:r>
              <a:rPr sz="1400" b="1" spc="5" smtClean="0">
                <a:latin typeface="Trebuchet MS"/>
                <a:cs typeface="Trebuchet MS"/>
              </a:rPr>
              <a:t>бюджета</a:t>
            </a:r>
            <a:endParaRPr sz="1400" dirty="0">
              <a:latin typeface="Trebuchet MS"/>
              <a:cs typeface="Trebuchet MS"/>
            </a:endParaRPr>
          </a:p>
        </p:txBody>
      </p:sp>
      <p:grpSp>
        <p:nvGrpSpPr>
          <p:cNvPr id="22" name="Группа 21"/>
          <p:cNvGrpSpPr/>
          <p:nvPr/>
        </p:nvGrpSpPr>
        <p:grpSpPr>
          <a:xfrm>
            <a:off x="0" y="196850"/>
            <a:ext cx="7740523" cy="396240"/>
            <a:chOff x="0" y="288010"/>
            <a:chExt cx="7740523" cy="396240"/>
          </a:xfrm>
        </p:grpSpPr>
        <p:sp>
          <p:nvSpPr>
            <p:cNvPr id="23"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4"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5"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6"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7"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28"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29"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0"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31" name="Группа 44"/>
            <p:cNvGrpSpPr/>
            <p:nvPr/>
          </p:nvGrpSpPr>
          <p:grpSpPr>
            <a:xfrm>
              <a:off x="990600" y="288010"/>
              <a:ext cx="6101715" cy="396240"/>
              <a:chOff x="990600" y="288010"/>
              <a:chExt cx="6101715" cy="396240"/>
            </a:xfrm>
          </p:grpSpPr>
          <p:sp>
            <p:nvSpPr>
              <p:cNvPr id="33"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34"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35" name="object 14"/>
              <p:cNvSpPr txBox="1"/>
              <p:nvPr/>
            </p:nvSpPr>
            <p:spPr>
              <a:xfrm>
                <a:off x="6762750" y="364210"/>
                <a:ext cx="304800" cy="184666"/>
              </a:xfrm>
              <a:prstGeom prst="rect">
                <a:avLst/>
              </a:prstGeom>
            </p:spPr>
            <p:txBody>
              <a:bodyPr vert="horz" wrap="square" lIns="0" tIns="0" rIns="0" bIns="0" rtlCol="0">
                <a:spAutoFit/>
              </a:bodyPr>
              <a:lstStyle/>
              <a:p>
                <a:pPr marL="12700">
                  <a:lnSpc>
                    <a:spcPct val="100000"/>
                  </a:lnSpc>
                </a:pPr>
                <a:r>
                  <a:rPr lang="ru-RU" sz="1200" b="1" dirty="0" smtClean="0">
                    <a:solidFill>
                      <a:srgbClr val="45B3B9"/>
                    </a:solidFill>
                    <a:latin typeface="Gill Sans MT"/>
                    <a:cs typeface="Gill Sans MT"/>
                  </a:rPr>
                  <a:t>10</a:t>
                </a:r>
                <a:endParaRPr sz="1200" b="1" dirty="0">
                  <a:solidFill>
                    <a:srgbClr val="45B3B9"/>
                  </a:solidFill>
                  <a:latin typeface="Gill Sans MT"/>
                  <a:cs typeface="Gill Sans MT"/>
                </a:endParaRPr>
              </a:p>
            </p:txBody>
          </p:sp>
        </p:grpSp>
        <p:sp>
          <p:nvSpPr>
            <p:cNvPr id="32" name="object 21"/>
            <p:cNvSpPr txBox="1"/>
            <p:nvPr/>
          </p:nvSpPr>
          <p:spPr>
            <a:xfrm>
              <a:off x="1276350" y="364210"/>
              <a:ext cx="5410200" cy="166712"/>
            </a:xfrm>
            <a:prstGeom prst="rect">
              <a:avLst/>
            </a:prstGeom>
          </p:spPr>
          <p:txBody>
            <a:bodyPr vert="horz" wrap="square" lIns="0" tIns="0" rIns="0" bIns="0" rtlCol="0">
              <a:spAutoFit/>
            </a:bodyPr>
            <a:lstStyle/>
            <a:p>
              <a:pPr marL="12700" marR="5080">
                <a:lnSpc>
                  <a:spcPts val="1300"/>
                </a:lnSpc>
              </a:pPr>
              <a:r>
                <a:rPr lang="ru-RU" sz="1000" b="1" spc="-5" dirty="0" smtClean="0">
                  <a:solidFill>
                    <a:srgbClr val="FFFFFF"/>
                  </a:solidFill>
                  <a:latin typeface="Trebuchet MS"/>
                  <a:cs typeface="Trebuchet MS"/>
                </a:rPr>
                <a:t>ОСНОВНЫЕ </a:t>
              </a:r>
              <a:r>
                <a:rPr lang="ru-RU" sz="1000" b="1" spc="-20" dirty="0" smtClean="0">
                  <a:solidFill>
                    <a:srgbClr val="FFFFFF"/>
                  </a:solidFill>
                  <a:latin typeface="Trebuchet MS"/>
                  <a:cs typeface="Trebuchet MS"/>
                </a:rPr>
                <a:t>ПАРАМЕТРЫ БЮДЖЕТА</a:t>
              </a:r>
              <a:endParaRPr lang="ru-RU" sz="1000" dirty="0" smtClean="0">
                <a:latin typeface="Trebuchet MS"/>
                <a:cs typeface="Trebuchet MS"/>
              </a:endParaRPr>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2"/>
            <a:ext cx="324002" cy="10907991"/>
          </a:xfrm>
          <a:prstGeom prst="rect">
            <a:avLst/>
          </a:prstGeom>
          <a:blipFill>
            <a:blip r:embed="rId2" cstate="print"/>
            <a:stretch>
              <a:fillRect/>
            </a:stretch>
          </a:blipFill>
        </p:spPr>
        <p:txBody>
          <a:bodyPr wrap="square" lIns="0" tIns="0" rIns="0" bIns="0" rtlCol="0"/>
          <a:lstStyle/>
          <a:p>
            <a:endParaRPr/>
          </a:p>
        </p:txBody>
      </p:sp>
      <p:sp>
        <p:nvSpPr>
          <p:cNvPr id="15" name="object 15"/>
          <p:cNvSpPr/>
          <p:nvPr/>
        </p:nvSpPr>
        <p:spPr>
          <a:xfrm>
            <a:off x="0" y="10420704"/>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06590"/>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7" name="object 17"/>
          <p:cNvSpPr/>
          <p:nvPr/>
        </p:nvSpPr>
        <p:spPr>
          <a:xfrm>
            <a:off x="0" y="10597242"/>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8" name="object 18"/>
          <p:cNvSpPr/>
          <p:nvPr/>
        </p:nvSpPr>
        <p:spPr>
          <a:xfrm>
            <a:off x="2723857" y="10602008"/>
            <a:ext cx="5016500" cy="0"/>
          </a:xfrm>
          <a:custGeom>
            <a:avLst/>
            <a:gdLst/>
            <a:ahLst/>
            <a:cxnLst/>
            <a:rect l="l" t="t" r="r" b="b"/>
            <a:pathLst>
              <a:path w="5016500">
                <a:moveTo>
                  <a:pt x="0" y="0"/>
                </a:moveTo>
                <a:lnTo>
                  <a:pt x="5016144" y="0"/>
                </a:lnTo>
              </a:path>
            </a:pathLst>
          </a:custGeom>
          <a:ln w="36004">
            <a:solidFill>
              <a:srgbClr val="00A3A8"/>
            </a:solidFill>
          </a:ln>
        </p:spPr>
        <p:txBody>
          <a:bodyPr wrap="square" lIns="0" tIns="0" rIns="0" bIns="0" rtlCol="0"/>
          <a:lstStyle/>
          <a:p>
            <a:endParaRPr/>
          </a:p>
        </p:txBody>
      </p:sp>
      <p:sp>
        <p:nvSpPr>
          <p:cNvPr id="19" name="object 19"/>
          <p:cNvSpPr/>
          <p:nvPr/>
        </p:nvSpPr>
        <p:spPr>
          <a:xfrm>
            <a:off x="3510584" y="10511356"/>
            <a:ext cx="4229735" cy="0"/>
          </a:xfrm>
          <a:custGeom>
            <a:avLst/>
            <a:gdLst/>
            <a:ahLst/>
            <a:cxnLst/>
            <a:rect l="l" t="t" r="r" b="b"/>
            <a:pathLst>
              <a:path w="4229734">
                <a:moveTo>
                  <a:pt x="0" y="0"/>
                </a:moveTo>
                <a:lnTo>
                  <a:pt x="4229417" y="0"/>
                </a:lnTo>
              </a:path>
            </a:pathLst>
          </a:custGeom>
          <a:ln w="36004">
            <a:solidFill>
              <a:srgbClr val="00B8BE"/>
            </a:solidFill>
          </a:ln>
        </p:spPr>
        <p:txBody>
          <a:bodyPr wrap="square" lIns="0" tIns="0" rIns="0" bIns="0" rtlCol="0"/>
          <a:lstStyle/>
          <a:p>
            <a:endParaRPr/>
          </a:p>
        </p:txBody>
      </p:sp>
      <p:sp>
        <p:nvSpPr>
          <p:cNvPr id="20" name="object 20"/>
          <p:cNvSpPr/>
          <p:nvPr/>
        </p:nvSpPr>
        <p:spPr>
          <a:xfrm>
            <a:off x="4293666" y="10420707"/>
            <a:ext cx="3446779" cy="0"/>
          </a:xfrm>
          <a:custGeom>
            <a:avLst/>
            <a:gdLst/>
            <a:ahLst/>
            <a:cxnLst/>
            <a:rect l="l" t="t" r="r" b="b"/>
            <a:pathLst>
              <a:path w="3446779">
                <a:moveTo>
                  <a:pt x="0" y="0"/>
                </a:moveTo>
                <a:lnTo>
                  <a:pt x="3446335" y="0"/>
                </a:lnTo>
              </a:path>
            </a:pathLst>
          </a:custGeom>
          <a:ln w="36004">
            <a:solidFill>
              <a:srgbClr val="A2DADD"/>
            </a:solidFill>
          </a:ln>
        </p:spPr>
        <p:txBody>
          <a:bodyPr wrap="square" lIns="0" tIns="0" rIns="0" bIns="0" rtlCol="0"/>
          <a:lstStyle/>
          <a:p>
            <a:endParaRPr/>
          </a:p>
        </p:txBody>
      </p:sp>
      <p:graphicFrame>
        <p:nvGraphicFramePr>
          <p:cNvPr id="21" name="object 21"/>
          <p:cNvGraphicFramePr>
            <a:graphicFrameLocks noGrp="1"/>
          </p:cNvGraphicFramePr>
          <p:nvPr/>
        </p:nvGraphicFramePr>
        <p:xfrm>
          <a:off x="468000" y="1391990"/>
          <a:ext cx="6904350" cy="8056422"/>
        </p:xfrm>
        <a:graphic>
          <a:graphicData uri="http://schemas.openxmlformats.org/drawingml/2006/table">
            <a:tbl>
              <a:tblPr firstRow="1" bandRow="1">
                <a:tableStyleId>{2D5ABB26-0587-4C30-8999-92F81FD0307C}</a:tableStyleId>
              </a:tblPr>
              <a:tblGrid>
                <a:gridCol w="304604"/>
                <a:gridCol w="3350647"/>
                <a:gridCol w="886899"/>
                <a:gridCol w="737660"/>
                <a:gridCol w="812270"/>
                <a:gridCol w="812270"/>
              </a:tblGrid>
              <a:tr h="872706">
                <a:tc>
                  <a:txBody>
                    <a:bodyPr/>
                    <a:lstStyle/>
                    <a:p>
                      <a:pPr>
                        <a:lnSpc>
                          <a:spcPct val="100000"/>
                        </a:lnSpc>
                      </a:pPr>
                      <a:endParaRPr sz="1050" dirty="0">
                        <a:latin typeface="Liberation Serif" pitchFamily="18" charset="0"/>
                        <a:ea typeface="Liberation Serif" pitchFamily="18" charset="0"/>
                        <a:cs typeface="Liberation Serif" pitchFamily="18" charset="0"/>
                      </a:endParaRPr>
                    </a:p>
                    <a:p>
                      <a:pPr marL="55244" algn="ctr">
                        <a:lnSpc>
                          <a:spcPts val="875"/>
                        </a:lnSpc>
                      </a:pPr>
                      <a:r>
                        <a:rPr sz="1050" b="1" dirty="0" smtClean="0">
                          <a:solidFill>
                            <a:srgbClr val="FFFFFF"/>
                          </a:solidFill>
                          <a:latin typeface="Liberation Serif" pitchFamily="18" charset="0"/>
                          <a:ea typeface="Liberation Serif" pitchFamily="18" charset="0"/>
                          <a:cs typeface="Liberation Serif" pitchFamily="18" charset="0"/>
                        </a:rPr>
                        <a:t>№</a:t>
                      </a:r>
                      <a:endParaRPr sz="1050" dirty="0">
                        <a:latin typeface="Liberation Serif" pitchFamily="18" charset="0"/>
                        <a:ea typeface="Liberation Serif" pitchFamily="18" charset="0"/>
                        <a:cs typeface="Liberation Serif" pitchFamily="18" charset="0"/>
                      </a:endParaRPr>
                    </a:p>
                    <a:p>
                      <a:pPr marL="39370" algn="ctr">
                        <a:lnSpc>
                          <a:spcPts val="815"/>
                        </a:lnSpc>
                      </a:pPr>
                      <a:r>
                        <a:rPr sz="1050" b="1" spc="-10" dirty="0">
                          <a:solidFill>
                            <a:srgbClr val="FFFFFF"/>
                          </a:solidFill>
                          <a:latin typeface="Liberation Serif" pitchFamily="18" charset="0"/>
                          <a:ea typeface="Liberation Serif" pitchFamily="18" charset="0"/>
                          <a:cs typeface="Liberation Serif" pitchFamily="18" charset="0"/>
                        </a:rPr>
                        <a:t>п/п</a:t>
                      </a:r>
                      <a:endParaRPr sz="1050" dirty="0">
                        <a:latin typeface="Liberation Serif" pitchFamily="18" charset="0"/>
                        <a:ea typeface="Liberation Serif" pitchFamily="18" charset="0"/>
                        <a:cs typeface="Liberation Serif" pitchFamily="18" charset="0"/>
                      </a:endParaRPr>
                    </a:p>
                  </a:txBody>
                  <a:tcPr marL="0" marR="0" marT="0" marB="0">
                    <a:lnR w="6350">
                      <a:solidFill>
                        <a:srgbClr val="FFFFFF"/>
                      </a:solidFill>
                      <a:prstDash val="solid"/>
                    </a:lnR>
                    <a:solidFill>
                      <a:srgbClr val="00B8BE"/>
                    </a:solidFill>
                  </a:tcPr>
                </a:tc>
                <a:tc>
                  <a:txBody>
                    <a:bodyPr/>
                    <a:lstStyle/>
                    <a:p>
                      <a:pPr>
                        <a:lnSpc>
                          <a:spcPct val="100000"/>
                        </a:lnSpc>
                      </a:pPr>
                      <a:endParaRPr sz="1050" dirty="0">
                        <a:latin typeface="Liberation Serif" pitchFamily="18" charset="0"/>
                        <a:ea typeface="Liberation Serif" pitchFamily="18" charset="0"/>
                        <a:cs typeface="Liberation Serif" pitchFamily="18" charset="0"/>
                      </a:endParaRPr>
                    </a:p>
                    <a:p>
                      <a:pPr marL="357188" marR="572135" indent="0" algn="ctr">
                        <a:lnSpc>
                          <a:spcPct val="150000"/>
                        </a:lnSpc>
                      </a:pPr>
                      <a:r>
                        <a:rPr sz="1050" b="1" spc="-10" dirty="0" smtClean="0">
                          <a:solidFill>
                            <a:srgbClr val="FFFFFF"/>
                          </a:solidFill>
                          <a:latin typeface="Liberation Serif" pitchFamily="18" charset="0"/>
                          <a:ea typeface="Liberation Serif" pitchFamily="18" charset="0"/>
                          <a:cs typeface="Liberation Serif" pitchFamily="18" charset="0"/>
                        </a:rPr>
                        <a:t>Наименование</a:t>
                      </a:r>
                      <a:r>
                        <a:rPr lang="ru-RU" sz="1050" b="1" spc="-10" dirty="0" smtClean="0">
                          <a:solidFill>
                            <a:srgbClr val="FFFFFF"/>
                          </a:solidFill>
                          <a:latin typeface="Liberation Serif" pitchFamily="18" charset="0"/>
                          <a:ea typeface="Liberation Serif" pitchFamily="18" charset="0"/>
                          <a:cs typeface="Liberation Serif" pitchFamily="18" charset="0"/>
                        </a:rPr>
                        <a:t> радела, </a:t>
                      </a:r>
                      <a:r>
                        <a:rPr lang="ru-RU" sz="1050" b="1" spc="-75" dirty="0" err="1" smtClean="0">
                          <a:solidFill>
                            <a:srgbClr val="FFFFFF"/>
                          </a:solidFill>
                          <a:latin typeface="Liberation Serif" pitchFamily="18" charset="0"/>
                          <a:ea typeface="Liberation Serif" pitchFamily="18" charset="0"/>
                          <a:cs typeface="Liberation Serif" pitchFamily="18" charset="0"/>
                        </a:rPr>
                        <a:t>п</a:t>
                      </a:r>
                      <a:r>
                        <a:rPr sz="1050" b="1" spc="-5" dirty="0" err="1" smtClean="0">
                          <a:solidFill>
                            <a:srgbClr val="FFFFFF"/>
                          </a:solidFill>
                          <a:latin typeface="Liberation Serif" pitchFamily="18" charset="0"/>
                          <a:ea typeface="Liberation Serif" pitchFamily="18" charset="0"/>
                          <a:cs typeface="Liberation Serif" pitchFamily="18" charset="0"/>
                        </a:rPr>
                        <a:t>одраздел</a:t>
                      </a:r>
                      <a:r>
                        <a:rPr lang="ru-RU" sz="1050" b="1" spc="-5" dirty="0" smtClean="0">
                          <a:solidFill>
                            <a:srgbClr val="FFFFFF"/>
                          </a:solidFill>
                          <a:latin typeface="Liberation Serif" pitchFamily="18" charset="0"/>
                          <a:ea typeface="Liberation Serif" pitchFamily="18" charset="0"/>
                          <a:cs typeface="Liberation Serif" pitchFamily="18" charset="0"/>
                        </a:rPr>
                        <a:t>а</a:t>
                      </a:r>
                      <a:r>
                        <a:rPr lang="ru-RU" sz="1050" b="1" spc="-5" baseline="0" dirty="0" smtClean="0">
                          <a:solidFill>
                            <a:srgbClr val="FFFFFF"/>
                          </a:solidFill>
                          <a:latin typeface="Liberation Serif" pitchFamily="18" charset="0"/>
                          <a:ea typeface="Liberation Serif" pitchFamily="18" charset="0"/>
                          <a:cs typeface="Liberation Serif" pitchFamily="18" charset="0"/>
                        </a:rPr>
                        <a:t> классификации расходов бюджета</a:t>
                      </a:r>
                      <a:endParaRPr sz="1050" dirty="0">
                        <a:latin typeface="Liberation Serif" pitchFamily="18" charset="0"/>
                        <a:ea typeface="Liberation Serif" pitchFamily="18" charset="0"/>
                        <a:cs typeface="Liberation Serif" pitchFamily="18" charset="0"/>
                      </a:endParaRPr>
                    </a:p>
                  </a:txBody>
                  <a:tcPr marL="0" marR="0" marT="0" marB="0">
                    <a:lnL w="6350">
                      <a:solidFill>
                        <a:srgbClr val="FFFFFF"/>
                      </a:solidFill>
                      <a:prstDash val="solid"/>
                    </a:lnL>
                    <a:lnR w="6350">
                      <a:solidFill>
                        <a:srgbClr val="FFFFFF"/>
                      </a:solidFill>
                      <a:prstDash val="solid"/>
                    </a:lnR>
                    <a:lnB w="12700" cap="flat" cmpd="sng" algn="ctr">
                      <a:solidFill>
                        <a:schemeClr val="accent5">
                          <a:lumMod val="40000"/>
                          <a:lumOff val="60000"/>
                        </a:schemeClr>
                      </a:solidFill>
                      <a:prstDash val="solid"/>
                      <a:round/>
                      <a:headEnd type="none" w="med" len="med"/>
                      <a:tailEnd type="none" w="med" len="med"/>
                    </a:lnB>
                    <a:solidFill>
                      <a:srgbClr val="00B8BE"/>
                    </a:solidFill>
                  </a:tcPr>
                </a:tc>
                <a:tc>
                  <a:txBody>
                    <a:bodyPr/>
                    <a:lstStyle/>
                    <a:p>
                      <a:pPr marL="61913" marR="54610" indent="-61913" algn="ctr">
                        <a:lnSpc>
                          <a:spcPct val="150000"/>
                        </a:lnSpc>
                      </a:pPr>
                      <a:r>
                        <a:rPr lang="ru-RU" sz="1050" b="1" spc="-5" dirty="0" smtClean="0">
                          <a:solidFill>
                            <a:srgbClr val="FFFFFF"/>
                          </a:solidFill>
                          <a:latin typeface="Liberation Serif" pitchFamily="18" charset="0"/>
                          <a:ea typeface="Liberation Serif" pitchFamily="18" charset="0"/>
                          <a:cs typeface="Liberation Serif" pitchFamily="18" charset="0"/>
                        </a:rPr>
                        <a:t>Утверждено Решением о бюджете, тыс.</a:t>
                      </a:r>
                      <a:r>
                        <a:rPr lang="ru-RU" sz="1050" b="1" spc="-5" baseline="0" dirty="0" smtClean="0">
                          <a:solidFill>
                            <a:srgbClr val="FFFFFF"/>
                          </a:solidFill>
                          <a:latin typeface="Liberation Serif" pitchFamily="18" charset="0"/>
                          <a:ea typeface="Liberation Serif" pitchFamily="18" charset="0"/>
                          <a:cs typeface="Liberation Serif" pitchFamily="18" charset="0"/>
                        </a:rPr>
                        <a:t> руб.</a:t>
                      </a:r>
                    </a:p>
                  </a:txBody>
                  <a:tcPr marL="0" marR="0" marT="0" marB="0">
                    <a:lnL w="6350">
                      <a:solidFill>
                        <a:srgbClr val="FFFFFF"/>
                      </a:solidFill>
                      <a:prstDash val="solid"/>
                    </a:lnL>
                    <a:lnR w="6350">
                      <a:solidFill>
                        <a:srgbClr val="FFFFFF"/>
                      </a:solidFill>
                      <a:prstDash val="solid"/>
                    </a:lnR>
                    <a:lnB w="12700" cap="flat" cmpd="sng" algn="ctr">
                      <a:solidFill>
                        <a:schemeClr val="accent5">
                          <a:lumMod val="40000"/>
                          <a:lumOff val="60000"/>
                        </a:schemeClr>
                      </a:solidFill>
                      <a:prstDash val="solid"/>
                      <a:round/>
                      <a:headEnd type="none" w="med" len="med"/>
                      <a:tailEnd type="none" w="med" len="med"/>
                    </a:lnB>
                    <a:solidFill>
                      <a:srgbClr val="00B8BE"/>
                    </a:solidFill>
                  </a:tcPr>
                </a:tc>
                <a:tc>
                  <a:txBody>
                    <a:bodyPr/>
                    <a:lstStyle/>
                    <a:p>
                      <a:pPr>
                        <a:lnSpc>
                          <a:spcPct val="100000"/>
                        </a:lnSpc>
                      </a:pPr>
                      <a:endParaRPr sz="1050" dirty="0">
                        <a:latin typeface="Liberation Serif" pitchFamily="18" charset="0"/>
                        <a:ea typeface="Liberation Serif" pitchFamily="18" charset="0"/>
                        <a:cs typeface="Liberation Serif" pitchFamily="18" charset="0"/>
                      </a:endParaRPr>
                    </a:p>
                    <a:p>
                      <a:pPr marL="0" indent="0" algn="ctr">
                        <a:lnSpc>
                          <a:spcPct val="100000"/>
                        </a:lnSpc>
                      </a:pPr>
                      <a:r>
                        <a:rPr sz="1050" b="1" spc="-20" dirty="0" err="1" smtClean="0">
                          <a:solidFill>
                            <a:srgbClr val="FFFFFF"/>
                          </a:solidFill>
                          <a:latin typeface="Liberation Serif" pitchFamily="18" charset="0"/>
                          <a:ea typeface="Liberation Serif" pitchFamily="18" charset="0"/>
                          <a:cs typeface="Liberation Serif" pitchFamily="18" charset="0"/>
                        </a:rPr>
                        <a:t>Исполнено</a:t>
                      </a:r>
                      <a:r>
                        <a:rPr lang="ru-RU" sz="1050" b="1" spc="-20" dirty="0" smtClean="0">
                          <a:solidFill>
                            <a:srgbClr val="FFFFFF"/>
                          </a:solidFill>
                          <a:latin typeface="Liberation Serif" pitchFamily="18" charset="0"/>
                          <a:ea typeface="Liberation Serif" pitchFamily="18" charset="0"/>
                          <a:cs typeface="Liberation Serif" pitchFamily="18" charset="0"/>
                        </a:rPr>
                        <a:t>, </a:t>
                      </a:r>
                    </a:p>
                    <a:p>
                      <a:pPr marL="0" indent="0" algn="ctr">
                        <a:lnSpc>
                          <a:spcPct val="100000"/>
                        </a:lnSpc>
                      </a:pPr>
                      <a:endParaRPr lang="ru-RU" sz="900" b="1" spc="-20" dirty="0" smtClean="0">
                        <a:solidFill>
                          <a:srgbClr val="FFFFFF"/>
                        </a:solidFill>
                        <a:latin typeface="Liberation Serif" pitchFamily="18" charset="0"/>
                        <a:ea typeface="Liberation Serif" pitchFamily="18" charset="0"/>
                        <a:cs typeface="Liberation Serif" pitchFamily="18" charset="0"/>
                      </a:endParaRPr>
                    </a:p>
                    <a:p>
                      <a:pPr marL="0" indent="0" algn="ctr">
                        <a:lnSpc>
                          <a:spcPct val="100000"/>
                        </a:lnSpc>
                      </a:pPr>
                      <a:r>
                        <a:rPr lang="ru-RU" sz="900" b="1" spc="-20" dirty="0" smtClean="0">
                          <a:solidFill>
                            <a:srgbClr val="FFFFFF"/>
                          </a:solidFill>
                          <a:latin typeface="Liberation Serif" pitchFamily="18" charset="0"/>
                          <a:ea typeface="Liberation Serif" pitchFamily="18" charset="0"/>
                          <a:cs typeface="Liberation Serif" pitchFamily="18" charset="0"/>
                        </a:rPr>
                        <a:t> тыс. руб.</a:t>
                      </a:r>
                      <a:endParaRPr sz="900" dirty="0">
                        <a:latin typeface="Liberation Serif" pitchFamily="18" charset="0"/>
                        <a:ea typeface="Liberation Serif" pitchFamily="18" charset="0"/>
                        <a:cs typeface="Liberation Serif" pitchFamily="18" charset="0"/>
                      </a:endParaRPr>
                    </a:p>
                  </a:txBody>
                  <a:tcPr marL="0" marR="0" marT="0" marB="0">
                    <a:lnL w="6350">
                      <a:solidFill>
                        <a:srgbClr val="FFFFFF"/>
                      </a:solidFill>
                      <a:prstDash val="solid"/>
                    </a:lnL>
                    <a:lnR w="6350">
                      <a:solidFill>
                        <a:srgbClr val="FFFFFF"/>
                      </a:solidFill>
                      <a:prstDash val="solid"/>
                    </a:lnR>
                    <a:lnB w="12700" cap="flat" cmpd="sng" algn="ctr">
                      <a:solidFill>
                        <a:schemeClr val="accent5">
                          <a:lumMod val="40000"/>
                          <a:lumOff val="60000"/>
                        </a:schemeClr>
                      </a:solidFill>
                      <a:prstDash val="solid"/>
                      <a:round/>
                      <a:headEnd type="none" w="med" len="med"/>
                      <a:tailEnd type="none" w="med" len="med"/>
                    </a:lnB>
                    <a:solidFill>
                      <a:srgbClr val="00B8BE"/>
                    </a:solidFill>
                  </a:tcPr>
                </a:tc>
                <a:tc>
                  <a:txBody>
                    <a:bodyPr/>
                    <a:lstStyle/>
                    <a:p>
                      <a:pPr marL="0" marR="26034" indent="0" algn="ctr">
                        <a:lnSpc>
                          <a:spcPts val="800"/>
                        </a:lnSpc>
                      </a:pPr>
                      <a:endParaRPr lang="ru-RU" sz="1050" b="1" spc="0" baseline="0" dirty="0" smtClean="0">
                        <a:solidFill>
                          <a:srgbClr val="FFFFFF"/>
                        </a:solidFill>
                        <a:latin typeface="Liberation Serif" pitchFamily="18" charset="0"/>
                        <a:ea typeface="Liberation Serif" pitchFamily="18" charset="0"/>
                        <a:cs typeface="Liberation Serif" pitchFamily="18" charset="0"/>
                      </a:endParaRPr>
                    </a:p>
                    <a:p>
                      <a:pPr marL="0" marR="26034" indent="0" algn="ctr">
                        <a:lnSpc>
                          <a:spcPts val="800"/>
                        </a:lnSpc>
                      </a:pPr>
                      <a:endParaRPr lang="ru-RU" sz="1050" b="1" spc="0" baseline="0" dirty="0" smtClean="0">
                        <a:solidFill>
                          <a:srgbClr val="FFFFFF"/>
                        </a:solidFill>
                        <a:latin typeface="Liberation Serif" pitchFamily="18" charset="0"/>
                        <a:ea typeface="Liberation Serif" pitchFamily="18" charset="0"/>
                        <a:cs typeface="Liberation Serif" pitchFamily="18" charset="0"/>
                      </a:endParaRPr>
                    </a:p>
                    <a:p>
                      <a:pPr marL="0" marR="26034" indent="0" algn="ctr">
                        <a:lnSpc>
                          <a:spcPts val="800"/>
                        </a:lnSpc>
                      </a:pPr>
                      <a:r>
                        <a:rPr lang="ru-RU" sz="1050" b="1" spc="0" baseline="0" dirty="0" smtClean="0">
                          <a:solidFill>
                            <a:srgbClr val="FFFFFF"/>
                          </a:solidFill>
                          <a:latin typeface="Liberation Serif" pitchFamily="18" charset="0"/>
                          <a:ea typeface="Liberation Serif" pitchFamily="18" charset="0"/>
                          <a:cs typeface="Liberation Serif" pitchFamily="18" charset="0"/>
                        </a:rPr>
                        <a:t>Процент</a:t>
                      </a:r>
                      <a:r>
                        <a:rPr sz="1050" b="1" spc="0" baseline="0" smtClean="0">
                          <a:solidFill>
                            <a:srgbClr val="FFFFFF"/>
                          </a:solidFill>
                          <a:latin typeface="Liberation Serif" pitchFamily="18" charset="0"/>
                          <a:ea typeface="Liberation Serif" pitchFamily="18" charset="0"/>
                          <a:cs typeface="Liberation Serif" pitchFamily="18" charset="0"/>
                        </a:rPr>
                        <a:t> </a:t>
                      </a:r>
                      <a:endParaRPr lang="ru-RU" sz="1050" b="1" spc="0" baseline="0" dirty="0" smtClean="0">
                        <a:solidFill>
                          <a:srgbClr val="FFFFFF"/>
                        </a:solidFill>
                        <a:latin typeface="Liberation Serif" pitchFamily="18" charset="0"/>
                        <a:ea typeface="Liberation Serif" pitchFamily="18" charset="0"/>
                        <a:cs typeface="Liberation Serif" pitchFamily="18" charset="0"/>
                      </a:endParaRPr>
                    </a:p>
                    <a:p>
                      <a:pPr marL="0" marR="26034" indent="0" algn="ctr">
                        <a:lnSpc>
                          <a:spcPts val="800"/>
                        </a:lnSpc>
                      </a:pPr>
                      <a:endParaRPr lang="ru-RU" sz="1050" b="1" spc="0" baseline="0" dirty="0" smtClean="0">
                        <a:solidFill>
                          <a:srgbClr val="FFFFFF"/>
                        </a:solidFill>
                        <a:latin typeface="Liberation Serif" pitchFamily="18" charset="0"/>
                        <a:ea typeface="Liberation Serif" pitchFamily="18" charset="0"/>
                        <a:cs typeface="Liberation Serif" pitchFamily="18" charset="0"/>
                      </a:endParaRPr>
                    </a:p>
                    <a:p>
                      <a:pPr marL="0" marR="26034" indent="0" algn="ctr">
                        <a:lnSpc>
                          <a:spcPts val="800"/>
                        </a:lnSpc>
                      </a:pPr>
                      <a:r>
                        <a:rPr sz="1050" b="1" spc="-15" smtClean="0">
                          <a:solidFill>
                            <a:srgbClr val="FFFFFF"/>
                          </a:solidFill>
                          <a:latin typeface="Liberation Serif" pitchFamily="18" charset="0"/>
                          <a:ea typeface="Liberation Serif" pitchFamily="18" charset="0"/>
                          <a:cs typeface="Liberation Serif" pitchFamily="18" charset="0"/>
                        </a:rPr>
                        <a:t>исполнения</a:t>
                      </a:r>
                      <a:endParaRPr sz="1050" dirty="0">
                        <a:latin typeface="Liberation Serif" pitchFamily="18" charset="0"/>
                        <a:ea typeface="Liberation Serif" pitchFamily="18" charset="0"/>
                        <a:cs typeface="Liberation Serif" pitchFamily="18" charset="0"/>
                      </a:endParaRPr>
                    </a:p>
                  </a:txBody>
                  <a:tcPr marL="0" marR="0" marT="0" marB="0">
                    <a:lnL w="6350">
                      <a:solidFill>
                        <a:srgbClr val="FFFFFF"/>
                      </a:solidFill>
                      <a:prstDash val="solid"/>
                    </a:lnL>
                    <a:lnR w="6350">
                      <a:solidFill>
                        <a:srgbClr val="FFFFFF"/>
                      </a:solidFill>
                      <a:prstDash val="solid"/>
                    </a:lnR>
                    <a:lnB w="12700" cap="flat" cmpd="sng" algn="ctr">
                      <a:solidFill>
                        <a:schemeClr val="accent5">
                          <a:lumMod val="40000"/>
                          <a:lumOff val="60000"/>
                        </a:schemeClr>
                      </a:solidFill>
                      <a:prstDash val="solid"/>
                      <a:round/>
                      <a:headEnd type="none" w="med" len="med"/>
                      <a:tailEnd type="none" w="med" len="med"/>
                    </a:lnB>
                    <a:solidFill>
                      <a:srgbClr val="00B8BE"/>
                    </a:solidFill>
                  </a:tcPr>
                </a:tc>
                <a:tc>
                  <a:txBody>
                    <a:bodyPr/>
                    <a:lstStyle/>
                    <a:p>
                      <a:pPr>
                        <a:lnSpc>
                          <a:spcPct val="100000"/>
                        </a:lnSpc>
                      </a:pPr>
                      <a:endParaRPr sz="1050" dirty="0">
                        <a:latin typeface="Liberation Serif" pitchFamily="18" charset="0"/>
                        <a:ea typeface="Liberation Serif" pitchFamily="18" charset="0"/>
                        <a:cs typeface="Liberation Serif" pitchFamily="18" charset="0"/>
                      </a:endParaRPr>
                    </a:p>
                    <a:p>
                      <a:pPr marL="71755" marR="64135" indent="15240" algn="ctr">
                        <a:lnSpc>
                          <a:spcPts val="800"/>
                        </a:lnSpc>
                      </a:pPr>
                      <a:r>
                        <a:rPr sz="1050" b="1" spc="-5" dirty="0" err="1" smtClean="0">
                          <a:solidFill>
                            <a:srgbClr val="FFFFFF"/>
                          </a:solidFill>
                          <a:latin typeface="Liberation Serif" pitchFamily="18" charset="0"/>
                          <a:ea typeface="Liberation Serif" pitchFamily="18" charset="0"/>
                          <a:cs typeface="Liberation Serif" pitchFamily="18" charset="0"/>
                        </a:rPr>
                        <a:t>Динами</a:t>
                      </a:r>
                      <a:r>
                        <a:rPr lang="ru-RU" sz="1050" b="1" spc="-5" dirty="0" smtClean="0">
                          <a:solidFill>
                            <a:srgbClr val="FFFFFF"/>
                          </a:solidFill>
                          <a:latin typeface="Liberation Serif" pitchFamily="18" charset="0"/>
                          <a:ea typeface="Liberation Serif" pitchFamily="18" charset="0"/>
                          <a:cs typeface="Liberation Serif" pitchFamily="18" charset="0"/>
                        </a:rPr>
                        <a:t>к</a:t>
                      </a:r>
                      <a:r>
                        <a:rPr sz="1050" b="1" spc="10" smtClean="0">
                          <a:solidFill>
                            <a:srgbClr val="FFFFFF"/>
                          </a:solidFill>
                          <a:latin typeface="Liberation Serif" pitchFamily="18" charset="0"/>
                          <a:ea typeface="Liberation Serif" pitchFamily="18" charset="0"/>
                          <a:cs typeface="Liberation Serif" pitchFamily="18" charset="0"/>
                        </a:rPr>
                        <a:t>а</a:t>
                      </a:r>
                      <a:endParaRPr lang="ru-RU" sz="1050" b="1" spc="10" dirty="0" smtClean="0">
                        <a:solidFill>
                          <a:srgbClr val="FFFFFF"/>
                        </a:solidFill>
                        <a:latin typeface="Liberation Serif" pitchFamily="18" charset="0"/>
                        <a:ea typeface="Liberation Serif" pitchFamily="18" charset="0"/>
                        <a:cs typeface="Liberation Serif" pitchFamily="18" charset="0"/>
                      </a:endParaRPr>
                    </a:p>
                    <a:p>
                      <a:pPr marL="71755" marR="64135" indent="15240" algn="ctr">
                        <a:lnSpc>
                          <a:spcPts val="800"/>
                        </a:lnSpc>
                      </a:pPr>
                      <a:endParaRPr lang="ru-RU" sz="1050" b="1" spc="10" dirty="0" smtClean="0">
                        <a:solidFill>
                          <a:srgbClr val="FFFFFF"/>
                        </a:solidFill>
                        <a:latin typeface="Liberation Serif" pitchFamily="18" charset="0"/>
                        <a:ea typeface="Liberation Serif" pitchFamily="18" charset="0"/>
                        <a:cs typeface="Liberation Serif" pitchFamily="18" charset="0"/>
                      </a:endParaRPr>
                    </a:p>
                    <a:p>
                      <a:pPr marL="71755" marR="64135" indent="15240" algn="ctr">
                        <a:lnSpc>
                          <a:spcPts val="800"/>
                        </a:lnSpc>
                      </a:pPr>
                      <a:r>
                        <a:rPr sz="1050" b="1" spc="-85" smtClean="0">
                          <a:solidFill>
                            <a:srgbClr val="FFFFFF"/>
                          </a:solidFill>
                          <a:latin typeface="Liberation Serif" pitchFamily="18" charset="0"/>
                          <a:ea typeface="Liberation Serif" pitchFamily="18" charset="0"/>
                          <a:cs typeface="Liberation Serif" pitchFamily="18" charset="0"/>
                        </a:rPr>
                        <a:t> </a:t>
                      </a:r>
                      <a:r>
                        <a:rPr sz="1050" b="1" spc="15">
                          <a:solidFill>
                            <a:srgbClr val="FFFFFF"/>
                          </a:solidFill>
                          <a:latin typeface="Liberation Serif" pitchFamily="18" charset="0"/>
                          <a:ea typeface="Liberation Serif" pitchFamily="18" charset="0"/>
                          <a:cs typeface="Liberation Serif" pitchFamily="18" charset="0"/>
                        </a:rPr>
                        <a:t>к</a:t>
                      </a:r>
                      <a:r>
                        <a:rPr sz="1050" b="1" spc="-85">
                          <a:solidFill>
                            <a:srgbClr val="FFFFFF"/>
                          </a:solidFill>
                          <a:latin typeface="Liberation Serif" pitchFamily="18" charset="0"/>
                          <a:ea typeface="Liberation Serif" pitchFamily="18" charset="0"/>
                          <a:cs typeface="Liberation Serif" pitchFamily="18" charset="0"/>
                        </a:rPr>
                        <a:t> </a:t>
                      </a:r>
                      <a:r>
                        <a:rPr sz="1050" b="1" spc="-10" smtClean="0">
                          <a:solidFill>
                            <a:srgbClr val="FFFFFF"/>
                          </a:solidFill>
                          <a:latin typeface="Liberation Serif" pitchFamily="18" charset="0"/>
                          <a:ea typeface="Liberation Serif" pitchFamily="18" charset="0"/>
                          <a:cs typeface="Liberation Serif" pitchFamily="18" charset="0"/>
                        </a:rPr>
                        <a:t>20</a:t>
                      </a:r>
                      <a:r>
                        <a:rPr lang="en-US" sz="1050" b="1" spc="-10" dirty="0" smtClean="0">
                          <a:solidFill>
                            <a:srgbClr val="FFFFFF"/>
                          </a:solidFill>
                          <a:latin typeface="Liberation Serif" pitchFamily="18" charset="0"/>
                          <a:ea typeface="Liberation Serif" pitchFamily="18" charset="0"/>
                          <a:cs typeface="Liberation Serif" pitchFamily="18" charset="0"/>
                        </a:rPr>
                        <a:t>2</a:t>
                      </a:r>
                      <a:r>
                        <a:rPr lang="ru-RU" sz="1050" b="1" spc="-10" dirty="0" smtClean="0">
                          <a:solidFill>
                            <a:srgbClr val="FFFFFF"/>
                          </a:solidFill>
                          <a:latin typeface="Liberation Serif" pitchFamily="18" charset="0"/>
                          <a:ea typeface="Liberation Serif" pitchFamily="18" charset="0"/>
                          <a:cs typeface="Liberation Serif" pitchFamily="18" charset="0"/>
                        </a:rPr>
                        <a:t>4</a:t>
                      </a:r>
                      <a:r>
                        <a:rPr sz="1050" b="1" spc="-10" smtClean="0">
                          <a:solidFill>
                            <a:srgbClr val="FFFFFF"/>
                          </a:solidFill>
                          <a:latin typeface="Liberation Serif" pitchFamily="18" charset="0"/>
                          <a:ea typeface="Liberation Serif" pitchFamily="18" charset="0"/>
                          <a:cs typeface="Liberation Serif" pitchFamily="18" charset="0"/>
                        </a:rPr>
                        <a:t>  </a:t>
                      </a:r>
                      <a:endParaRPr lang="ru-RU" sz="1050" b="1" spc="-10" dirty="0" smtClean="0">
                        <a:solidFill>
                          <a:srgbClr val="FFFFFF"/>
                        </a:solidFill>
                        <a:latin typeface="Liberation Serif" pitchFamily="18" charset="0"/>
                        <a:ea typeface="Liberation Serif" pitchFamily="18" charset="0"/>
                        <a:cs typeface="Liberation Serif" pitchFamily="18" charset="0"/>
                      </a:endParaRPr>
                    </a:p>
                    <a:p>
                      <a:pPr marL="71755" marR="64135" indent="15240" algn="ctr">
                        <a:lnSpc>
                          <a:spcPts val="800"/>
                        </a:lnSpc>
                      </a:pPr>
                      <a:endParaRPr lang="ru-RU" sz="1050" b="1" spc="-10" dirty="0" smtClean="0">
                        <a:solidFill>
                          <a:srgbClr val="FFFFFF"/>
                        </a:solidFill>
                        <a:latin typeface="Liberation Serif" pitchFamily="18" charset="0"/>
                        <a:ea typeface="Liberation Serif" pitchFamily="18" charset="0"/>
                        <a:cs typeface="Liberation Serif" pitchFamily="18" charset="0"/>
                      </a:endParaRPr>
                    </a:p>
                    <a:p>
                      <a:pPr marL="71755" marR="64135" indent="15240" algn="ctr">
                        <a:lnSpc>
                          <a:spcPts val="800"/>
                        </a:lnSpc>
                      </a:pPr>
                      <a:r>
                        <a:rPr sz="1050" b="1" spc="-40" smtClean="0">
                          <a:solidFill>
                            <a:srgbClr val="FFFFFF"/>
                          </a:solidFill>
                          <a:latin typeface="Liberation Serif" pitchFamily="18" charset="0"/>
                          <a:ea typeface="Liberation Serif" pitchFamily="18" charset="0"/>
                          <a:cs typeface="Liberation Serif" pitchFamily="18" charset="0"/>
                        </a:rPr>
                        <a:t>году</a:t>
                      </a:r>
                      <a:r>
                        <a:rPr sz="1050" b="1" spc="-40" dirty="0">
                          <a:solidFill>
                            <a:srgbClr val="FFFFFF"/>
                          </a:solidFill>
                          <a:latin typeface="Liberation Serif" pitchFamily="18" charset="0"/>
                          <a:ea typeface="Liberation Serif" pitchFamily="18" charset="0"/>
                          <a:cs typeface="Liberation Serif" pitchFamily="18" charset="0"/>
                        </a:rPr>
                        <a:t>,</a:t>
                      </a:r>
                      <a:r>
                        <a:rPr sz="1050" b="1" spc="-125" dirty="0">
                          <a:solidFill>
                            <a:srgbClr val="FFFFFF"/>
                          </a:solidFill>
                          <a:latin typeface="Liberation Serif" pitchFamily="18" charset="0"/>
                          <a:ea typeface="Liberation Serif" pitchFamily="18" charset="0"/>
                          <a:cs typeface="Liberation Serif" pitchFamily="18" charset="0"/>
                        </a:rPr>
                        <a:t> </a:t>
                      </a:r>
                      <a:r>
                        <a:rPr sz="1050" b="1" spc="5" dirty="0" smtClean="0">
                          <a:solidFill>
                            <a:srgbClr val="FFFFFF"/>
                          </a:solidFill>
                          <a:latin typeface="Liberation Serif" pitchFamily="18" charset="0"/>
                          <a:ea typeface="Liberation Serif" pitchFamily="18" charset="0"/>
                          <a:cs typeface="Liberation Serif" pitchFamily="18" charset="0"/>
                        </a:rPr>
                        <a:t>%</a:t>
                      </a:r>
                      <a:endParaRPr sz="1050" dirty="0">
                        <a:latin typeface="Liberation Serif" pitchFamily="18" charset="0"/>
                        <a:ea typeface="Liberation Serif" pitchFamily="18" charset="0"/>
                        <a:cs typeface="Liberation Serif" pitchFamily="18" charset="0"/>
                      </a:endParaRPr>
                    </a:p>
                  </a:txBody>
                  <a:tcPr marL="0" marR="0" marT="0" marB="0">
                    <a:lnL w="6350">
                      <a:solidFill>
                        <a:srgbClr val="FFFFFF"/>
                      </a:solidFill>
                      <a:prstDash val="solid"/>
                    </a:lnL>
                    <a:lnR w="6350">
                      <a:solidFill>
                        <a:srgbClr val="FFFFFF"/>
                      </a:solidFill>
                      <a:prstDash val="solid"/>
                    </a:lnR>
                    <a:lnB w="12700" cap="flat" cmpd="sng" algn="ctr">
                      <a:solidFill>
                        <a:schemeClr val="accent5">
                          <a:lumMod val="40000"/>
                          <a:lumOff val="60000"/>
                        </a:schemeClr>
                      </a:solidFill>
                      <a:prstDash val="solid"/>
                      <a:round/>
                      <a:headEnd type="none" w="med" len="med"/>
                      <a:tailEnd type="none" w="med" len="med"/>
                    </a:lnB>
                    <a:solidFill>
                      <a:srgbClr val="00B8BE"/>
                    </a:solidFill>
                  </a:tcPr>
                </a:tc>
              </a:tr>
              <a:tr h="286264">
                <a:tc rowSpan="2">
                  <a:txBody>
                    <a:bodyPr/>
                    <a:lstStyle/>
                    <a:p>
                      <a:pPr marL="48260">
                        <a:lnSpc>
                          <a:spcPct val="100000"/>
                        </a:lnSpc>
                        <a:spcBef>
                          <a:spcPts val="85"/>
                        </a:spcBef>
                      </a:pPr>
                      <a:r>
                        <a:rPr sz="1000" b="1" spc="-10" dirty="0">
                          <a:solidFill>
                            <a:srgbClr val="231F20"/>
                          </a:solidFill>
                          <a:latin typeface="Trebuchet MS"/>
                          <a:cs typeface="Trebuchet MS"/>
                        </a:rPr>
                        <a:t>06</a:t>
                      </a:r>
                      <a:endParaRPr sz="1000" dirty="0">
                        <a:latin typeface="Trebuchet MS"/>
                        <a:cs typeface="Trebuchet MS"/>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B w="6350" cap="flat" cmpd="sng" algn="ctr">
                      <a:solidFill>
                        <a:srgbClr val="40B7C4"/>
                      </a:solidFill>
                      <a:prstDash val="solid"/>
                      <a:round/>
                      <a:headEnd type="none" w="med" len="med"/>
                      <a:tailEnd type="none" w="med" len="med"/>
                    </a:lnB>
                  </a:tcPr>
                </a:tc>
                <a:tc>
                  <a:txBody>
                    <a:bodyPr/>
                    <a:lstStyle/>
                    <a:p>
                      <a:pPr marL="31115">
                        <a:lnSpc>
                          <a:spcPct val="100000"/>
                        </a:lnSpc>
                        <a:spcBef>
                          <a:spcPts val="225"/>
                        </a:spcBef>
                      </a:pPr>
                      <a:r>
                        <a:rPr sz="1050" b="1" spc="-15" dirty="0">
                          <a:solidFill>
                            <a:srgbClr val="231F20"/>
                          </a:solidFill>
                          <a:latin typeface="Liberation Serif" pitchFamily="18" charset="0"/>
                          <a:ea typeface="Liberation Serif" pitchFamily="18" charset="0"/>
                          <a:cs typeface="Liberation Serif" pitchFamily="18" charset="0"/>
                        </a:rPr>
                        <a:t>Охрана </a:t>
                      </a:r>
                      <a:r>
                        <a:rPr sz="1050" b="1" dirty="0">
                          <a:solidFill>
                            <a:srgbClr val="231F20"/>
                          </a:solidFill>
                          <a:latin typeface="Liberation Serif" pitchFamily="18" charset="0"/>
                          <a:ea typeface="Liberation Serif" pitchFamily="18" charset="0"/>
                          <a:cs typeface="Liberation Serif" pitchFamily="18" charset="0"/>
                        </a:rPr>
                        <a:t>окружающей</a:t>
                      </a:r>
                      <a:r>
                        <a:rPr sz="1050" b="1" spc="-130" dirty="0">
                          <a:solidFill>
                            <a:srgbClr val="231F20"/>
                          </a:solidFill>
                          <a:latin typeface="Liberation Serif" pitchFamily="18" charset="0"/>
                          <a:ea typeface="Liberation Serif" pitchFamily="18" charset="0"/>
                          <a:cs typeface="Liberation Serif" pitchFamily="18" charset="0"/>
                        </a:rPr>
                        <a:t> </a:t>
                      </a:r>
                      <a:r>
                        <a:rPr sz="1050" b="1" spc="5" dirty="0">
                          <a:solidFill>
                            <a:srgbClr val="231F20"/>
                          </a:solidFill>
                          <a:latin typeface="Liberation Serif" pitchFamily="18" charset="0"/>
                          <a:ea typeface="Liberation Serif" pitchFamily="18" charset="0"/>
                          <a:cs typeface="Liberation Serif" pitchFamily="18" charset="0"/>
                        </a:rPr>
                        <a:t>среды</a:t>
                      </a: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6350" cap="flat" cmpd="sng" algn="ctr">
                      <a:solidFill>
                        <a:srgbClr val="40B7C4"/>
                      </a:solidFill>
                      <a:prstDash val="solid"/>
                      <a:round/>
                      <a:headEnd type="none" w="med" len="med"/>
                      <a:tailEnd type="none" w="med" len="med"/>
                    </a:lnB>
                    <a:noFill/>
                  </a:tcPr>
                </a:tc>
                <a:tc>
                  <a:txBody>
                    <a:bodyPr/>
                    <a:lstStyle/>
                    <a:p>
                      <a:pPr marL="0" indent="0" algn="ctr">
                        <a:lnSpc>
                          <a:spcPct val="100000"/>
                        </a:lnSpc>
                        <a:spcBef>
                          <a:spcPts val="10"/>
                        </a:spcBef>
                      </a:pPr>
                      <a:r>
                        <a:rPr lang="ru-RU" sz="1050" b="1" dirty="0" smtClean="0">
                          <a:solidFill>
                            <a:schemeClr val="tx1"/>
                          </a:solidFill>
                          <a:latin typeface="Liberation Serif" pitchFamily="18" charset="0"/>
                          <a:ea typeface="Liberation Serif" pitchFamily="18" charset="0"/>
                          <a:cs typeface="Liberation Serif" pitchFamily="18" charset="0"/>
                        </a:rPr>
                        <a:t>34 441</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nchorCtr="1">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6350" cap="flat" cmpd="sng" algn="ctr">
                      <a:solidFill>
                        <a:srgbClr val="40B7C4"/>
                      </a:solidFill>
                      <a:prstDash val="solid"/>
                      <a:round/>
                      <a:headEnd type="none" w="med" len="med"/>
                      <a:tailEnd type="none" w="med" len="med"/>
                    </a:lnB>
                    <a:noFill/>
                  </a:tcPr>
                </a:tc>
                <a:tc>
                  <a:txBody>
                    <a:bodyPr/>
                    <a:lstStyle/>
                    <a:p>
                      <a:pPr marL="0" indent="0" algn="ctr">
                        <a:lnSpc>
                          <a:spcPct val="100000"/>
                        </a:lnSpc>
                        <a:spcBef>
                          <a:spcPts val="225"/>
                        </a:spcBef>
                      </a:pPr>
                      <a:r>
                        <a:rPr lang="ru-RU" sz="1050" b="1" dirty="0" smtClean="0">
                          <a:solidFill>
                            <a:schemeClr val="tx1"/>
                          </a:solidFill>
                          <a:latin typeface="Liberation Serif" pitchFamily="18" charset="0"/>
                          <a:ea typeface="Liberation Serif" pitchFamily="18" charset="0"/>
                          <a:cs typeface="Liberation Serif" pitchFamily="18" charset="0"/>
                        </a:rPr>
                        <a:t>34 239</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6350" cap="flat" cmpd="sng" algn="ctr">
                      <a:solidFill>
                        <a:srgbClr val="40B7C4"/>
                      </a:solidFill>
                      <a:prstDash val="solid"/>
                      <a:round/>
                      <a:headEnd type="none" w="med" len="med"/>
                      <a:tailEnd type="none" w="med" len="med"/>
                    </a:lnB>
                    <a:noFill/>
                  </a:tcPr>
                </a:tc>
                <a:tc>
                  <a:txBody>
                    <a:bodyPr/>
                    <a:lstStyle/>
                    <a:p>
                      <a:pPr marL="0" indent="0" algn="ctr">
                        <a:lnSpc>
                          <a:spcPct val="100000"/>
                        </a:lnSpc>
                        <a:spcBef>
                          <a:spcPts val="225"/>
                        </a:spcBef>
                      </a:pPr>
                      <a:r>
                        <a:rPr lang="ru-RU" sz="1050" b="1" dirty="0" smtClean="0">
                          <a:solidFill>
                            <a:schemeClr val="tx1"/>
                          </a:solidFill>
                          <a:latin typeface="Liberation Serif" pitchFamily="18" charset="0"/>
                          <a:ea typeface="Liberation Serif" pitchFamily="18" charset="0"/>
                          <a:cs typeface="Liberation Serif" pitchFamily="18" charset="0"/>
                        </a:rPr>
                        <a:t>99,4</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12700" cap="flat" cmpd="sng" algn="ctr">
                      <a:solidFill>
                        <a:schemeClr val="accent5">
                          <a:lumMod val="40000"/>
                          <a:lumOff val="60000"/>
                        </a:schemeClr>
                      </a:solidFill>
                      <a:prstDash val="solid"/>
                      <a:round/>
                      <a:headEnd type="none" w="med" len="med"/>
                      <a:tailEnd type="none" w="med" len="med"/>
                    </a:lnT>
                    <a:lnB w="6350" cap="flat" cmpd="sng" algn="ctr">
                      <a:solidFill>
                        <a:srgbClr val="40B7C4"/>
                      </a:solidFill>
                      <a:prstDash val="solid"/>
                      <a:round/>
                      <a:headEnd type="none" w="med" len="med"/>
                      <a:tailEnd type="none" w="med" len="med"/>
                    </a:lnB>
                    <a:noFill/>
                  </a:tcPr>
                </a:tc>
                <a:tc>
                  <a:txBody>
                    <a:bodyPr/>
                    <a:lstStyle/>
                    <a:p>
                      <a:pPr marL="0" indent="0" algn="ctr">
                        <a:lnSpc>
                          <a:spcPct val="100000"/>
                        </a:lnSpc>
                        <a:spcBef>
                          <a:spcPts val="225"/>
                        </a:spcBef>
                      </a:pPr>
                      <a:r>
                        <a:rPr lang="ru-RU" sz="1050" b="1" dirty="0" smtClean="0">
                          <a:solidFill>
                            <a:schemeClr val="tx1"/>
                          </a:solidFill>
                          <a:latin typeface="Liberation Serif" pitchFamily="18" charset="0"/>
                          <a:ea typeface="Liberation Serif" pitchFamily="18" charset="0"/>
                          <a:cs typeface="Liberation Serif" pitchFamily="18" charset="0"/>
                        </a:rPr>
                        <a:t>232,5</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12700" cap="flat" cmpd="sng" algn="ctr">
                      <a:solidFill>
                        <a:schemeClr val="accent5">
                          <a:lumMod val="40000"/>
                          <a:lumOff val="60000"/>
                        </a:schemeClr>
                      </a:solidFill>
                      <a:prstDash val="solid"/>
                      <a:round/>
                      <a:headEnd type="none" w="med" len="med"/>
                      <a:tailEnd type="none" w="med" len="med"/>
                    </a:lnT>
                    <a:lnB w="6350" cap="flat" cmpd="sng" algn="ctr">
                      <a:solidFill>
                        <a:srgbClr val="40B7C4"/>
                      </a:solidFill>
                      <a:prstDash val="solid"/>
                      <a:round/>
                      <a:headEnd type="none" w="med" len="med"/>
                      <a:tailEnd type="none" w="med" len="med"/>
                    </a:lnB>
                    <a:noFill/>
                  </a:tcPr>
                </a:tc>
              </a:tr>
              <a:tr h="323164">
                <a:tc vMerge="1">
                  <a:txBody>
                    <a:bodyPr/>
                    <a:lstStyle/>
                    <a:p>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tcPr>
                </a:tc>
                <a:tc>
                  <a:txBody>
                    <a:bodyPr/>
                    <a:lstStyle/>
                    <a:p>
                      <a:pPr marL="31750" marR="0" indent="0" defTabSz="914400" eaLnBrk="1" fontAlgn="auto" latinLnBrk="0" hangingPunct="1">
                        <a:lnSpc>
                          <a:spcPct val="100000"/>
                        </a:lnSpc>
                        <a:spcBef>
                          <a:spcPts val="225"/>
                        </a:spcBef>
                        <a:spcAft>
                          <a:spcPts val="0"/>
                        </a:spcAft>
                        <a:buClrTx/>
                        <a:buSzTx/>
                        <a:buFontTx/>
                        <a:buNone/>
                        <a:tabLst/>
                        <a:defRPr/>
                      </a:pPr>
                      <a:r>
                        <a:rPr lang="ru-RU" sz="1050" spc="-55" dirty="0" smtClean="0">
                          <a:solidFill>
                            <a:srgbClr val="231F20"/>
                          </a:solidFill>
                          <a:latin typeface="Liberation Serif" pitchFamily="18" charset="0"/>
                          <a:ea typeface="Liberation Serif" pitchFamily="18" charset="0"/>
                          <a:cs typeface="Liberation Serif" pitchFamily="18" charset="0"/>
                        </a:rPr>
                        <a:t>Охрана  объектов растительного и  животного мира и среды их обитания</a:t>
                      </a:r>
                      <a:endParaRPr lang="ru-RU" sz="1050" spc="-55" dirty="0">
                        <a:solidFill>
                          <a:srgbClr val="231F20"/>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rgbClr val="B9E3E5"/>
                    </a:solidFill>
                  </a:tcPr>
                </a:tc>
                <a:tc>
                  <a:txBody>
                    <a:bodyPr/>
                    <a:lstStyle/>
                    <a:p>
                      <a:pPr marL="0" indent="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107</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nchorCtr="1">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rgbClr val="B9E3E5"/>
                    </a:solidFill>
                  </a:tcPr>
                </a:tc>
                <a:tc>
                  <a:txBody>
                    <a:bodyPr/>
                    <a:lstStyle/>
                    <a:p>
                      <a:pPr marL="0" indent="0"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107</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rgbClr val="B9E3E5"/>
                    </a:solidFill>
                  </a:tcPr>
                </a:tc>
                <a:tc>
                  <a:txBody>
                    <a:bodyPr/>
                    <a:lstStyle/>
                    <a:p>
                      <a:pPr marL="0" indent="0"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100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rgbClr val="B9E3E5"/>
                    </a:solidFill>
                  </a:tcPr>
                </a:tc>
                <a:tc>
                  <a:txBody>
                    <a:bodyPr/>
                    <a:lstStyle/>
                    <a:p>
                      <a:pPr marL="0" indent="0"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21,5</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rgbClr val="B9E3E5"/>
                    </a:solidFill>
                  </a:tcPr>
                </a:tc>
              </a:tr>
              <a:tr h="323164">
                <a:tc>
                  <a:txBody>
                    <a:bodyPr/>
                    <a:lstStyle/>
                    <a:p>
                      <a:pPr marL="48260">
                        <a:lnSpc>
                          <a:spcPct val="100000"/>
                        </a:lnSpc>
                        <a:spcBef>
                          <a:spcPts val="85"/>
                        </a:spcBef>
                      </a:pPr>
                      <a:endParaRPr sz="1000" dirty="0">
                        <a:latin typeface="Trebuchet MS"/>
                        <a:cs typeface="Trebuchet MS"/>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tcPr>
                </a:tc>
                <a:tc>
                  <a:txBody>
                    <a:bodyPr/>
                    <a:lstStyle/>
                    <a:p>
                      <a:pPr marL="31750" marR="0" indent="0" defTabSz="914400" eaLnBrk="1" fontAlgn="auto" latinLnBrk="0" hangingPunct="1">
                        <a:lnSpc>
                          <a:spcPct val="100000"/>
                        </a:lnSpc>
                        <a:spcBef>
                          <a:spcPts val="225"/>
                        </a:spcBef>
                        <a:spcAft>
                          <a:spcPts val="0"/>
                        </a:spcAft>
                        <a:buClrTx/>
                        <a:buSzTx/>
                        <a:buFontTx/>
                        <a:buNone/>
                        <a:tabLst/>
                        <a:defRPr/>
                      </a:pPr>
                      <a:r>
                        <a:rPr lang="ru-RU" sz="1050" spc="-55" dirty="0" smtClean="0">
                          <a:solidFill>
                            <a:srgbClr val="231F20"/>
                          </a:solidFill>
                          <a:latin typeface="Liberation Serif" pitchFamily="18" charset="0"/>
                          <a:ea typeface="Liberation Serif" pitchFamily="18" charset="0"/>
                          <a:cs typeface="Liberation Serif" pitchFamily="18" charset="0"/>
                        </a:rPr>
                        <a:t>Другие вопросы в области охраны окружающей среды</a:t>
                      </a:r>
                      <a:endParaRPr lang="ru-RU" sz="1050" spc="-55" dirty="0">
                        <a:solidFill>
                          <a:srgbClr val="231F20"/>
                        </a:solidFill>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chemeClr val="bg1"/>
                    </a:solidFill>
                  </a:tcPr>
                </a:tc>
                <a:tc>
                  <a:txBody>
                    <a:bodyPr/>
                    <a:lstStyle/>
                    <a:p>
                      <a:pPr marL="0" indent="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34 334</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nchorCtr="1">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chemeClr val="bg1"/>
                    </a:solidFill>
                  </a:tcPr>
                </a:tc>
                <a:tc>
                  <a:txBody>
                    <a:bodyPr/>
                    <a:lstStyle/>
                    <a:p>
                      <a:pPr marL="0" indent="0"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34 132</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chemeClr val="bg1"/>
                    </a:solidFill>
                  </a:tcPr>
                </a:tc>
                <a:tc>
                  <a:txBody>
                    <a:bodyPr/>
                    <a:lstStyle/>
                    <a:p>
                      <a:pPr marL="0" indent="0"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99,4</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chemeClr val="bg1"/>
                    </a:solidFill>
                  </a:tcPr>
                </a:tc>
                <a:tc>
                  <a:txBody>
                    <a:bodyPr/>
                    <a:lstStyle/>
                    <a:p>
                      <a:pPr marL="0" indent="0" algn="ctr">
                        <a:lnSpc>
                          <a:spcPct val="100000"/>
                        </a:lnSpc>
                        <a:spcBef>
                          <a:spcPts val="225"/>
                        </a:spcBef>
                      </a:pPr>
                      <a:r>
                        <a:rPr lang="ru-RU" sz="1050" dirty="0" smtClean="0">
                          <a:solidFill>
                            <a:schemeClr val="tx1"/>
                          </a:solidFill>
                          <a:latin typeface="Liberation Serif" pitchFamily="18" charset="0"/>
                          <a:ea typeface="Liberation Serif" pitchFamily="18" charset="0"/>
                          <a:cs typeface="Liberation Serif" pitchFamily="18" charset="0"/>
                        </a:rPr>
                        <a:t>239,9</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chemeClr val="bg1"/>
                    </a:solidFill>
                  </a:tcPr>
                </a:tc>
              </a:tr>
              <a:tr h="286264">
                <a:tc rowSpan="6">
                  <a:txBody>
                    <a:bodyPr/>
                    <a:lstStyle/>
                    <a:p>
                      <a:pPr marL="49530">
                        <a:lnSpc>
                          <a:spcPct val="100000"/>
                        </a:lnSpc>
                        <a:spcBef>
                          <a:spcPts val="100"/>
                        </a:spcBef>
                      </a:pPr>
                      <a:r>
                        <a:rPr sz="1000" b="1" spc="-10" dirty="0">
                          <a:solidFill>
                            <a:srgbClr val="231F20"/>
                          </a:solidFill>
                          <a:latin typeface="Trebuchet MS"/>
                          <a:cs typeface="Trebuchet MS"/>
                        </a:rPr>
                        <a:t>07</a:t>
                      </a:r>
                      <a:endParaRPr sz="1000" dirty="0">
                        <a:latin typeface="Trebuchet MS"/>
                        <a:cs typeface="Trebuchet MS"/>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tcPr>
                </a:tc>
                <a:tc>
                  <a:txBody>
                    <a:bodyPr/>
                    <a:lstStyle/>
                    <a:p>
                      <a:pPr marL="32384">
                        <a:lnSpc>
                          <a:spcPct val="100000"/>
                        </a:lnSpc>
                        <a:spcBef>
                          <a:spcPts val="244"/>
                        </a:spcBef>
                      </a:pPr>
                      <a:r>
                        <a:rPr sz="1050" b="1" spc="-10" dirty="0">
                          <a:solidFill>
                            <a:srgbClr val="231F20"/>
                          </a:solidFill>
                          <a:latin typeface="Liberation Serif" pitchFamily="18" charset="0"/>
                          <a:ea typeface="Liberation Serif" pitchFamily="18" charset="0"/>
                          <a:cs typeface="Liberation Serif" pitchFamily="18" charset="0"/>
                        </a:rPr>
                        <a:t>Образование</a:t>
                      </a: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rgbClr val="B9E3E5"/>
                    </a:solidFill>
                  </a:tcPr>
                </a:tc>
                <a:tc>
                  <a:txBody>
                    <a:bodyPr/>
                    <a:lstStyle/>
                    <a:p>
                      <a:pPr marL="0" marR="128270" indent="182563" algn="ctr">
                        <a:lnSpc>
                          <a:spcPct val="100000"/>
                        </a:lnSpc>
                        <a:spcBef>
                          <a:spcPts val="10"/>
                        </a:spcBef>
                        <a:tabLst>
                          <a:tab pos="771525" algn="l"/>
                        </a:tabLst>
                      </a:pPr>
                      <a:r>
                        <a:rPr lang="ru-RU" sz="1050" b="1" dirty="0" smtClean="0">
                          <a:solidFill>
                            <a:schemeClr val="tx1"/>
                          </a:solidFill>
                          <a:latin typeface="Liberation Serif" pitchFamily="18" charset="0"/>
                          <a:ea typeface="Liberation Serif" pitchFamily="18" charset="0"/>
                          <a:cs typeface="Liberation Serif" pitchFamily="18" charset="0"/>
                        </a:rPr>
                        <a:t>877 922</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nchorCtr="1">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rgbClr val="B9E3E5"/>
                    </a:solidFill>
                  </a:tcPr>
                </a:tc>
                <a:tc>
                  <a:txBody>
                    <a:bodyPr/>
                    <a:lstStyle/>
                    <a:p>
                      <a:pPr marL="0" marR="128270" indent="0" algn="r">
                        <a:lnSpc>
                          <a:spcPct val="100000"/>
                        </a:lnSpc>
                        <a:spcBef>
                          <a:spcPts val="10"/>
                        </a:spcBef>
                        <a:tabLst>
                          <a:tab pos="771525" algn="l"/>
                        </a:tabLst>
                      </a:pPr>
                      <a:r>
                        <a:rPr lang="ru-RU" sz="1050" b="1" dirty="0" smtClean="0">
                          <a:solidFill>
                            <a:schemeClr val="tx1"/>
                          </a:solidFill>
                          <a:latin typeface="Liberation Serif" pitchFamily="18" charset="0"/>
                          <a:ea typeface="Liberation Serif" pitchFamily="18" charset="0"/>
                          <a:cs typeface="Liberation Serif" pitchFamily="18" charset="0"/>
                        </a:rPr>
                        <a:t>872 838</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rgbClr val="B9E3E5"/>
                    </a:solidFill>
                  </a:tcPr>
                </a:tc>
                <a:tc>
                  <a:txBody>
                    <a:bodyPr/>
                    <a:lstStyle/>
                    <a:p>
                      <a:pPr marL="0" marR="128270" indent="87313" algn="ctr">
                        <a:lnSpc>
                          <a:spcPct val="100000"/>
                        </a:lnSpc>
                        <a:spcBef>
                          <a:spcPts val="10"/>
                        </a:spcBef>
                        <a:tabLst>
                          <a:tab pos="771525" algn="l"/>
                        </a:tabLst>
                      </a:pPr>
                      <a:r>
                        <a:rPr lang="ru-RU" sz="1050" b="1" dirty="0" smtClean="0">
                          <a:solidFill>
                            <a:schemeClr val="tx1"/>
                          </a:solidFill>
                          <a:latin typeface="Liberation Serif" pitchFamily="18" charset="0"/>
                          <a:ea typeface="Liberation Serif" pitchFamily="18" charset="0"/>
                          <a:cs typeface="Liberation Serif" pitchFamily="18" charset="0"/>
                        </a:rPr>
                        <a:t>99,4</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rgbClr val="B9E3E5"/>
                    </a:solidFill>
                  </a:tcPr>
                </a:tc>
                <a:tc>
                  <a:txBody>
                    <a:bodyPr/>
                    <a:lstStyle/>
                    <a:p>
                      <a:pPr marL="0" marR="128270" indent="182563" algn="ctr">
                        <a:lnSpc>
                          <a:spcPct val="100000"/>
                        </a:lnSpc>
                        <a:spcBef>
                          <a:spcPts val="10"/>
                        </a:spcBef>
                        <a:tabLst>
                          <a:tab pos="771525" algn="l"/>
                        </a:tabLst>
                      </a:pPr>
                      <a:r>
                        <a:rPr lang="ru-RU" sz="1050" b="1" dirty="0" smtClean="0">
                          <a:solidFill>
                            <a:schemeClr val="tx1"/>
                          </a:solidFill>
                          <a:latin typeface="Liberation Serif" pitchFamily="18" charset="0"/>
                          <a:ea typeface="Liberation Serif" pitchFamily="18" charset="0"/>
                          <a:cs typeface="Liberation Serif" pitchFamily="18" charset="0"/>
                        </a:rPr>
                        <a:t>115,6</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rgbClr val="B9E3E5"/>
                    </a:solidFill>
                  </a:tcPr>
                </a:tc>
              </a:tr>
              <a:tr h="286264">
                <a:tc vMerge="1">
                  <a:txBody>
                    <a:bodyPr/>
                    <a:lstStyle/>
                    <a:p>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tcPr>
                </a:tc>
                <a:tc>
                  <a:txBody>
                    <a:bodyPr/>
                    <a:lstStyle/>
                    <a:p>
                      <a:pPr marL="32384">
                        <a:lnSpc>
                          <a:spcPct val="100000"/>
                        </a:lnSpc>
                        <a:spcBef>
                          <a:spcPts val="219"/>
                        </a:spcBef>
                      </a:pPr>
                      <a:r>
                        <a:rPr sz="1050" spc="-35" dirty="0">
                          <a:solidFill>
                            <a:srgbClr val="231F20"/>
                          </a:solidFill>
                          <a:latin typeface="Liberation Serif" pitchFamily="18" charset="0"/>
                          <a:ea typeface="Liberation Serif" pitchFamily="18" charset="0"/>
                          <a:cs typeface="Liberation Serif" pitchFamily="18" charset="0"/>
                        </a:rPr>
                        <a:t>Дошкольное</a:t>
                      </a:r>
                      <a:r>
                        <a:rPr sz="1050" spc="-65" dirty="0">
                          <a:solidFill>
                            <a:srgbClr val="231F20"/>
                          </a:solidFill>
                          <a:latin typeface="Liberation Serif" pitchFamily="18" charset="0"/>
                          <a:ea typeface="Liberation Serif" pitchFamily="18" charset="0"/>
                          <a:cs typeface="Liberation Serif" pitchFamily="18" charset="0"/>
                        </a:rPr>
                        <a:t> </a:t>
                      </a:r>
                      <a:r>
                        <a:rPr sz="1050" spc="-50" dirty="0">
                          <a:solidFill>
                            <a:srgbClr val="231F20"/>
                          </a:solidFill>
                          <a:latin typeface="Liberation Serif" pitchFamily="18" charset="0"/>
                          <a:ea typeface="Liberation Serif" pitchFamily="18" charset="0"/>
                          <a:cs typeface="Liberation Serif" pitchFamily="18" charset="0"/>
                        </a:rPr>
                        <a:t>образование</a:t>
                      </a: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chemeClr val="bg1"/>
                    </a:solidFill>
                  </a:tcPr>
                </a:tc>
                <a:tc>
                  <a:txBody>
                    <a:bodyPr/>
                    <a:lstStyle/>
                    <a:p>
                      <a:pPr marL="0" marR="128270" indent="182563" algn="ctr">
                        <a:lnSpc>
                          <a:spcPct val="100000"/>
                        </a:lnSpc>
                        <a:spcBef>
                          <a:spcPts val="10"/>
                        </a:spcBef>
                        <a:tabLst>
                          <a:tab pos="771525" algn="l"/>
                        </a:tabLst>
                      </a:pPr>
                      <a:r>
                        <a:rPr lang="ru-RU" sz="1050" dirty="0" smtClean="0">
                          <a:solidFill>
                            <a:schemeClr val="tx1"/>
                          </a:solidFill>
                          <a:latin typeface="Liberation Serif" pitchFamily="18" charset="0"/>
                          <a:ea typeface="Liberation Serif" pitchFamily="18" charset="0"/>
                          <a:cs typeface="Liberation Serif" pitchFamily="18" charset="0"/>
                        </a:rPr>
                        <a:t>265 849</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nchorCtr="1">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chemeClr val="bg1"/>
                    </a:solidFill>
                  </a:tcPr>
                </a:tc>
                <a:tc>
                  <a:txBody>
                    <a:bodyPr/>
                    <a:lstStyle/>
                    <a:p>
                      <a:pPr algn="ctr">
                        <a:lnSpc>
                          <a:spcPct val="100000"/>
                        </a:lnSpc>
                        <a:spcBef>
                          <a:spcPts val="219"/>
                        </a:spcBef>
                      </a:pPr>
                      <a:r>
                        <a:rPr lang="ru-RU" sz="1050" dirty="0" smtClean="0">
                          <a:solidFill>
                            <a:schemeClr val="tx1"/>
                          </a:solidFill>
                          <a:latin typeface="Liberation Serif" pitchFamily="18" charset="0"/>
                          <a:ea typeface="Liberation Serif" pitchFamily="18" charset="0"/>
                          <a:cs typeface="Liberation Serif" pitchFamily="18" charset="0"/>
                        </a:rPr>
                        <a:t>265 849</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chemeClr val="bg1"/>
                    </a:solidFill>
                  </a:tcPr>
                </a:tc>
                <a:tc>
                  <a:txBody>
                    <a:bodyPr/>
                    <a:lstStyle/>
                    <a:p>
                      <a:pPr algn="ctr">
                        <a:lnSpc>
                          <a:spcPct val="100000"/>
                        </a:lnSpc>
                        <a:spcBef>
                          <a:spcPts val="219"/>
                        </a:spcBef>
                      </a:pPr>
                      <a:r>
                        <a:rPr lang="ru-RU" sz="1050" dirty="0" smtClean="0">
                          <a:solidFill>
                            <a:schemeClr val="tx1"/>
                          </a:solidFill>
                          <a:latin typeface="Liberation Serif" pitchFamily="18" charset="0"/>
                          <a:ea typeface="Liberation Serif" pitchFamily="18" charset="0"/>
                          <a:cs typeface="Liberation Serif" pitchFamily="18" charset="0"/>
                        </a:rPr>
                        <a:t>100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chemeClr val="bg1"/>
                    </a:solidFill>
                  </a:tcPr>
                </a:tc>
                <a:tc>
                  <a:txBody>
                    <a:bodyPr/>
                    <a:lstStyle/>
                    <a:p>
                      <a:pPr algn="ctr">
                        <a:lnSpc>
                          <a:spcPct val="100000"/>
                        </a:lnSpc>
                        <a:spcBef>
                          <a:spcPts val="219"/>
                        </a:spcBef>
                      </a:pPr>
                      <a:r>
                        <a:rPr lang="ru-RU" sz="1050" dirty="0" smtClean="0">
                          <a:solidFill>
                            <a:schemeClr val="tx1"/>
                          </a:solidFill>
                          <a:latin typeface="Liberation Serif" pitchFamily="18" charset="0"/>
                          <a:ea typeface="Liberation Serif" pitchFamily="18" charset="0"/>
                          <a:cs typeface="Liberation Serif" pitchFamily="18" charset="0"/>
                        </a:rPr>
                        <a:t>114,7</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chemeClr val="bg1"/>
                    </a:solidFill>
                  </a:tcPr>
                </a:tc>
              </a:tr>
              <a:tr h="286264">
                <a:tc vMerge="1">
                  <a:txBody>
                    <a:bodyPr/>
                    <a:lstStyle/>
                    <a:p>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tcPr>
                </a:tc>
                <a:tc>
                  <a:txBody>
                    <a:bodyPr/>
                    <a:lstStyle/>
                    <a:p>
                      <a:pPr marL="32384">
                        <a:lnSpc>
                          <a:spcPct val="100000"/>
                        </a:lnSpc>
                        <a:spcBef>
                          <a:spcPts val="219"/>
                        </a:spcBef>
                      </a:pPr>
                      <a:r>
                        <a:rPr sz="1050" spc="-114" dirty="0" err="1">
                          <a:solidFill>
                            <a:srgbClr val="231F20"/>
                          </a:solidFill>
                          <a:latin typeface="Liberation Serif" pitchFamily="18" charset="0"/>
                          <a:ea typeface="Liberation Serif" pitchFamily="18" charset="0"/>
                          <a:cs typeface="Liberation Serif" pitchFamily="18" charset="0"/>
                        </a:rPr>
                        <a:t>Общее</a:t>
                      </a:r>
                      <a:r>
                        <a:rPr sz="1050" spc="-60" dirty="0">
                          <a:solidFill>
                            <a:srgbClr val="231F20"/>
                          </a:solidFill>
                          <a:latin typeface="Liberation Serif" pitchFamily="18" charset="0"/>
                          <a:ea typeface="Liberation Serif" pitchFamily="18" charset="0"/>
                          <a:cs typeface="Liberation Serif" pitchFamily="18" charset="0"/>
                        </a:rPr>
                        <a:t> </a:t>
                      </a:r>
                      <a:r>
                        <a:rPr lang="ru-RU" sz="1050" spc="-60" dirty="0" smtClean="0">
                          <a:solidFill>
                            <a:srgbClr val="231F20"/>
                          </a:solidFill>
                          <a:latin typeface="Liberation Serif" pitchFamily="18" charset="0"/>
                          <a:ea typeface="Liberation Serif" pitchFamily="18" charset="0"/>
                          <a:cs typeface="Liberation Serif" pitchFamily="18" charset="0"/>
                        </a:rPr>
                        <a:t> </a:t>
                      </a:r>
                      <a:r>
                        <a:rPr sz="1050" spc="-50" dirty="0" err="1" smtClean="0">
                          <a:solidFill>
                            <a:srgbClr val="231F20"/>
                          </a:solidFill>
                          <a:latin typeface="Liberation Serif" pitchFamily="18" charset="0"/>
                          <a:ea typeface="Liberation Serif" pitchFamily="18" charset="0"/>
                          <a:cs typeface="Liberation Serif" pitchFamily="18" charset="0"/>
                        </a:rPr>
                        <a:t>образование</a:t>
                      </a: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rgbClr val="B9E3E5"/>
                    </a:solidFill>
                  </a:tcPr>
                </a:tc>
                <a:tc>
                  <a:txBody>
                    <a:bodyPr/>
                    <a:lstStyle/>
                    <a:p>
                      <a:pPr marL="0" marR="128270" indent="182563" algn="ctr">
                        <a:lnSpc>
                          <a:spcPct val="100000"/>
                        </a:lnSpc>
                        <a:spcBef>
                          <a:spcPts val="10"/>
                        </a:spcBef>
                        <a:tabLst>
                          <a:tab pos="771525" algn="l"/>
                        </a:tabLst>
                      </a:pPr>
                      <a:r>
                        <a:rPr lang="ru-RU" sz="1050" dirty="0" smtClean="0">
                          <a:solidFill>
                            <a:schemeClr val="tx1"/>
                          </a:solidFill>
                          <a:latin typeface="Liberation Serif" pitchFamily="18" charset="0"/>
                          <a:ea typeface="Liberation Serif" pitchFamily="18" charset="0"/>
                          <a:cs typeface="Liberation Serif" pitchFamily="18" charset="0"/>
                        </a:rPr>
                        <a:t>539 229</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nchorCtr="1">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rgbClr val="B9E3E5"/>
                    </a:solidFill>
                  </a:tcPr>
                </a:tc>
                <a:tc>
                  <a:txBody>
                    <a:bodyPr/>
                    <a:lstStyle/>
                    <a:p>
                      <a:pPr algn="ctr">
                        <a:lnSpc>
                          <a:spcPct val="100000"/>
                        </a:lnSpc>
                        <a:spcBef>
                          <a:spcPts val="219"/>
                        </a:spcBef>
                      </a:pPr>
                      <a:r>
                        <a:rPr lang="ru-RU" sz="1050" dirty="0" smtClean="0">
                          <a:latin typeface="Liberation Serif" pitchFamily="18" charset="0"/>
                          <a:ea typeface="Liberation Serif" pitchFamily="18" charset="0"/>
                          <a:cs typeface="Liberation Serif" pitchFamily="18" charset="0"/>
                        </a:rPr>
                        <a:t>537 597</a:t>
                      </a:r>
                      <a:endParaRPr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rgbClr val="B9E3E5"/>
                    </a:solidFill>
                  </a:tcPr>
                </a:tc>
                <a:tc>
                  <a:txBody>
                    <a:bodyPr/>
                    <a:lstStyle/>
                    <a:p>
                      <a:pPr algn="ctr">
                        <a:lnSpc>
                          <a:spcPct val="100000"/>
                        </a:lnSpc>
                        <a:spcBef>
                          <a:spcPts val="219"/>
                        </a:spcBef>
                      </a:pPr>
                      <a:r>
                        <a:rPr lang="ru-RU" sz="1050" dirty="0" smtClean="0">
                          <a:latin typeface="Liberation Serif" pitchFamily="18" charset="0"/>
                          <a:ea typeface="Liberation Serif" pitchFamily="18" charset="0"/>
                          <a:cs typeface="Liberation Serif" pitchFamily="18" charset="0"/>
                        </a:rPr>
                        <a:t>99,7</a:t>
                      </a:r>
                      <a:endParaRPr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rgbClr val="B9E3E5"/>
                    </a:solidFill>
                  </a:tcPr>
                </a:tc>
                <a:tc>
                  <a:txBody>
                    <a:bodyPr/>
                    <a:lstStyle/>
                    <a:p>
                      <a:pPr algn="ctr">
                        <a:lnSpc>
                          <a:spcPct val="100000"/>
                        </a:lnSpc>
                        <a:spcBef>
                          <a:spcPts val="219"/>
                        </a:spcBef>
                      </a:pPr>
                      <a:r>
                        <a:rPr lang="ru-RU" sz="1050" dirty="0" smtClean="0">
                          <a:latin typeface="Liberation Serif" pitchFamily="18" charset="0"/>
                          <a:ea typeface="Liberation Serif" pitchFamily="18" charset="0"/>
                          <a:cs typeface="Liberation Serif" pitchFamily="18" charset="0"/>
                        </a:rPr>
                        <a:t>116,7</a:t>
                      </a:r>
                      <a:endParaRPr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rgbClr val="B9E3E5"/>
                    </a:solidFill>
                  </a:tcPr>
                </a:tc>
              </a:tr>
              <a:tr h="286264">
                <a:tc vMerge="1">
                  <a:txBody>
                    <a:bodyPr/>
                    <a:lstStyle/>
                    <a:p>
                      <a:endParaRPr lang="ru-RU"/>
                    </a:p>
                  </a:txBody>
                  <a:tcPr/>
                </a:tc>
                <a:tc>
                  <a:txBody>
                    <a:bodyPr/>
                    <a:lstStyle/>
                    <a:p>
                      <a:pPr marL="32384">
                        <a:lnSpc>
                          <a:spcPct val="100000"/>
                        </a:lnSpc>
                        <a:spcBef>
                          <a:spcPts val="220"/>
                        </a:spcBef>
                      </a:pPr>
                      <a:r>
                        <a:rPr lang="ru-RU" sz="1050" dirty="0" smtClean="0">
                          <a:latin typeface="Liberation Serif" pitchFamily="18" charset="0"/>
                          <a:ea typeface="Liberation Serif" pitchFamily="18" charset="0"/>
                          <a:cs typeface="Liberation Serif" pitchFamily="18" charset="0"/>
                        </a:rPr>
                        <a:t>Дополнительное образование детей</a:t>
                      </a: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chemeClr val="bg1"/>
                    </a:solidFill>
                  </a:tcPr>
                </a:tc>
                <a:tc>
                  <a:txBody>
                    <a:bodyPr/>
                    <a:lstStyle/>
                    <a:p>
                      <a:pPr marL="0" marR="128270" indent="182563" algn="ctr">
                        <a:lnSpc>
                          <a:spcPct val="100000"/>
                        </a:lnSpc>
                        <a:spcBef>
                          <a:spcPts val="10"/>
                        </a:spcBef>
                        <a:tabLst>
                          <a:tab pos="771525" algn="l"/>
                        </a:tabLst>
                      </a:pPr>
                      <a:r>
                        <a:rPr lang="ru-RU" sz="1050" dirty="0" smtClean="0">
                          <a:solidFill>
                            <a:schemeClr val="tx1"/>
                          </a:solidFill>
                          <a:latin typeface="Liberation Serif" pitchFamily="18" charset="0"/>
                          <a:ea typeface="Liberation Serif" pitchFamily="18" charset="0"/>
                          <a:cs typeface="Liberation Serif" pitchFamily="18" charset="0"/>
                        </a:rPr>
                        <a:t>38 869</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nchorCtr="1">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chemeClr val="bg1"/>
                    </a:solidFill>
                  </a:tcPr>
                </a:tc>
                <a:tc>
                  <a:txBody>
                    <a:bodyPr/>
                    <a:lstStyle/>
                    <a:p>
                      <a:pPr algn="ctr">
                        <a:lnSpc>
                          <a:spcPct val="100000"/>
                        </a:lnSpc>
                        <a:spcBef>
                          <a:spcPts val="220"/>
                        </a:spcBef>
                      </a:pPr>
                      <a:r>
                        <a:rPr lang="ru-RU" sz="1050" dirty="0" smtClean="0">
                          <a:latin typeface="Liberation Serif" pitchFamily="18" charset="0"/>
                          <a:ea typeface="Liberation Serif" pitchFamily="18" charset="0"/>
                          <a:cs typeface="Liberation Serif" pitchFamily="18" charset="0"/>
                        </a:rPr>
                        <a:t>38 869</a:t>
                      </a:r>
                      <a:endParaRPr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chemeClr val="bg1"/>
                    </a:solidFill>
                  </a:tcPr>
                </a:tc>
                <a:tc>
                  <a:txBody>
                    <a:bodyPr/>
                    <a:lstStyle/>
                    <a:p>
                      <a:pPr algn="ctr">
                        <a:lnSpc>
                          <a:spcPct val="100000"/>
                        </a:lnSpc>
                        <a:spcBef>
                          <a:spcPts val="220"/>
                        </a:spcBef>
                      </a:pPr>
                      <a:r>
                        <a:rPr lang="ru-RU" sz="1050" dirty="0" smtClean="0">
                          <a:latin typeface="Liberation Serif" pitchFamily="18" charset="0"/>
                          <a:ea typeface="Liberation Serif" pitchFamily="18" charset="0"/>
                          <a:cs typeface="Liberation Serif" pitchFamily="18" charset="0"/>
                        </a:rPr>
                        <a:t>100</a:t>
                      </a:r>
                      <a:endParaRPr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chemeClr val="bg1"/>
                    </a:solidFill>
                  </a:tcPr>
                </a:tc>
                <a:tc>
                  <a:txBody>
                    <a:bodyPr/>
                    <a:lstStyle/>
                    <a:p>
                      <a:pPr algn="ctr">
                        <a:lnSpc>
                          <a:spcPct val="100000"/>
                        </a:lnSpc>
                        <a:spcBef>
                          <a:spcPts val="220"/>
                        </a:spcBef>
                      </a:pPr>
                      <a:r>
                        <a:rPr lang="ru-RU" sz="1050" dirty="0" smtClean="0">
                          <a:latin typeface="Liberation Serif" pitchFamily="18" charset="0"/>
                          <a:ea typeface="Liberation Serif" pitchFamily="18" charset="0"/>
                          <a:cs typeface="Liberation Serif" pitchFamily="18" charset="0"/>
                        </a:rPr>
                        <a:t>116,9</a:t>
                      </a:r>
                      <a:endParaRPr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40B7C4"/>
                      </a:solidFill>
                      <a:prstDash val="solid"/>
                      <a:round/>
                      <a:headEnd type="none" w="med" len="med"/>
                      <a:tailEnd type="none" w="med" len="med"/>
                    </a:lnT>
                    <a:lnB w="6350" cap="flat" cmpd="sng" algn="ctr">
                      <a:solidFill>
                        <a:srgbClr val="40B7C4"/>
                      </a:solidFill>
                      <a:prstDash val="solid"/>
                      <a:round/>
                      <a:headEnd type="none" w="med" len="med"/>
                      <a:tailEnd type="none" w="med" len="med"/>
                    </a:lnB>
                    <a:solidFill>
                      <a:schemeClr val="bg1"/>
                    </a:solidFill>
                  </a:tcPr>
                </a:tc>
              </a:tr>
              <a:tr h="286264">
                <a:tc vMerge="1">
                  <a:txBody>
                    <a:bodyPr/>
                    <a:lstStyle/>
                    <a:p>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tcPr>
                </a:tc>
                <a:tc>
                  <a:txBody>
                    <a:bodyPr/>
                    <a:lstStyle/>
                    <a:p>
                      <a:pPr marL="32384">
                        <a:lnSpc>
                          <a:spcPct val="100000"/>
                        </a:lnSpc>
                        <a:spcBef>
                          <a:spcPts val="220"/>
                        </a:spcBef>
                      </a:pPr>
                      <a:r>
                        <a:rPr sz="1050" spc="-35">
                          <a:solidFill>
                            <a:srgbClr val="231F20"/>
                          </a:solidFill>
                          <a:latin typeface="Liberation Serif" pitchFamily="18" charset="0"/>
                          <a:ea typeface="Liberation Serif" pitchFamily="18" charset="0"/>
                          <a:cs typeface="Liberation Serif" pitchFamily="18" charset="0"/>
                        </a:rPr>
                        <a:t>Молодежная </a:t>
                      </a:r>
                      <a:r>
                        <a:rPr sz="1050" spc="-20" smtClean="0">
                          <a:solidFill>
                            <a:srgbClr val="231F20"/>
                          </a:solidFill>
                          <a:latin typeface="Liberation Serif" pitchFamily="18" charset="0"/>
                          <a:ea typeface="Liberation Serif" pitchFamily="18" charset="0"/>
                          <a:cs typeface="Liberation Serif" pitchFamily="18" charset="0"/>
                        </a:rPr>
                        <a:t>политика</a:t>
                      </a: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solidFill>
                      <a:srgbClr val="B9E3E5"/>
                    </a:solidFill>
                  </a:tcPr>
                </a:tc>
                <a:tc>
                  <a:txBody>
                    <a:bodyPr/>
                    <a:lstStyle/>
                    <a:p>
                      <a:pPr marL="0" marR="128270" indent="182563" algn="ctr">
                        <a:lnSpc>
                          <a:spcPct val="100000"/>
                        </a:lnSpc>
                        <a:spcBef>
                          <a:spcPts val="10"/>
                        </a:spcBef>
                        <a:tabLst>
                          <a:tab pos="771525" algn="l"/>
                        </a:tabLst>
                      </a:pPr>
                      <a:r>
                        <a:rPr lang="ru-RU" sz="1050" dirty="0" smtClean="0">
                          <a:solidFill>
                            <a:schemeClr val="tx1"/>
                          </a:solidFill>
                          <a:latin typeface="Liberation Serif" pitchFamily="18" charset="0"/>
                          <a:ea typeface="Liberation Serif" pitchFamily="18" charset="0"/>
                          <a:cs typeface="Liberation Serif" pitchFamily="18" charset="0"/>
                        </a:rPr>
                        <a:t>3 566</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nchorCtr="1">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solidFill>
                      <a:srgbClr val="B9E3E5"/>
                    </a:solidFill>
                  </a:tcPr>
                </a:tc>
                <a:tc>
                  <a:txBody>
                    <a:bodyPr/>
                    <a:lstStyle/>
                    <a:p>
                      <a:pPr algn="ctr">
                        <a:lnSpc>
                          <a:spcPct val="100000"/>
                        </a:lnSpc>
                        <a:spcBef>
                          <a:spcPts val="220"/>
                        </a:spcBef>
                      </a:pPr>
                      <a:r>
                        <a:rPr lang="ru-RU" sz="1050" dirty="0" smtClean="0">
                          <a:latin typeface="Liberation Serif" pitchFamily="18" charset="0"/>
                          <a:ea typeface="Liberation Serif" pitchFamily="18" charset="0"/>
                          <a:cs typeface="Liberation Serif" pitchFamily="18" charset="0"/>
                        </a:rPr>
                        <a:t>3 566</a:t>
                      </a:r>
                      <a:endParaRPr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solidFill>
                      <a:srgbClr val="B9E3E5"/>
                    </a:solidFill>
                  </a:tcPr>
                </a:tc>
                <a:tc>
                  <a:txBody>
                    <a:bodyPr/>
                    <a:lstStyle/>
                    <a:p>
                      <a:pPr algn="ctr">
                        <a:lnSpc>
                          <a:spcPct val="100000"/>
                        </a:lnSpc>
                        <a:spcBef>
                          <a:spcPts val="220"/>
                        </a:spcBef>
                      </a:pPr>
                      <a:r>
                        <a:rPr lang="ru-RU" sz="1050" dirty="0" smtClean="0">
                          <a:latin typeface="Liberation Serif" pitchFamily="18" charset="0"/>
                          <a:ea typeface="Liberation Serif" pitchFamily="18" charset="0"/>
                          <a:cs typeface="Liberation Serif" pitchFamily="18" charset="0"/>
                        </a:rPr>
                        <a:t>100</a:t>
                      </a:r>
                      <a:endParaRPr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solidFill>
                      <a:srgbClr val="B9E3E5"/>
                    </a:solidFill>
                  </a:tcPr>
                </a:tc>
                <a:tc>
                  <a:txBody>
                    <a:bodyPr/>
                    <a:lstStyle/>
                    <a:p>
                      <a:pPr algn="ctr">
                        <a:lnSpc>
                          <a:spcPct val="100000"/>
                        </a:lnSpc>
                        <a:spcBef>
                          <a:spcPts val="220"/>
                        </a:spcBef>
                      </a:pPr>
                      <a:r>
                        <a:rPr lang="ru-RU" sz="1050" dirty="0" smtClean="0">
                          <a:latin typeface="Liberation Serif" pitchFamily="18" charset="0"/>
                          <a:ea typeface="Liberation Serif" pitchFamily="18" charset="0"/>
                          <a:cs typeface="Liberation Serif" pitchFamily="18" charset="0"/>
                        </a:rPr>
                        <a:t>188,6</a:t>
                      </a:r>
                      <a:endParaRPr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40B7C4"/>
                      </a:solidFill>
                      <a:prstDash val="solid"/>
                      <a:round/>
                      <a:headEnd type="none" w="med" len="med"/>
                      <a:tailEnd type="none" w="med" len="med"/>
                    </a:lnT>
                    <a:solidFill>
                      <a:srgbClr val="B9E3E5"/>
                    </a:solidFill>
                  </a:tcPr>
                </a:tc>
              </a:tr>
              <a:tr h="286264">
                <a:tc vMerge="1">
                  <a:txBody>
                    <a:bodyPr/>
                    <a:lstStyle/>
                    <a:p>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tcPr>
                </a:tc>
                <a:tc>
                  <a:txBody>
                    <a:bodyPr/>
                    <a:lstStyle/>
                    <a:p>
                      <a:pPr marL="32384">
                        <a:lnSpc>
                          <a:spcPct val="100000"/>
                        </a:lnSpc>
                        <a:spcBef>
                          <a:spcPts val="220"/>
                        </a:spcBef>
                      </a:pPr>
                      <a:r>
                        <a:rPr sz="1050" spc="-35" dirty="0">
                          <a:solidFill>
                            <a:srgbClr val="231F20"/>
                          </a:solidFill>
                          <a:latin typeface="Liberation Serif" pitchFamily="18" charset="0"/>
                          <a:ea typeface="Liberation Serif" pitchFamily="18" charset="0"/>
                          <a:cs typeface="Liberation Serif" pitchFamily="18" charset="0"/>
                        </a:rPr>
                        <a:t>Другие </a:t>
                      </a:r>
                      <a:r>
                        <a:rPr sz="1050" spc="-25" dirty="0">
                          <a:solidFill>
                            <a:srgbClr val="231F20"/>
                          </a:solidFill>
                          <a:latin typeface="Liberation Serif" pitchFamily="18" charset="0"/>
                          <a:ea typeface="Liberation Serif" pitchFamily="18" charset="0"/>
                          <a:cs typeface="Liberation Serif" pitchFamily="18" charset="0"/>
                        </a:rPr>
                        <a:t>вопросы </a:t>
                      </a:r>
                      <a:r>
                        <a:rPr sz="1050" spc="75" dirty="0">
                          <a:solidFill>
                            <a:srgbClr val="231F20"/>
                          </a:solidFill>
                          <a:latin typeface="Liberation Serif" pitchFamily="18" charset="0"/>
                          <a:ea typeface="Liberation Serif" pitchFamily="18" charset="0"/>
                          <a:cs typeface="Liberation Serif" pitchFamily="18" charset="0"/>
                        </a:rPr>
                        <a:t>в </a:t>
                      </a:r>
                      <a:r>
                        <a:rPr sz="1050" spc="-45" err="1">
                          <a:solidFill>
                            <a:srgbClr val="231F20"/>
                          </a:solidFill>
                          <a:latin typeface="Liberation Serif" pitchFamily="18" charset="0"/>
                          <a:ea typeface="Liberation Serif" pitchFamily="18" charset="0"/>
                          <a:cs typeface="Liberation Serif" pitchFamily="18" charset="0"/>
                        </a:rPr>
                        <a:t>области</a:t>
                      </a:r>
                      <a:r>
                        <a:rPr sz="1050" spc="-140">
                          <a:solidFill>
                            <a:srgbClr val="231F20"/>
                          </a:solidFill>
                          <a:latin typeface="Liberation Serif" pitchFamily="18" charset="0"/>
                          <a:ea typeface="Liberation Serif" pitchFamily="18" charset="0"/>
                          <a:cs typeface="Liberation Serif" pitchFamily="18" charset="0"/>
                        </a:rPr>
                        <a:t> </a:t>
                      </a:r>
                      <a:r>
                        <a:rPr sz="1050" spc="-30" smtClean="0">
                          <a:solidFill>
                            <a:srgbClr val="231F20"/>
                          </a:solidFill>
                          <a:latin typeface="Liberation Serif" pitchFamily="18" charset="0"/>
                          <a:ea typeface="Liberation Serif" pitchFamily="18" charset="0"/>
                          <a:cs typeface="Liberation Serif" pitchFamily="18" charset="0"/>
                        </a:rPr>
                        <a:t>образования</a:t>
                      </a: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B w="6350" cap="flat" cmpd="sng" algn="ctr">
                      <a:solidFill>
                        <a:srgbClr val="40B7C4"/>
                      </a:solidFill>
                      <a:prstDash val="solid"/>
                      <a:round/>
                      <a:headEnd type="none" w="med" len="med"/>
                      <a:tailEnd type="none" w="med" len="med"/>
                    </a:lnB>
                    <a:solidFill>
                      <a:schemeClr val="bg1"/>
                    </a:solidFill>
                  </a:tcPr>
                </a:tc>
                <a:tc>
                  <a:txBody>
                    <a:bodyPr/>
                    <a:lstStyle/>
                    <a:p>
                      <a:pPr marL="0" marR="128270" indent="182563" algn="ctr">
                        <a:lnSpc>
                          <a:spcPct val="100000"/>
                        </a:lnSpc>
                        <a:spcBef>
                          <a:spcPts val="10"/>
                        </a:spcBef>
                        <a:tabLst>
                          <a:tab pos="771525" algn="l"/>
                        </a:tabLst>
                      </a:pPr>
                      <a:r>
                        <a:rPr lang="ru-RU" sz="1050" dirty="0" smtClean="0">
                          <a:solidFill>
                            <a:schemeClr val="tx1"/>
                          </a:solidFill>
                          <a:latin typeface="Liberation Serif" pitchFamily="18" charset="0"/>
                          <a:ea typeface="Liberation Serif" pitchFamily="18" charset="0"/>
                          <a:cs typeface="Liberation Serif" pitchFamily="18" charset="0"/>
                        </a:rPr>
                        <a:t>30 409</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nchorCtr="1">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B w="6350" cap="flat" cmpd="sng" algn="ctr">
                      <a:solidFill>
                        <a:srgbClr val="40B7C4"/>
                      </a:solidFill>
                      <a:prstDash val="solid"/>
                      <a:round/>
                      <a:headEnd type="none" w="med" len="med"/>
                      <a:tailEnd type="none" w="med" len="med"/>
                    </a:lnB>
                    <a:solidFill>
                      <a:schemeClr val="bg1"/>
                    </a:solidFill>
                  </a:tcPr>
                </a:tc>
                <a:tc>
                  <a:txBody>
                    <a:bodyPr/>
                    <a:lstStyle/>
                    <a:p>
                      <a:pPr algn="ctr">
                        <a:lnSpc>
                          <a:spcPct val="100000"/>
                        </a:lnSpc>
                        <a:spcBef>
                          <a:spcPts val="220"/>
                        </a:spcBef>
                      </a:pPr>
                      <a:r>
                        <a:rPr lang="ru-RU" sz="1050" dirty="0" smtClean="0">
                          <a:latin typeface="Liberation Serif" pitchFamily="18" charset="0"/>
                          <a:ea typeface="Liberation Serif" pitchFamily="18" charset="0"/>
                          <a:cs typeface="Liberation Serif" pitchFamily="18" charset="0"/>
                        </a:rPr>
                        <a:t>26 957</a:t>
                      </a:r>
                      <a:endParaRPr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B w="6350" cap="flat" cmpd="sng" algn="ctr">
                      <a:solidFill>
                        <a:srgbClr val="40B7C4"/>
                      </a:solidFill>
                      <a:prstDash val="solid"/>
                      <a:round/>
                      <a:headEnd type="none" w="med" len="med"/>
                      <a:tailEnd type="none" w="med" len="med"/>
                    </a:lnB>
                    <a:solidFill>
                      <a:schemeClr val="bg1"/>
                    </a:solidFill>
                  </a:tcPr>
                </a:tc>
                <a:tc>
                  <a:txBody>
                    <a:bodyPr/>
                    <a:lstStyle/>
                    <a:p>
                      <a:pPr algn="ctr">
                        <a:lnSpc>
                          <a:spcPct val="100000"/>
                        </a:lnSpc>
                        <a:spcBef>
                          <a:spcPts val="220"/>
                        </a:spcBef>
                      </a:pPr>
                      <a:r>
                        <a:rPr lang="ru-RU" sz="1050" dirty="0" smtClean="0">
                          <a:latin typeface="Liberation Serif" pitchFamily="18" charset="0"/>
                          <a:ea typeface="Liberation Serif" pitchFamily="18" charset="0"/>
                          <a:cs typeface="Liberation Serif" pitchFamily="18" charset="0"/>
                        </a:rPr>
                        <a:t>88,6</a:t>
                      </a:r>
                      <a:endParaRPr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B w="6350" cap="flat" cmpd="sng" algn="ctr">
                      <a:solidFill>
                        <a:srgbClr val="40B7C4"/>
                      </a:solidFill>
                      <a:prstDash val="solid"/>
                      <a:round/>
                      <a:headEnd type="none" w="med" len="med"/>
                      <a:tailEnd type="none" w="med" len="med"/>
                    </a:lnB>
                    <a:solidFill>
                      <a:schemeClr val="bg1"/>
                    </a:solidFill>
                  </a:tcPr>
                </a:tc>
                <a:tc>
                  <a:txBody>
                    <a:bodyPr/>
                    <a:lstStyle/>
                    <a:p>
                      <a:pPr algn="ctr">
                        <a:lnSpc>
                          <a:spcPct val="100000"/>
                        </a:lnSpc>
                        <a:spcBef>
                          <a:spcPts val="220"/>
                        </a:spcBef>
                      </a:pPr>
                      <a:r>
                        <a:rPr lang="ru-RU" sz="1050" dirty="0" smtClean="0">
                          <a:latin typeface="Liberation Serif" pitchFamily="18" charset="0"/>
                          <a:ea typeface="Liberation Serif" pitchFamily="18" charset="0"/>
                          <a:cs typeface="Liberation Serif" pitchFamily="18" charset="0"/>
                        </a:rPr>
                        <a:t>99,8</a:t>
                      </a:r>
                      <a:endParaRPr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B w="6350" cap="flat" cmpd="sng" algn="ctr">
                      <a:solidFill>
                        <a:srgbClr val="40B7C4"/>
                      </a:solidFill>
                      <a:prstDash val="solid"/>
                      <a:round/>
                      <a:headEnd type="none" w="med" len="med"/>
                      <a:tailEnd type="none" w="med" len="med"/>
                    </a:lnB>
                    <a:solidFill>
                      <a:schemeClr val="bg1"/>
                    </a:solidFill>
                  </a:tcPr>
                </a:tc>
              </a:tr>
              <a:tr h="286264">
                <a:tc rowSpan="2">
                  <a:txBody>
                    <a:bodyPr/>
                    <a:lstStyle/>
                    <a:p>
                      <a:pPr marL="49530">
                        <a:lnSpc>
                          <a:spcPct val="100000"/>
                        </a:lnSpc>
                        <a:spcBef>
                          <a:spcPts val="80"/>
                        </a:spcBef>
                      </a:pPr>
                      <a:r>
                        <a:rPr sz="1000" b="1" spc="-10" dirty="0" smtClean="0">
                          <a:solidFill>
                            <a:srgbClr val="231F20"/>
                          </a:solidFill>
                          <a:latin typeface="Trebuchet MS"/>
                          <a:ea typeface="+mn-ea"/>
                          <a:cs typeface="Trebuchet MS"/>
                        </a:rPr>
                        <a:t>08</a:t>
                      </a:r>
                      <a:endParaRPr sz="1000" b="1" spc="-10" dirty="0">
                        <a:solidFill>
                          <a:srgbClr val="231F20"/>
                        </a:solidFill>
                        <a:latin typeface="Trebuchet MS"/>
                        <a:ea typeface="+mn-ea"/>
                        <a:cs typeface="Trebuchet MS"/>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a:solidFill>
                        <a:srgbClr val="00B8BE"/>
                      </a:solidFill>
                      <a:prstDash val="solid"/>
                    </a:lnB>
                  </a:tcPr>
                </a:tc>
                <a:tc>
                  <a:txBody>
                    <a:bodyPr/>
                    <a:lstStyle/>
                    <a:p>
                      <a:pPr marL="49530">
                        <a:lnSpc>
                          <a:spcPct val="100000"/>
                        </a:lnSpc>
                        <a:spcBef>
                          <a:spcPts val="80"/>
                        </a:spcBef>
                      </a:pPr>
                      <a:r>
                        <a:rPr sz="1050" b="1" spc="-10" dirty="0">
                          <a:solidFill>
                            <a:srgbClr val="231F20"/>
                          </a:solidFill>
                          <a:latin typeface="Liberation Serif" pitchFamily="18" charset="0"/>
                          <a:ea typeface="Liberation Serif" pitchFamily="18" charset="0"/>
                          <a:cs typeface="Liberation Serif" pitchFamily="18" charset="0"/>
                        </a:rPr>
                        <a:t>Культура, кинематография</a:t>
                      </a: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a:solidFill>
                        <a:srgbClr val="00B8BE"/>
                      </a:solidFill>
                      <a:prstDash val="solid"/>
                    </a:lnB>
                    <a:solidFill>
                      <a:srgbClr val="B9E3E5"/>
                    </a:solidFill>
                  </a:tcPr>
                </a:tc>
                <a:tc>
                  <a:txBody>
                    <a:bodyPr/>
                    <a:lstStyle/>
                    <a:p>
                      <a:pPr marL="163195" marR="155575" algn="ctr">
                        <a:lnSpc>
                          <a:spcPct val="100000"/>
                        </a:lnSpc>
                        <a:spcBef>
                          <a:spcPts val="219"/>
                        </a:spcBef>
                      </a:pPr>
                      <a:r>
                        <a:rPr lang="ru-RU" sz="1050" b="1" dirty="0" smtClean="0">
                          <a:solidFill>
                            <a:schemeClr val="tx1"/>
                          </a:solidFill>
                          <a:latin typeface="Liberation Serif" pitchFamily="18" charset="0"/>
                          <a:ea typeface="Liberation Serif" pitchFamily="18" charset="0"/>
                          <a:cs typeface="Liberation Serif" pitchFamily="18" charset="0"/>
                        </a:rPr>
                        <a:t>108 024</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lnSpc>
                          <a:spcPct val="100000"/>
                        </a:lnSpc>
                        <a:spcBef>
                          <a:spcPts val="10"/>
                        </a:spcBef>
                      </a:pPr>
                      <a:r>
                        <a:rPr lang="ru-RU" sz="1050" b="1" dirty="0" smtClean="0">
                          <a:solidFill>
                            <a:schemeClr val="tx1"/>
                          </a:solidFill>
                          <a:latin typeface="Liberation Serif" pitchFamily="18" charset="0"/>
                          <a:ea typeface="Liberation Serif" pitchFamily="18" charset="0"/>
                          <a:cs typeface="Liberation Serif" pitchFamily="18" charset="0"/>
                        </a:rPr>
                        <a:t>108 024</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lnSpc>
                          <a:spcPct val="100000"/>
                        </a:lnSpc>
                        <a:spcBef>
                          <a:spcPts val="10"/>
                        </a:spcBef>
                      </a:pPr>
                      <a:r>
                        <a:rPr lang="ru-RU" sz="1050" b="1" dirty="0" smtClean="0">
                          <a:solidFill>
                            <a:schemeClr val="tx1"/>
                          </a:solidFill>
                          <a:latin typeface="Liberation Serif" pitchFamily="18" charset="0"/>
                          <a:ea typeface="Liberation Serif" pitchFamily="18" charset="0"/>
                          <a:cs typeface="Liberation Serif" pitchFamily="18" charset="0"/>
                        </a:rPr>
                        <a:t>100</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40B7C4"/>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lnSpc>
                          <a:spcPct val="100000"/>
                        </a:lnSpc>
                        <a:spcBef>
                          <a:spcPts val="10"/>
                        </a:spcBef>
                      </a:pPr>
                      <a:r>
                        <a:rPr lang="ru-RU" sz="1050" b="1" dirty="0" smtClean="0">
                          <a:solidFill>
                            <a:schemeClr val="tx1"/>
                          </a:solidFill>
                          <a:latin typeface="Liberation Serif" pitchFamily="18" charset="0"/>
                          <a:ea typeface="Liberation Serif" pitchFamily="18" charset="0"/>
                          <a:cs typeface="Liberation Serif" pitchFamily="18" charset="0"/>
                        </a:rPr>
                        <a:t>108,8</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40B7C4"/>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286283">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2384">
                        <a:lnSpc>
                          <a:spcPct val="100000"/>
                        </a:lnSpc>
                        <a:spcBef>
                          <a:spcPts val="220"/>
                        </a:spcBef>
                      </a:pPr>
                      <a:r>
                        <a:rPr sz="1050" spc="-15" dirty="0">
                          <a:solidFill>
                            <a:srgbClr val="231F20"/>
                          </a:solidFill>
                          <a:latin typeface="Liberation Serif" pitchFamily="18" charset="0"/>
                          <a:ea typeface="Liberation Serif" pitchFamily="18" charset="0"/>
                          <a:cs typeface="Liberation Serif" pitchFamily="18" charset="0"/>
                        </a:rPr>
                        <a:t>Культура</a:t>
                      </a:r>
                      <a:endParaRPr sz="105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chemeClr val="bg1"/>
                    </a:solidFill>
                  </a:tcPr>
                </a:tc>
                <a:tc>
                  <a:txBody>
                    <a:bodyPr/>
                    <a:lstStyle/>
                    <a:p>
                      <a:pPr marL="163195" marR="155575" algn="ctr">
                        <a:lnSpc>
                          <a:spcPct val="100000"/>
                        </a:lnSpc>
                        <a:spcBef>
                          <a:spcPts val="219"/>
                        </a:spcBef>
                      </a:pPr>
                      <a:r>
                        <a:rPr lang="ru-RU" sz="1050" b="0" dirty="0" smtClean="0">
                          <a:solidFill>
                            <a:schemeClr val="tx1"/>
                          </a:solidFill>
                          <a:latin typeface="Liberation Serif" pitchFamily="18" charset="0"/>
                          <a:ea typeface="Liberation Serif" pitchFamily="18" charset="0"/>
                          <a:cs typeface="Liberation Serif" pitchFamily="18" charset="0"/>
                        </a:rPr>
                        <a:t>108 024</a:t>
                      </a:r>
                      <a:endParaRPr lang="ru-RU" sz="1050" b="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marL="0" algn="ctr">
                        <a:lnSpc>
                          <a:spcPct val="100000"/>
                        </a:lnSpc>
                        <a:spcBef>
                          <a:spcPts val="10"/>
                        </a:spcBef>
                      </a:pPr>
                      <a:r>
                        <a:rPr lang="ru-RU" sz="1050" b="0" dirty="0" smtClean="0">
                          <a:solidFill>
                            <a:schemeClr val="tx1"/>
                          </a:solidFill>
                          <a:latin typeface="Liberation Serif" pitchFamily="18" charset="0"/>
                          <a:ea typeface="Liberation Serif" pitchFamily="18" charset="0"/>
                          <a:cs typeface="Liberation Serif" pitchFamily="18" charset="0"/>
                        </a:rPr>
                        <a:t>108 024</a:t>
                      </a:r>
                      <a:endParaRPr lang="ru-RU" sz="1050" b="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marL="0" algn="ctr">
                        <a:lnSpc>
                          <a:spcPct val="100000"/>
                        </a:lnSpc>
                        <a:spcBef>
                          <a:spcPts val="10"/>
                        </a:spcBef>
                      </a:pPr>
                      <a:r>
                        <a:rPr lang="ru-RU" sz="1050" b="0" dirty="0" smtClean="0">
                          <a:solidFill>
                            <a:schemeClr val="tx1"/>
                          </a:solidFill>
                          <a:latin typeface="Liberation Serif" pitchFamily="18" charset="0"/>
                          <a:ea typeface="Liberation Serif" pitchFamily="18" charset="0"/>
                          <a:cs typeface="Liberation Serif" pitchFamily="18" charset="0"/>
                        </a:rPr>
                        <a:t>100</a:t>
                      </a:r>
                      <a:endParaRPr lang="ru-RU" sz="1050" b="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c>
                  <a:txBody>
                    <a:bodyPr/>
                    <a:lstStyle/>
                    <a:p>
                      <a:pPr marL="0" algn="ctr">
                        <a:lnSpc>
                          <a:spcPct val="100000"/>
                        </a:lnSpc>
                        <a:spcBef>
                          <a:spcPts val="10"/>
                        </a:spcBef>
                      </a:pPr>
                      <a:r>
                        <a:rPr lang="ru-RU" sz="1050" b="0" dirty="0" smtClean="0">
                          <a:solidFill>
                            <a:schemeClr val="tx1"/>
                          </a:solidFill>
                          <a:latin typeface="Liberation Serif" pitchFamily="18" charset="0"/>
                          <a:ea typeface="Liberation Serif" pitchFamily="18" charset="0"/>
                          <a:cs typeface="Liberation Serif" pitchFamily="18" charset="0"/>
                        </a:rPr>
                        <a:t>108,8</a:t>
                      </a:r>
                      <a:endParaRPr lang="ru-RU" sz="1050" b="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chemeClr val="bg1"/>
                    </a:solidFill>
                  </a:tcPr>
                </a:tc>
              </a:tr>
              <a:tr h="286264">
                <a:tc rowSpan="5">
                  <a:txBody>
                    <a:bodyPr/>
                    <a:lstStyle/>
                    <a:p>
                      <a:pPr marL="49530">
                        <a:lnSpc>
                          <a:spcPct val="100000"/>
                        </a:lnSpc>
                        <a:spcBef>
                          <a:spcPts val="80"/>
                        </a:spcBef>
                      </a:pPr>
                      <a:r>
                        <a:rPr sz="1000" b="1" spc="-10" dirty="0">
                          <a:solidFill>
                            <a:srgbClr val="231F20"/>
                          </a:solidFill>
                          <a:latin typeface="Trebuchet MS"/>
                          <a:cs typeface="Trebuchet MS"/>
                        </a:rPr>
                        <a:t>10</a:t>
                      </a:r>
                      <a:endParaRPr sz="1000" dirty="0">
                        <a:latin typeface="Trebuchet MS"/>
                        <a:cs typeface="Trebuchet MS"/>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tcPr>
                </a:tc>
                <a:tc>
                  <a:txBody>
                    <a:bodyPr/>
                    <a:lstStyle/>
                    <a:p>
                      <a:pPr marL="32384">
                        <a:lnSpc>
                          <a:spcPct val="100000"/>
                        </a:lnSpc>
                        <a:spcBef>
                          <a:spcPts val="220"/>
                        </a:spcBef>
                      </a:pPr>
                      <a:r>
                        <a:rPr sz="1050" b="1" spc="-5" dirty="0">
                          <a:solidFill>
                            <a:srgbClr val="231F20"/>
                          </a:solidFill>
                          <a:latin typeface="Liberation Serif" pitchFamily="18" charset="0"/>
                          <a:ea typeface="Liberation Serif" pitchFamily="18" charset="0"/>
                          <a:cs typeface="Liberation Serif" pitchFamily="18" charset="0"/>
                        </a:rPr>
                        <a:t>Социальная</a:t>
                      </a:r>
                      <a:r>
                        <a:rPr sz="1050" b="1" spc="-114" dirty="0">
                          <a:solidFill>
                            <a:srgbClr val="231F20"/>
                          </a:solidFill>
                          <a:latin typeface="Liberation Serif" pitchFamily="18" charset="0"/>
                          <a:ea typeface="Liberation Serif" pitchFamily="18" charset="0"/>
                          <a:cs typeface="Liberation Serif" pitchFamily="18" charset="0"/>
                        </a:rPr>
                        <a:t> </a:t>
                      </a:r>
                      <a:r>
                        <a:rPr sz="1050" b="1" spc="-10" dirty="0">
                          <a:solidFill>
                            <a:srgbClr val="231F20"/>
                          </a:solidFill>
                          <a:latin typeface="Liberation Serif" pitchFamily="18" charset="0"/>
                          <a:ea typeface="Liberation Serif" pitchFamily="18" charset="0"/>
                          <a:cs typeface="Liberation Serif" pitchFamily="18" charset="0"/>
                        </a:rPr>
                        <a:t>политика</a:t>
                      </a: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163195" marR="128270" algn="ctr">
                        <a:lnSpc>
                          <a:spcPct val="100000"/>
                        </a:lnSpc>
                        <a:spcBef>
                          <a:spcPts val="219"/>
                        </a:spcBef>
                      </a:pPr>
                      <a:r>
                        <a:rPr lang="ru-RU" sz="1050" b="1" dirty="0" smtClean="0">
                          <a:solidFill>
                            <a:schemeClr val="tx1"/>
                          </a:solidFill>
                          <a:latin typeface="Liberation Serif" pitchFamily="18" charset="0"/>
                          <a:ea typeface="Liberation Serif" pitchFamily="18" charset="0"/>
                          <a:cs typeface="Liberation Serif" pitchFamily="18" charset="0"/>
                        </a:rPr>
                        <a:t>137 436</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algn="ctr">
                        <a:lnSpc>
                          <a:spcPct val="100000"/>
                        </a:lnSpc>
                        <a:spcBef>
                          <a:spcPts val="10"/>
                        </a:spcBef>
                      </a:pPr>
                      <a:r>
                        <a:rPr lang="ru-RU" sz="1050" b="1" dirty="0" smtClean="0">
                          <a:solidFill>
                            <a:schemeClr val="tx1"/>
                          </a:solidFill>
                          <a:latin typeface="Liberation Serif" pitchFamily="18" charset="0"/>
                          <a:ea typeface="Liberation Serif" pitchFamily="18" charset="0"/>
                          <a:cs typeface="Liberation Serif" pitchFamily="18" charset="0"/>
                        </a:rPr>
                        <a:t>134 704</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algn="ctr">
                        <a:lnSpc>
                          <a:spcPct val="100000"/>
                        </a:lnSpc>
                        <a:spcBef>
                          <a:spcPts val="10"/>
                        </a:spcBef>
                      </a:pPr>
                      <a:r>
                        <a:rPr lang="ru-RU" sz="1050" b="1" dirty="0" smtClean="0">
                          <a:solidFill>
                            <a:schemeClr val="tx1"/>
                          </a:solidFill>
                          <a:latin typeface="Liberation Serif" pitchFamily="18" charset="0"/>
                          <a:ea typeface="Liberation Serif" pitchFamily="18" charset="0"/>
                          <a:cs typeface="Liberation Serif" pitchFamily="18" charset="0"/>
                        </a:rPr>
                        <a:t>98,0</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algn="ctr">
                        <a:lnSpc>
                          <a:spcPct val="100000"/>
                        </a:lnSpc>
                        <a:spcBef>
                          <a:spcPts val="10"/>
                        </a:spcBef>
                      </a:pPr>
                      <a:r>
                        <a:rPr lang="ru-RU" sz="1050" b="1" dirty="0" smtClean="0">
                          <a:solidFill>
                            <a:schemeClr val="tx1"/>
                          </a:solidFill>
                          <a:latin typeface="Liberation Serif" pitchFamily="18" charset="0"/>
                          <a:ea typeface="Liberation Serif" pitchFamily="18" charset="0"/>
                          <a:cs typeface="Liberation Serif" pitchFamily="18" charset="0"/>
                        </a:rPr>
                        <a:t>108,9</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r>
              <a:tr h="286264">
                <a:tc vMerge="1">
                  <a:txBody>
                    <a:bodyPr/>
                    <a:lstStyle/>
                    <a:p>
                      <a:endParaRPr lang="ru-RU"/>
                    </a:p>
                  </a:txBody>
                  <a:tcPr/>
                </a:tc>
                <a:tc>
                  <a:txBody>
                    <a:bodyPr/>
                    <a:lstStyle/>
                    <a:p>
                      <a:pPr marL="32384">
                        <a:lnSpc>
                          <a:spcPct val="100000"/>
                        </a:lnSpc>
                        <a:spcBef>
                          <a:spcPts val="220"/>
                        </a:spcBef>
                      </a:pPr>
                      <a:r>
                        <a:rPr lang="ru-RU" sz="1050" b="0" dirty="0" smtClean="0">
                          <a:latin typeface="Liberation Serif" pitchFamily="18" charset="0"/>
                          <a:ea typeface="Liberation Serif" pitchFamily="18" charset="0"/>
                          <a:cs typeface="Liberation Serif" pitchFamily="18" charset="0"/>
                        </a:rPr>
                        <a:t>Пенсионное обеспечение</a:t>
                      </a:r>
                      <a:endParaRPr sz="1050" b="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marL="163195" marR="128270" algn="ctr">
                        <a:lnSpc>
                          <a:spcPct val="100000"/>
                        </a:lnSpc>
                        <a:spcBef>
                          <a:spcPts val="219"/>
                        </a:spcBef>
                      </a:pPr>
                      <a:r>
                        <a:rPr lang="ru-RU" sz="1050" dirty="0" smtClean="0">
                          <a:solidFill>
                            <a:schemeClr val="tx1"/>
                          </a:solidFill>
                          <a:latin typeface="Liberation Serif" pitchFamily="18" charset="0"/>
                          <a:ea typeface="Liberation Serif" pitchFamily="18" charset="0"/>
                          <a:cs typeface="Liberation Serif" pitchFamily="18" charset="0"/>
                        </a:rPr>
                        <a:t>9 795</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9 795</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100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113,4</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r>
              <a:tr h="286264">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2384">
                        <a:lnSpc>
                          <a:spcPct val="100000"/>
                        </a:lnSpc>
                        <a:spcBef>
                          <a:spcPts val="220"/>
                        </a:spcBef>
                      </a:pPr>
                      <a:r>
                        <a:rPr lang="ru-RU" sz="1050" spc="-55" dirty="0" smtClean="0">
                          <a:solidFill>
                            <a:srgbClr val="231F20"/>
                          </a:solidFill>
                          <a:latin typeface="Liberation Serif" pitchFamily="18" charset="0"/>
                          <a:ea typeface="Liberation Serif" pitchFamily="18" charset="0"/>
                          <a:cs typeface="Liberation Serif" pitchFamily="18" charset="0"/>
                        </a:rPr>
                        <a:t>Социальное </a:t>
                      </a:r>
                      <a:r>
                        <a:rPr lang="ru-RU" sz="1050" spc="-60" dirty="0" smtClean="0">
                          <a:solidFill>
                            <a:srgbClr val="231F20"/>
                          </a:solidFill>
                          <a:latin typeface="Liberation Serif" pitchFamily="18" charset="0"/>
                          <a:ea typeface="Liberation Serif" pitchFamily="18" charset="0"/>
                          <a:cs typeface="Liberation Serif" pitchFamily="18" charset="0"/>
                        </a:rPr>
                        <a:t>обеспечение</a:t>
                      </a:r>
                      <a:r>
                        <a:rPr lang="ru-RU" sz="1050" dirty="0" smtClean="0">
                          <a:solidFill>
                            <a:srgbClr val="231F20"/>
                          </a:solidFill>
                          <a:latin typeface="Liberation Serif" pitchFamily="18" charset="0"/>
                          <a:ea typeface="Liberation Serif" pitchFamily="18" charset="0"/>
                          <a:cs typeface="Liberation Serif" pitchFamily="18" charset="0"/>
                        </a:rPr>
                        <a:t> </a:t>
                      </a:r>
                      <a:r>
                        <a:rPr lang="ru-RU" sz="1050" spc="-45" dirty="0" smtClean="0">
                          <a:solidFill>
                            <a:srgbClr val="231F20"/>
                          </a:solidFill>
                          <a:latin typeface="Liberation Serif" pitchFamily="18" charset="0"/>
                          <a:ea typeface="Liberation Serif" pitchFamily="18" charset="0"/>
                          <a:cs typeface="Liberation Serif" pitchFamily="18" charset="0"/>
                        </a:rPr>
                        <a:t>населения</a:t>
                      </a:r>
                      <a:endParaRPr lang="ru-RU" sz="105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163195" marR="196850" algn="ctr">
                        <a:lnSpc>
                          <a:spcPct val="100000"/>
                        </a:lnSpc>
                        <a:spcBef>
                          <a:spcPts val="219"/>
                        </a:spcBef>
                      </a:pPr>
                      <a:r>
                        <a:rPr lang="ru-RU" sz="1050" dirty="0" smtClean="0">
                          <a:solidFill>
                            <a:schemeClr val="tx1"/>
                          </a:solidFill>
                          <a:latin typeface="Liberation Serif" pitchFamily="18" charset="0"/>
                          <a:ea typeface="Liberation Serif" pitchFamily="18" charset="0"/>
                          <a:cs typeface="Liberation Serif" pitchFamily="18" charset="0"/>
                        </a:rPr>
                        <a:t>116 697</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113 996</a:t>
                      </a: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97,7</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105,9</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r>
              <a:tr h="286264">
                <a:tc vMerge="1">
                  <a:txBody>
                    <a:bodyPr/>
                    <a:lstStyle/>
                    <a:p>
                      <a:endParaRPr lang="ru-RU"/>
                    </a:p>
                  </a:txBody>
                  <a:tcPr/>
                </a:tc>
                <a:tc>
                  <a:txBody>
                    <a:bodyPr/>
                    <a:lstStyle/>
                    <a:p>
                      <a:pPr marL="32384">
                        <a:lnSpc>
                          <a:spcPct val="100000"/>
                        </a:lnSpc>
                        <a:spcBef>
                          <a:spcPts val="220"/>
                        </a:spcBef>
                      </a:pPr>
                      <a:r>
                        <a:rPr lang="ru-RU" sz="1050" dirty="0" smtClean="0">
                          <a:latin typeface="Liberation Serif" pitchFamily="18" charset="0"/>
                          <a:ea typeface="Liberation Serif" pitchFamily="18" charset="0"/>
                          <a:cs typeface="Liberation Serif" pitchFamily="18" charset="0"/>
                        </a:rPr>
                        <a:t>Охрана семьи и детства</a:t>
                      </a:r>
                      <a:endParaRPr lang="ru-RU"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marL="163195" marR="196850" algn="ctr">
                        <a:lnSpc>
                          <a:spcPct val="100000"/>
                        </a:lnSpc>
                        <a:spcBef>
                          <a:spcPts val="219"/>
                        </a:spcBef>
                      </a:pPr>
                      <a:r>
                        <a:rPr lang="ru-RU" sz="1050" dirty="0" smtClean="0">
                          <a:solidFill>
                            <a:schemeClr val="tx1"/>
                          </a:solidFill>
                          <a:latin typeface="Liberation Serif" pitchFamily="18" charset="0"/>
                          <a:ea typeface="Liberation Serif" pitchFamily="18" charset="0"/>
                          <a:cs typeface="Liberation Serif" pitchFamily="18" charset="0"/>
                        </a:rPr>
                        <a:t>3 765</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3 765</a:t>
                      </a: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100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174,1</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r>
              <a:tr h="286264">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2384" marR="0" indent="0" defTabSz="914400" eaLnBrk="1" fontAlgn="auto" latinLnBrk="0" hangingPunct="1">
                        <a:lnSpc>
                          <a:spcPct val="100000"/>
                        </a:lnSpc>
                        <a:spcBef>
                          <a:spcPts val="220"/>
                        </a:spcBef>
                        <a:spcAft>
                          <a:spcPts val="0"/>
                        </a:spcAft>
                        <a:buClrTx/>
                        <a:buSzTx/>
                        <a:buFontTx/>
                        <a:buNone/>
                        <a:tabLst/>
                        <a:defRPr/>
                      </a:pPr>
                      <a:r>
                        <a:rPr lang="ru-RU" sz="1050" spc="-35" dirty="0" smtClean="0">
                          <a:solidFill>
                            <a:srgbClr val="231F20"/>
                          </a:solidFill>
                          <a:latin typeface="Liberation Serif" pitchFamily="18" charset="0"/>
                          <a:ea typeface="Liberation Serif" pitchFamily="18" charset="0"/>
                          <a:cs typeface="Liberation Serif" pitchFamily="18" charset="0"/>
                        </a:rPr>
                        <a:t>Другие </a:t>
                      </a:r>
                      <a:r>
                        <a:rPr lang="ru-RU" sz="1050" spc="-25" dirty="0" smtClean="0">
                          <a:solidFill>
                            <a:srgbClr val="231F20"/>
                          </a:solidFill>
                          <a:latin typeface="Liberation Serif" pitchFamily="18" charset="0"/>
                          <a:ea typeface="Liberation Serif" pitchFamily="18" charset="0"/>
                          <a:cs typeface="Liberation Serif" pitchFamily="18" charset="0"/>
                        </a:rPr>
                        <a:t>вопросы </a:t>
                      </a:r>
                      <a:r>
                        <a:rPr lang="ru-RU" sz="1050" spc="75" dirty="0" smtClean="0">
                          <a:solidFill>
                            <a:srgbClr val="231F20"/>
                          </a:solidFill>
                          <a:latin typeface="Liberation Serif" pitchFamily="18" charset="0"/>
                          <a:ea typeface="Liberation Serif" pitchFamily="18" charset="0"/>
                          <a:cs typeface="Liberation Serif" pitchFamily="18" charset="0"/>
                        </a:rPr>
                        <a:t>в </a:t>
                      </a:r>
                      <a:r>
                        <a:rPr lang="ru-RU" sz="1050" spc="-45" dirty="0" smtClean="0">
                          <a:solidFill>
                            <a:srgbClr val="231F20"/>
                          </a:solidFill>
                          <a:latin typeface="Liberation Serif" pitchFamily="18" charset="0"/>
                          <a:ea typeface="Liberation Serif" pitchFamily="18" charset="0"/>
                          <a:cs typeface="Liberation Serif" pitchFamily="18" charset="0"/>
                        </a:rPr>
                        <a:t>области социальной</a:t>
                      </a:r>
                      <a:r>
                        <a:rPr lang="ru-RU" sz="1050" spc="-90" dirty="0" smtClean="0">
                          <a:solidFill>
                            <a:srgbClr val="231F20"/>
                          </a:solidFill>
                          <a:latin typeface="Liberation Serif" pitchFamily="18" charset="0"/>
                          <a:ea typeface="Liberation Serif" pitchFamily="18" charset="0"/>
                          <a:cs typeface="Liberation Serif" pitchFamily="18" charset="0"/>
                        </a:rPr>
                        <a:t> </a:t>
                      </a:r>
                      <a:r>
                        <a:rPr lang="ru-RU" sz="1050" spc="-10" dirty="0" smtClean="0">
                          <a:solidFill>
                            <a:srgbClr val="231F20"/>
                          </a:solidFill>
                          <a:latin typeface="Liberation Serif" pitchFamily="18" charset="0"/>
                          <a:ea typeface="Liberation Serif" pitchFamily="18" charset="0"/>
                          <a:cs typeface="Liberation Serif" pitchFamily="18" charset="0"/>
                        </a:rPr>
                        <a:t>политики</a:t>
                      </a:r>
                      <a:endParaRPr lang="ru-RU" sz="1050" dirty="0" smtClean="0">
                        <a:latin typeface="Liberation Serif" pitchFamily="18" charset="0"/>
                        <a:ea typeface="Liberation Serif" pitchFamily="18" charset="0"/>
                        <a:cs typeface="Liberation Serif" pitchFamily="18" charset="0"/>
                      </a:endParaRPr>
                    </a:p>
                    <a:p>
                      <a:pPr marL="32384">
                        <a:lnSpc>
                          <a:spcPct val="100000"/>
                        </a:lnSpc>
                        <a:spcBef>
                          <a:spcPts val="220"/>
                        </a:spcBef>
                      </a:pP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163195" marR="131445" algn="ctr">
                        <a:lnSpc>
                          <a:spcPct val="100000"/>
                        </a:lnSpc>
                        <a:spcBef>
                          <a:spcPts val="219"/>
                        </a:spcBef>
                      </a:pPr>
                      <a:r>
                        <a:rPr lang="ru-RU" sz="1050" dirty="0" smtClean="0">
                          <a:solidFill>
                            <a:schemeClr val="tx1"/>
                          </a:solidFill>
                          <a:latin typeface="Liberation Serif" pitchFamily="18" charset="0"/>
                          <a:ea typeface="Liberation Serif" pitchFamily="18" charset="0"/>
                          <a:cs typeface="Liberation Serif" pitchFamily="18" charset="0"/>
                        </a:rPr>
                        <a:t>7 179</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7 148</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99,6</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137,1</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r>
              <a:tr h="286283">
                <a:tc rowSpan="2">
                  <a:txBody>
                    <a:bodyPr/>
                    <a:lstStyle/>
                    <a:p>
                      <a:pPr marL="49530">
                        <a:lnSpc>
                          <a:spcPct val="100000"/>
                        </a:lnSpc>
                        <a:spcBef>
                          <a:spcPts val="80"/>
                        </a:spcBef>
                      </a:pPr>
                      <a:r>
                        <a:rPr sz="1000" b="1" spc="15" dirty="0">
                          <a:solidFill>
                            <a:srgbClr val="231F20"/>
                          </a:solidFill>
                          <a:latin typeface="Gill Sans MT"/>
                          <a:cs typeface="Gill Sans MT"/>
                        </a:rPr>
                        <a:t>11</a:t>
                      </a:r>
                      <a:endParaRPr sz="1000" dirty="0">
                        <a:latin typeface="Gill Sans MT"/>
                        <a:cs typeface="Gill Sans MT"/>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tcPr>
                </a:tc>
                <a:tc>
                  <a:txBody>
                    <a:bodyPr/>
                    <a:lstStyle/>
                    <a:p>
                      <a:pPr marL="31750">
                        <a:lnSpc>
                          <a:spcPct val="100000"/>
                        </a:lnSpc>
                        <a:spcBef>
                          <a:spcPts val="225"/>
                        </a:spcBef>
                      </a:pPr>
                      <a:r>
                        <a:rPr sz="1050" b="1" spc="-10" dirty="0">
                          <a:solidFill>
                            <a:srgbClr val="231F20"/>
                          </a:solidFill>
                          <a:latin typeface="Liberation Serif" pitchFamily="18" charset="0"/>
                          <a:ea typeface="Liberation Serif" pitchFamily="18" charset="0"/>
                          <a:cs typeface="Liberation Serif" pitchFamily="18" charset="0"/>
                        </a:rPr>
                        <a:t>Физическая культура </a:t>
                      </a:r>
                      <a:r>
                        <a:rPr sz="1050" b="1" spc="-30" dirty="0">
                          <a:solidFill>
                            <a:srgbClr val="231F20"/>
                          </a:solidFill>
                          <a:latin typeface="Liberation Serif" pitchFamily="18" charset="0"/>
                          <a:ea typeface="Liberation Serif" pitchFamily="18" charset="0"/>
                          <a:cs typeface="Liberation Serif" pitchFamily="18" charset="0"/>
                        </a:rPr>
                        <a:t>и</a:t>
                      </a:r>
                      <a:r>
                        <a:rPr sz="1050" b="1" spc="-150" dirty="0">
                          <a:solidFill>
                            <a:srgbClr val="231F20"/>
                          </a:solidFill>
                          <a:latin typeface="Liberation Serif" pitchFamily="18" charset="0"/>
                          <a:ea typeface="Liberation Serif" pitchFamily="18" charset="0"/>
                          <a:cs typeface="Liberation Serif" pitchFamily="18" charset="0"/>
                        </a:rPr>
                        <a:t> </a:t>
                      </a:r>
                      <a:r>
                        <a:rPr lang="ru-RU" sz="1050" b="1" spc="-150" dirty="0" smtClean="0">
                          <a:solidFill>
                            <a:srgbClr val="231F20"/>
                          </a:solidFill>
                          <a:latin typeface="Liberation Serif" pitchFamily="18" charset="0"/>
                          <a:ea typeface="Liberation Serif" pitchFamily="18" charset="0"/>
                          <a:cs typeface="Liberation Serif" pitchFamily="18" charset="0"/>
                        </a:rPr>
                        <a:t> </a:t>
                      </a:r>
                      <a:r>
                        <a:rPr sz="1050" b="1" spc="-5" dirty="0" err="1" smtClean="0">
                          <a:solidFill>
                            <a:srgbClr val="231F20"/>
                          </a:solidFill>
                          <a:latin typeface="Liberation Serif" pitchFamily="18" charset="0"/>
                          <a:ea typeface="Liberation Serif" pitchFamily="18" charset="0"/>
                          <a:cs typeface="Liberation Serif" pitchFamily="18" charset="0"/>
                        </a:rPr>
                        <a:t>спорт</a:t>
                      </a: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marL="163195" marR="128905" algn="ctr">
                        <a:lnSpc>
                          <a:spcPct val="100000"/>
                        </a:lnSpc>
                        <a:spcBef>
                          <a:spcPts val="219"/>
                        </a:spcBef>
                      </a:pPr>
                      <a:r>
                        <a:rPr lang="ru-RU" sz="1050" b="1" dirty="0" smtClean="0">
                          <a:solidFill>
                            <a:schemeClr val="tx1"/>
                          </a:solidFill>
                          <a:latin typeface="Liberation Serif" pitchFamily="18" charset="0"/>
                          <a:ea typeface="Liberation Serif" pitchFamily="18" charset="0"/>
                          <a:cs typeface="Liberation Serif" pitchFamily="18" charset="0"/>
                        </a:rPr>
                        <a:t>37 863</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lnSpc>
                          <a:spcPct val="100000"/>
                        </a:lnSpc>
                        <a:spcBef>
                          <a:spcPts val="10"/>
                        </a:spcBef>
                      </a:pPr>
                      <a:r>
                        <a:rPr lang="ru-RU" sz="1050" b="1" dirty="0" smtClean="0">
                          <a:solidFill>
                            <a:schemeClr val="tx1"/>
                          </a:solidFill>
                          <a:latin typeface="Liberation Serif" pitchFamily="18" charset="0"/>
                          <a:ea typeface="Liberation Serif" pitchFamily="18" charset="0"/>
                          <a:cs typeface="Liberation Serif" pitchFamily="18" charset="0"/>
                        </a:rPr>
                        <a:t>37 863</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lnSpc>
                          <a:spcPct val="100000"/>
                        </a:lnSpc>
                        <a:spcBef>
                          <a:spcPts val="10"/>
                        </a:spcBef>
                      </a:pPr>
                      <a:r>
                        <a:rPr lang="ru-RU" sz="1050" b="1" dirty="0" smtClean="0">
                          <a:solidFill>
                            <a:schemeClr val="tx1"/>
                          </a:solidFill>
                          <a:latin typeface="Liberation Serif" pitchFamily="18" charset="0"/>
                          <a:ea typeface="Liberation Serif" pitchFamily="18" charset="0"/>
                          <a:cs typeface="Liberation Serif" pitchFamily="18" charset="0"/>
                        </a:rPr>
                        <a:t>100</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142,3</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286264">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1750">
                        <a:lnSpc>
                          <a:spcPct val="100000"/>
                        </a:lnSpc>
                        <a:spcBef>
                          <a:spcPts val="225"/>
                        </a:spcBef>
                      </a:pPr>
                      <a:r>
                        <a:rPr lang="ru-RU" sz="1050" spc="-25" dirty="0" smtClean="0">
                          <a:solidFill>
                            <a:srgbClr val="231F20"/>
                          </a:solidFill>
                          <a:latin typeface="Liberation Serif" pitchFamily="18" charset="0"/>
                          <a:ea typeface="Liberation Serif" pitchFamily="18" charset="0"/>
                          <a:cs typeface="Liberation Serif" pitchFamily="18" charset="0"/>
                        </a:rPr>
                        <a:t>Физическая культура</a:t>
                      </a:r>
                      <a:endParaRPr sz="105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marL="163195" marR="128905" algn="ctr">
                        <a:lnSpc>
                          <a:spcPct val="100000"/>
                        </a:lnSpc>
                        <a:spcBef>
                          <a:spcPts val="219"/>
                        </a:spcBef>
                      </a:pPr>
                      <a:r>
                        <a:rPr lang="ru-RU" sz="1050" dirty="0" smtClean="0">
                          <a:solidFill>
                            <a:schemeClr val="tx1"/>
                          </a:solidFill>
                          <a:latin typeface="Liberation Serif" pitchFamily="18" charset="0"/>
                          <a:ea typeface="Liberation Serif" pitchFamily="18" charset="0"/>
                          <a:cs typeface="Liberation Serif" pitchFamily="18" charset="0"/>
                        </a:rPr>
                        <a:t>20 503</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20 503</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100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494,8</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r>
              <a:tr h="286264">
                <a:tc>
                  <a:txBody>
                    <a:bodyPr/>
                    <a:lstStyle/>
                    <a:p>
                      <a:pPr marL="49530">
                        <a:lnSpc>
                          <a:spcPct val="100000"/>
                        </a:lnSpc>
                        <a:spcBef>
                          <a:spcPts val="80"/>
                        </a:spcBef>
                      </a:pPr>
                      <a:endParaRPr sz="1000" dirty="0">
                        <a:latin typeface="Gill Sans MT"/>
                        <a:cs typeface="Gill Sans MT"/>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tcPr>
                </a:tc>
                <a:tc>
                  <a:txBody>
                    <a:bodyPr/>
                    <a:lstStyle/>
                    <a:p>
                      <a:pPr marL="31750" marR="0" indent="0" defTabSz="914400" eaLnBrk="1" fontAlgn="auto" latinLnBrk="0" hangingPunct="1">
                        <a:lnSpc>
                          <a:spcPct val="100000"/>
                        </a:lnSpc>
                        <a:spcBef>
                          <a:spcPts val="225"/>
                        </a:spcBef>
                        <a:spcAft>
                          <a:spcPts val="0"/>
                        </a:spcAft>
                        <a:buClrTx/>
                        <a:buSzTx/>
                        <a:buFontTx/>
                        <a:buNone/>
                        <a:tabLst/>
                        <a:defRPr/>
                      </a:pPr>
                      <a:r>
                        <a:rPr lang="ru-RU" sz="1050" spc="-25" dirty="0" smtClean="0">
                          <a:solidFill>
                            <a:srgbClr val="231F20"/>
                          </a:solidFill>
                          <a:latin typeface="Liberation Serif" pitchFamily="18" charset="0"/>
                          <a:ea typeface="Liberation Serif" pitchFamily="18" charset="0"/>
                          <a:cs typeface="Liberation Serif" pitchFamily="18" charset="0"/>
                        </a:rPr>
                        <a:t>Массовый спорт</a:t>
                      </a:r>
                      <a:endParaRPr lang="ru-RU" sz="1050" dirty="0" smtClean="0">
                        <a:latin typeface="Liberation Serif" pitchFamily="18" charset="0"/>
                        <a:ea typeface="Liberation Serif" pitchFamily="18" charset="0"/>
                        <a:cs typeface="Liberation Serif" pitchFamily="18" charset="0"/>
                      </a:endParaRPr>
                    </a:p>
                    <a:p>
                      <a:pPr marL="31750">
                        <a:lnSpc>
                          <a:spcPct val="100000"/>
                        </a:lnSpc>
                        <a:spcBef>
                          <a:spcPts val="225"/>
                        </a:spcBef>
                      </a:pP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marL="163195" marR="128905" algn="ctr">
                        <a:lnSpc>
                          <a:spcPct val="100000"/>
                        </a:lnSpc>
                        <a:spcBef>
                          <a:spcPts val="219"/>
                        </a:spcBef>
                      </a:pPr>
                      <a:r>
                        <a:rPr lang="ru-RU" sz="1050" dirty="0" smtClean="0">
                          <a:solidFill>
                            <a:schemeClr val="tx1"/>
                          </a:solidFill>
                          <a:latin typeface="Liberation Serif" pitchFamily="18" charset="0"/>
                          <a:ea typeface="Liberation Serif" pitchFamily="18" charset="0"/>
                          <a:cs typeface="Liberation Serif" pitchFamily="18" charset="0"/>
                        </a:rPr>
                        <a:t>2 178</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2 178</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100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110,6</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r>
              <a:tr h="286264">
                <a:tc>
                  <a:txBody>
                    <a:bodyPr/>
                    <a:lstStyle/>
                    <a:p>
                      <a:pPr marL="49530">
                        <a:lnSpc>
                          <a:spcPct val="100000"/>
                        </a:lnSpc>
                        <a:spcBef>
                          <a:spcPts val="80"/>
                        </a:spcBef>
                      </a:pPr>
                      <a:endParaRPr sz="1000" dirty="0">
                        <a:latin typeface="Gill Sans MT"/>
                        <a:cs typeface="Gill Sans MT"/>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tcPr>
                </a:tc>
                <a:tc>
                  <a:txBody>
                    <a:bodyPr/>
                    <a:lstStyle/>
                    <a:p>
                      <a:pPr marL="31750">
                        <a:lnSpc>
                          <a:spcPct val="100000"/>
                        </a:lnSpc>
                        <a:spcBef>
                          <a:spcPts val="225"/>
                        </a:spcBef>
                      </a:pPr>
                      <a:r>
                        <a:rPr lang="ru-RU" sz="1050" dirty="0" smtClean="0">
                          <a:latin typeface="Liberation Serif" pitchFamily="18" charset="0"/>
                          <a:ea typeface="Liberation Serif" pitchFamily="18" charset="0"/>
                          <a:cs typeface="Liberation Serif" pitchFamily="18" charset="0"/>
                        </a:rPr>
                        <a:t>Спорт высших достижений</a:t>
                      </a: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163195" marR="128905" algn="ctr">
                        <a:lnSpc>
                          <a:spcPct val="100000"/>
                        </a:lnSpc>
                        <a:spcBef>
                          <a:spcPts val="219"/>
                        </a:spcBef>
                      </a:pPr>
                      <a:r>
                        <a:rPr lang="ru-RU" sz="1050" dirty="0" smtClean="0">
                          <a:solidFill>
                            <a:schemeClr val="tx1"/>
                          </a:solidFill>
                          <a:latin typeface="Liberation Serif" pitchFamily="18" charset="0"/>
                          <a:ea typeface="Liberation Serif" pitchFamily="18" charset="0"/>
                          <a:cs typeface="Liberation Serif" pitchFamily="18" charset="0"/>
                        </a:rPr>
                        <a:t>15 182</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15 182</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100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74,1</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r>
              <a:tr h="286264">
                <a:tc rowSpan="2">
                  <a:txBody>
                    <a:bodyPr/>
                    <a:lstStyle/>
                    <a:p>
                      <a:pPr marL="48895">
                        <a:lnSpc>
                          <a:spcPct val="100000"/>
                        </a:lnSpc>
                        <a:spcBef>
                          <a:spcPts val="80"/>
                        </a:spcBef>
                      </a:pPr>
                      <a:r>
                        <a:rPr sz="1000" b="1" spc="-10" dirty="0">
                          <a:solidFill>
                            <a:srgbClr val="231F20"/>
                          </a:solidFill>
                          <a:latin typeface="Trebuchet MS"/>
                          <a:cs typeface="Trebuchet MS"/>
                        </a:rPr>
                        <a:t>12</a:t>
                      </a:r>
                      <a:endParaRPr sz="1000" dirty="0">
                        <a:latin typeface="Trebuchet MS"/>
                        <a:cs typeface="Trebuchet MS"/>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tcPr>
                </a:tc>
                <a:tc>
                  <a:txBody>
                    <a:bodyPr/>
                    <a:lstStyle/>
                    <a:p>
                      <a:pPr marL="31750">
                        <a:lnSpc>
                          <a:spcPct val="100000"/>
                        </a:lnSpc>
                        <a:spcBef>
                          <a:spcPts val="225"/>
                        </a:spcBef>
                      </a:pPr>
                      <a:r>
                        <a:rPr sz="1050" b="1" dirty="0">
                          <a:solidFill>
                            <a:srgbClr val="231F20"/>
                          </a:solidFill>
                          <a:latin typeface="Liberation Serif" pitchFamily="18" charset="0"/>
                          <a:ea typeface="Liberation Serif" pitchFamily="18" charset="0"/>
                          <a:cs typeface="Liberation Serif" pitchFamily="18" charset="0"/>
                        </a:rPr>
                        <a:t>Средства массовой</a:t>
                      </a:r>
                      <a:r>
                        <a:rPr sz="1050" b="1" spc="-120" dirty="0">
                          <a:solidFill>
                            <a:srgbClr val="231F20"/>
                          </a:solidFill>
                          <a:latin typeface="Liberation Serif" pitchFamily="18" charset="0"/>
                          <a:ea typeface="Liberation Serif" pitchFamily="18" charset="0"/>
                          <a:cs typeface="Liberation Serif" pitchFamily="18" charset="0"/>
                        </a:rPr>
                        <a:t> </a:t>
                      </a:r>
                      <a:r>
                        <a:rPr sz="1050" b="1" spc="-5" dirty="0">
                          <a:solidFill>
                            <a:srgbClr val="231F20"/>
                          </a:solidFill>
                          <a:latin typeface="Liberation Serif" pitchFamily="18" charset="0"/>
                          <a:ea typeface="Liberation Serif" pitchFamily="18" charset="0"/>
                          <a:cs typeface="Liberation Serif" pitchFamily="18" charset="0"/>
                        </a:rPr>
                        <a:t>информации</a:t>
                      </a: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marL="0" marR="195580" indent="182563" algn="ctr">
                        <a:lnSpc>
                          <a:spcPct val="100000"/>
                        </a:lnSpc>
                        <a:spcBef>
                          <a:spcPts val="10"/>
                        </a:spcBef>
                      </a:pPr>
                      <a:r>
                        <a:rPr lang="ru-RU" sz="1050" b="1" dirty="0" smtClean="0">
                          <a:solidFill>
                            <a:schemeClr val="tx1"/>
                          </a:solidFill>
                          <a:latin typeface="Liberation Serif" pitchFamily="18" charset="0"/>
                          <a:ea typeface="Liberation Serif" pitchFamily="18" charset="0"/>
                          <a:cs typeface="Liberation Serif" pitchFamily="18" charset="0"/>
                        </a:rPr>
                        <a:t>844</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lnSpc>
                          <a:spcPct val="100000"/>
                        </a:lnSpc>
                        <a:spcBef>
                          <a:spcPts val="10"/>
                        </a:spcBef>
                      </a:pPr>
                      <a:r>
                        <a:rPr lang="ru-RU" sz="1050" b="1" dirty="0" smtClean="0">
                          <a:solidFill>
                            <a:schemeClr val="tx1"/>
                          </a:solidFill>
                          <a:latin typeface="Liberation Serif" pitchFamily="18" charset="0"/>
                          <a:ea typeface="Liberation Serif" pitchFamily="18" charset="0"/>
                          <a:cs typeface="Liberation Serif" pitchFamily="18" charset="0"/>
                        </a:rPr>
                        <a:t>782</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92,7</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89,0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286264">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1750">
                        <a:lnSpc>
                          <a:spcPct val="100000"/>
                        </a:lnSpc>
                        <a:spcBef>
                          <a:spcPts val="225"/>
                        </a:spcBef>
                      </a:pPr>
                      <a:r>
                        <a:rPr sz="1050" spc="-30" dirty="0">
                          <a:solidFill>
                            <a:srgbClr val="231F20"/>
                          </a:solidFill>
                          <a:latin typeface="Liberation Serif" pitchFamily="18" charset="0"/>
                          <a:ea typeface="Liberation Serif" pitchFamily="18" charset="0"/>
                          <a:cs typeface="Liberation Serif" pitchFamily="18" charset="0"/>
                        </a:rPr>
                        <a:t>Периодическая </a:t>
                      </a:r>
                      <a:r>
                        <a:rPr sz="1050" spc="-5" dirty="0">
                          <a:solidFill>
                            <a:srgbClr val="231F20"/>
                          </a:solidFill>
                          <a:latin typeface="Liberation Serif" pitchFamily="18" charset="0"/>
                          <a:ea typeface="Liberation Serif" pitchFamily="18" charset="0"/>
                          <a:cs typeface="Liberation Serif" pitchFamily="18" charset="0"/>
                        </a:rPr>
                        <a:t>печать </a:t>
                      </a:r>
                      <a:r>
                        <a:rPr sz="1050" spc="-40" dirty="0">
                          <a:solidFill>
                            <a:srgbClr val="231F20"/>
                          </a:solidFill>
                          <a:latin typeface="Liberation Serif" pitchFamily="18" charset="0"/>
                          <a:ea typeface="Liberation Serif" pitchFamily="18" charset="0"/>
                          <a:cs typeface="Liberation Serif" pitchFamily="18" charset="0"/>
                        </a:rPr>
                        <a:t>и</a:t>
                      </a:r>
                      <a:r>
                        <a:rPr sz="1050" spc="-45" dirty="0">
                          <a:solidFill>
                            <a:srgbClr val="231F20"/>
                          </a:solidFill>
                          <a:latin typeface="Liberation Serif" pitchFamily="18" charset="0"/>
                          <a:ea typeface="Liberation Serif" pitchFamily="18" charset="0"/>
                          <a:cs typeface="Liberation Serif" pitchFamily="18" charset="0"/>
                        </a:rPr>
                        <a:t> </a:t>
                      </a:r>
                      <a:r>
                        <a:rPr lang="ru-RU" sz="1050" spc="-45" dirty="0" smtClean="0">
                          <a:solidFill>
                            <a:srgbClr val="231F20"/>
                          </a:solidFill>
                          <a:latin typeface="Liberation Serif" pitchFamily="18" charset="0"/>
                          <a:ea typeface="Liberation Serif" pitchFamily="18" charset="0"/>
                          <a:cs typeface="Liberation Serif" pitchFamily="18" charset="0"/>
                        </a:rPr>
                        <a:t> </a:t>
                      </a:r>
                      <a:r>
                        <a:rPr sz="1050" spc="-5" dirty="0" err="1" smtClean="0">
                          <a:solidFill>
                            <a:srgbClr val="231F20"/>
                          </a:solidFill>
                          <a:latin typeface="Liberation Serif" pitchFamily="18" charset="0"/>
                          <a:ea typeface="Liberation Serif" pitchFamily="18" charset="0"/>
                          <a:cs typeface="Liberation Serif" pitchFamily="18" charset="0"/>
                        </a:rPr>
                        <a:t>издательства</a:t>
                      </a: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marR="195580" indent="182563"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844</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782</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92,7</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algn="ctr">
                        <a:lnSpc>
                          <a:spcPct val="100000"/>
                        </a:lnSpc>
                        <a:spcBef>
                          <a:spcPts val="10"/>
                        </a:spcBef>
                      </a:pPr>
                      <a:r>
                        <a:rPr lang="ru-RU" sz="1050" dirty="0" smtClean="0">
                          <a:solidFill>
                            <a:schemeClr val="tx1"/>
                          </a:solidFill>
                          <a:latin typeface="Liberation Serif" pitchFamily="18" charset="0"/>
                          <a:ea typeface="Liberation Serif" pitchFamily="18" charset="0"/>
                          <a:cs typeface="Liberation Serif" pitchFamily="18" charset="0"/>
                        </a:rPr>
                        <a:t>89,0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r>
              <a:tr h="286264">
                <a:tc rowSpan="2">
                  <a:txBody>
                    <a:bodyPr/>
                    <a:lstStyle/>
                    <a:p>
                      <a:pPr marL="48895">
                        <a:lnSpc>
                          <a:spcPct val="100000"/>
                        </a:lnSpc>
                        <a:spcBef>
                          <a:spcPts val="80"/>
                        </a:spcBef>
                      </a:pPr>
                      <a:r>
                        <a:rPr sz="1000" b="1" spc="-10" dirty="0">
                          <a:solidFill>
                            <a:srgbClr val="231F20"/>
                          </a:solidFill>
                          <a:latin typeface="Trebuchet MS"/>
                          <a:cs typeface="Trebuchet MS"/>
                        </a:rPr>
                        <a:t>13</a:t>
                      </a:r>
                      <a:endParaRPr sz="1000" dirty="0">
                        <a:latin typeface="Trebuchet MS"/>
                        <a:cs typeface="Trebuchet MS"/>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tcPr>
                </a:tc>
                <a:tc>
                  <a:txBody>
                    <a:bodyPr/>
                    <a:lstStyle/>
                    <a:p>
                      <a:pPr marL="31750">
                        <a:lnSpc>
                          <a:spcPct val="100000"/>
                        </a:lnSpc>
                        <a:spcBef>
                          <a:spcPts val="225"/>
                        </a:spcBef>
                      </a:pPr>
                      <a:r>
                        <a:rPr sz="1050" b="1" spc="-15" dirty="0">
                          <a:solidFill>
                            <a:srgbClr val="231F20"/>
                          </a:solidFill>
                          <a:latin typeface="Liberation Serif" pitchFamily="18" charset="0"/>
                          <a:ea typeface="Liberation Serif" pitchFamily="18" charset="0"/>
                          <a:cs typeface="Liberation Serif" pitchFamily="18" charset="0"/>
                        </a:rPr>
                        <a:t>Обслуживание </a:t>
                      </a:r>
                      <a:r>
                        <a:rPr sz="1050" b="1" spc="-15" err="1">
                          <a:solidFill>
                            <a:srgbClr val="231F20"/>
                          </a:solidFill>
                          <a:latin typeface="Liberation Serif" pitchFamily="18" charset="0"/>
                          <a:ea typeface="Liberation Serif" pitchFamily="18" charset="0"/>
                          <a:cs typeface="Liberation Serif" pitchFamily="18" charset="0"/>
                        </a:rPr>
                        <a:t>государственного</a:t>
                      </a:r>
                      <a:r>
                        <a:rPr sz="1050" b="1" spc="-70">
                          <a:solidFill>
                            <a:srgbClr val="231F20"/>
                          </a:solidFill>
                          <a:latin typeface="Liberation Serif" pitchFamily="18" charset="0"/>
                          <a:ea typeface="Liberation Serif" pitchFamily="18" charset="0"/>
                          <a:cs typeface="Liberation Serif" pitchFamily="18" charset="0"/>
                        </a:rPr>
                        <a:t> </a:t>
                      </a:r>
                      <a:r>
                        <a:rPr lang="ru-RU" sz="1050" b="1" spc="-70" dirty="0" smtClean="0">
                          <a:solidFill>
                            <a:srgbClr val="231F20"/>
                          </a:solidFill>
                          <a:latin typeface="Liberation Serif" pitchFamily="18" charset="0"/>
                          <a:ea typeface="Liberation Serif" pitchFamily="18" charset="0"/>
                          <a:cs typeface="Liberation Serif" pitchFamily="18" charset="0"/>
                        </a:rPr>
                        <a:t>(муниципального) долга</a:t>
                      </a:r>
                      <a:endParaRPr sz="1050" dirty="0">
                        <a:latin typeface="Liberation Serif" pitchFamily="18" charset="0"/>
                        <a:ea typeface="Liberation Serif" pitchFamily="18" charset="0"/>
                        <a:cs typeface="Liberation Serif" pitchFamily="18" charset="0"/>
                      </a:endParaRPr>
                    </a:p>
                  </a:txBody>
                  <a:tcPr marL="0" marR="0" marT="0" marB="0">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chemeClr val="bg1"/>
                    </a:solidFill>
                  </a:tcPr>
                </a:tc>
                <a:tc>
                  <a:txBody>
                    <a:bodyPr/>
                    <a:lstStyle/>
                    <a:p>
                      <a:pPr marL="161925" marR="158115" indent="20638" algn="ctr">
                        <a:lnSpc>
                          <a:spcPct val="100000"/>
                        </a:lnSpc>
                        <a:spcBef>
                          <a:spcPts val="219"/>
                        </a:spcBef>
                      </a:pPr>
                      <a:r>
                        <a:rPr lang="ru-RU" sz="1050" b="1" dirty="0" smtClean="0">
                          <a:solidFill>
                            <a:schemeClr val="tx1"/>
                          </a:solidFill>
                          <a:latin typeface="Liberation Serif" pitchFamily="18" charset="0"/>
                          <a:ea typeface="Liberation Serif" pitchFamily="18" charset="0"/>
                          <a:cs typeface="Liberation Serif" pitchFamily="18" charset="0"/>
                        </a:rPr>
                        <a:t>0</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163195" marR="158115" algn="ctr">
                        <a:lnSpc>
                          <a:spcPct val="100000"/>
                        </a:lnSpc>
                        <a:spcBef>
                          <a:spcPts val="219"/>
                        </a:spcBef>
                      </a:pPr>
                      <a:r>
                        <a:rPr lang="ru-RU" sz="1050" b="1" dirty="0" smtClean="0">
                          <a:solidFill>
                            <a:schemeClr val="tx1"/>
                          </a:solidFill>
                          <a:latin typeface="Liberation Serif" pitchFamily="18" charset="0"/>
                          <a:ea typeface="Liberation Serif" pitchFamily="18" charset="0"/>
                          <a:cs typeface="Liberation Serif" pitchFamily="18" charset="0"/>
                        </a:rPr>
                        <a:t>0</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163195" marR="158115" algn="ctr">
                        <a:lnSpc>
                          <a:spcPct val="100000"/>
                        </a:lnSpc>
                        <a:spcBef>
                          <a:spcPts val="219"/>
                        </a:spcBef>
                      </a:pPr>
                      <a:r>
                        <a:rPr lang="ru-RU" sz="1050" dirty="0" smtClean="0">
                          <a:solidFill>
                            <a:schemeClr val="tx1"/>
                          </a:solidFill>
                          <a:latin typeface="Liberation Serif" pitchFamily="18" charset="0"/>
                          <a:ea typeface="Liberation Serif" pitchFamily="18" charset="0"/>
                          <a:cs typeface="Liberation Serif" pitchFamily="18" charset="0"/>
                        </a:rPr>
                        <a:t>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c>
                  <a:txBody>
                    <a:bodyPr/>
                    <a:lstStyle/>
                    <a:p>
                      <a:pPr marL="163195" marR="158115" algn="ctr">
                        <a:lnSpc>
                          <a:spcPct val="100000"/>
                        </a:lnSpc>
                        <a:spcBef>
                          <a:spcPts val="219"/>
                        </a:spcBef>
                      </a:pPr>
                      <a:r>
                        <a:rPr lang="ru-RU" sz="1050" dirty="0" smtClean="0">
                          <a:solidFill>
                            <a:schemeClr val="tx1"/>
                          </a:solidFill>
                          <a:latin typeface="Liberation Serif" pitchFamily="18" charset="0"/>
                          <a:ea typeface="Liberation Serif" pitchFamily="18" charset="0"/>
                          <a:cs typeface="Liberation Serif" pitchFamily="18" charset="0"/>
                        </a:rPr>
                        <a:t>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chemeClr val="bg1"/>
                    </a:solidFill>
                  </a:tcPr>
                </a:tc>
              </a:tr>
              <a:tr h="286264">
                <a:tc vMerge="1">
                  <a:txBody>
                    <a:bodyPr/>
                    <a:lstStyle/>
                    <a:p>
                      <a:endParaRPr/>
                    </a:p>
                  </a:txBody>
                  <a:tcPr marL="0" marR="0" marT="0" marB="0">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31750">
                        <a:lnSpc>
                          <a:spcPct val="100000"/>
                        </a:lnSpc>
                        <a:spcBef>
                          <a:spcPts val="225"/>
                        </a:spcBef>
                      </a:pPr>
                      <a:r>
                        <a:rPr sz="1050" spc="-50" err="1">
                          <a:solidFill>
                            <a:srgbClr val="231F20"/>
                          </a:solidFill>
                          <a:latin typeface="Liberation Serif" pitchFamily="18" charset="0"/>
                          <a:ea typeface="Liberation Serif" pitchFamily="18" charset="0"/>
                          <a:cs typeface="Liberation Serif" pitchFamily="18" charset="0"/>
                        </a:rPr>
                        <a:t>Обслуживание</a:t>
                      </a:r>
                      <a:r>
                        <a:rPr sz="1050" spc="-50">
                          <a:solidFill>
                            <a:srgbClr val="231F20"/>
                          </a:solidFill>
                          <a:latin typeface="Liberation Serif" pitchFamily="18" charset="0"/>
                          <a:ea typeface="Liberation Serif" pitchFamily="18" charset="0"/>
                          <a:cs typeface="Liberation Serif" pitchFamily="18" charset="0"/>
                        </a:rPr>
                        <a:t> </a:t>
                      </a:r>
                      <a:r>
                        <a:rPr sz="1050" spc="-35" smtClean="0">
                          <a:solidFill>
                            <a:srgbClr val="231F20"/>
                          </a:solidFill>
                          <a:latin typeface="Liberation Serif" pitchFamily="18" charset="0"/>
                          <a:ea typeface="Liberation Serif" pitchFamily="18" charset="0"/>
                          <a:cs typeface="Liberation Serif" pitchFamily="18" charset="0"/>
                        </a:rPr>
                        <a:t>государственного</a:t>
                      </a:r>
                      <a:r>
                        <a:rPr lang="ru-RU" sz="1050" spc="-35" dirty="0" smtClean="0">
                          <a:solidFill>
                            <a:srgbClr val="231F20"/>
                          </a:solidFill>
                          <a:latin typeface="Liberation Serif" pitchFamily="18" charset="0"/>
                          <a:ea typeface="Liberation Serif" pitchFamily="18" charset="0"/>
                          <a:cs typeface="Liberation Serif" pitchFamily="18" charset="0"/>
                        </a:rPr>
                        <a:t> (муниципального) внутреннего</a:t>
                      </a:r>
                      <a:r>
                        <a:rPr sz="1050" spc="-30" smtClean="0">
                          <a:solidFill>
                            <a:srgbClr val="231F20"/>
                          </a:solidFill>
                          <a:latin typeface="Liberation Serif" pitchFamily="18" charset="0"/>
                          <a:ea typeface="Liberation Serif" pitchFamily="18" charset="0"/>
                          <a:cs typeface="Liberation Serif" pitchFamily="18" charset="0"/>
                        </a:rPr>
                        <a:t> </a:t>
                      </a:r>
                      <a:r>
                        <a:rPr sz="1050" spc="-25" dirty="0">
                          <a:solidFill>
                            <a:srgbClr val="231F20"/>
                          </a:solidFill>
                          <a:latin typeface="Liberation Serif" pitchFamily="18" charset="0"/>
                          <a:ea typeface="Liberation Serif" pitchFamily="18" charset="0"/>
                          <a:cs typeface="Liberation Serif" pitchFamily="18" charset="0"/>
                        </a:rPr>
                        <a:t>долга</a:t>
                      </a:r>
                      <a:endParaRPr sz="105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marL="161925" marR="158115" indent="20638" algn="ctr">
                        <a:lnSpc>
                          <a:spcPct val="100000"/>
                        </a:lnSpc>
                        <a:spcBef>
                          <a:spcPts val="219"/>
                        </a:spcBef>
                      </a:pPr>
                      <a:r>
                        <a:rPr lang="ru-RU" sz="1050" dirty="0" smtClean="0">
                          <a:solidFill>
                            <a:schemeClr val="tx1"/>
                          </a:solidFill>
                          <a:latin typeface="Liberation Serif" pitchFamily="18" charset="0"/>
                          <a:ea typeface="Liberation Serif" pitchFamily="18" charset="0"/>
                          <a:cs typeface="Liberation Serif" pitchFamily="18" charset="0"/>
                        </a:rPr>
                        <a:t>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163195" marR="158115" algn="ctr">
                        <a:lnSpc>
                          <a:spcPct val="100000"/>
                        </a:lnSpc>
                        <a:spcBef>
                          <a:spcPts val="219"/>
                        </a:spcBef>
                      </a:pPr>
                      <a:r>
                        <a:rPr lang="ru-RU" sz="1050" dirty="0" smtClean="0">
                          <a:solidFill>
                            <a:schemeClr val="tx1"/>
                          </a:solidFill>
                          <a:latin typeface="Liberation Serif" pitchFamily="18" charset="0"/>
                          <a:ea typeface="Liberation Serif" pitchFamily="18" charset="0"/>
                          <a:cs typeface="Liberation Serif" pitchFamily="18" charset="0"/>
                        </a:rPr>
                        <a:t>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163195" marR="158115" algn="ctr">
                        <a:lnSpc>
                          <a:spcPct val="100000"/>
                        </a:lnSpc>
                        <a:spcBef>
                          <a:spcPts val="219"/>
                        </a:spcBef>
                      </a:pPr>
                      <a:r>
                        <a:rPr lang="ru-RU" sz="1050" dirty="0" smtClean="0">
                          <a:solidFill>
                            <a:schemeClr val="tx1"/>
                          </a:solidFill>
                          <a:latin typeface="Liberation Serif" pitchFamily="18" charset="0"/>
                          <a:ea typeface="Liberation Serif" pitchFamily="18" charset="0"/>
                          <a:cs typeface="Liberation Serif" pitchFamily="18" charset="0"/>
                        </a:rPr>
                        <a:t>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163195" marR="158115" algn="ctr">
                        <a:lnSpc>
                          <a:spcPct val="100000"/>
                        </a:lnSpc>
                        <a:spcBef>
                          <a:spcPts val="219"/>
                        </a:spcBef>
                      </a:pPr>
                      <a:r>
                        <a:rPr lang="ru-RU" sz="1050" dirty="0" smtClean="0">
                          <a:solidFill>
                            <a:schemeClr val="tx1"/>
                          </a:solidFill>
                          <a:latin typeface="Liberation Serif" pitchFamily="18" charset="0"/>
                          <a:ea typeface="Liberation Serif" pitchFamily="18" charset="0"/>
                          <a:cs typeface="Liberation Serif" pitchFamily="18" charset="0"/>
                        </a:rPr>
                        <a:t>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r>
            </a:tbl>
          </a:graphicData>
        </a:graphic>
      </p:graphicFrame>
      <p:sp>
        <p:nvSpPr>
          <p:cNvPr id="22" name="object 22"/>
          <p:cNvSpPr txBox="1"/>
          <p:nvPr/>
        </p:nvSpPr>
        <p:spPr>
          <a:xfrm>
            <a:off x="1440675" y="390741"/>
            <a:ext cx="2564765" cy="196850"/>
          </a:xfrm>
          <a:prstGeom prst="rect">
            <a:avLst/>
          </a:prstGeom>
        </p:spPr>
        <p:txBody>
          <a:bodyPr vert="horz" wrap="square" lIns="0" tIns="0" rIns="0" bIns="0" rtlCol="0">
            <a:spAutoFit/>
          </a:bodyPr>
          <a:lstStyle/>
          <a:p>
            <a:pPr marL="12700">
              <a:lnSpc>
                <a:spcPct val="100000"/>
              </a:lnSpc>
            </a:pPr>
            <a:r>
              <a:rPr sz="1200" b="1" spc="-5" dirty="0">
                <a:solidFill>
                  <a:srgbClr val="FFFFFF"/>
                </a:solidFill>
                <a:latin typeface="Trebuchet MS"/>
                <a:cs typeface="Trebuchet MS"/>
              </a:rPr>
              <a:t>ОСНОВНЫЕ ПАРАМЕТРЫ</a:t>
            </a:r>
            <a:r>
              <a:rPr sz="1200" b="1" spc="-200" dirty="0">
                <a:solidFill>
                  <a:srgbClr val="FFFFFF"/>
                </a:solidFill>
                <a:latin typeface="Trebuchet MS"/>
                <a:cs typeface="Trebuchet MS"/>
              </a:rPr>
              <a:t> </a:t>
            </a:r>
            <a:r>
              <a:rPr sz="1200" b="1" spc="-45" dirty="0">
                <a:solidFill>
                  <a:srgbClr val="FFFFFF"/>
                </a:solidFill>
                <a:latin typeface="Trebuchet MS"/>
                <a:cs typeface="Trebuchet MS"/>
              </a:rPr>
              <a:t>БЮДЖЕТА</a:t>
            </a:r>
            <a:endParaRPr sz="1200" dirty="0">
              <a:latin typeface="Trebuchet MS"/>
              <a:cs typeface="Trebuchet MS"/>
            </a:endParaRPr>
          </a:p>
        </p:txBody>
      </p:sp>
      <p:sp>
        <p:nvSpPr>
          <p:cNvPr id="23" name="object 23"/>
          <p:cNvSpPr txBox="1"/>
          <p:nvPr/>
        </p:nvSpPr>
        <p:spPr>
          <a:xfrm>
            <a:off x="895350" y="806450"/>
            <a:ext cx="6019800" cy="423193"/>
          </a:xfrm>
          <a:prstGeom prst="rect">
            <a:avLst/>
          </a:prstGeom>
        </p:spPr>
        <p:txBody>
          <a:bodyPr vert="horz" wrap="square" lIns="0" tIns="0" rIns="0" bIns="0" rtlCol="0">
            <a:spAutoFit/>
          </a:bodyPr>
          <a:lstStyle/>
          <a:p>
            <a:pPr marL="12700" marR="5080" algn="ctr">
              <a:lnSpc>
                <a:spcPts val="1100"/>
              </a:lnSpc>
            </a:pPr>
            <a:r>
              <a:rPr sz="1600" b="1" spc="-30" dirty="0" err="1">
                <a:latin typeface="Trebuchet MS"/>
                <a:cs typeface="Trebuchet MS"/>
              </a:rPr>
              <a:t>Исполнение</a:t>
            </a:r>
            <a:r>
              <a:rPr sz="1600" b="1" spc="-65" dirty="0">
                <a:latin typeface="Trebuchet MS"/>
                <a:cs typeface="Trebuchet MS"/>
              </a:rPr>
              <a:t> </a:t>
            </a:r>
            <a:r>
              <a:rPr lang="ru-RU" sz="1600" b="1" spc="-15" dirty="0" smtClean="0">
                <a:latin typeface="Trebuchet MS"/>
                <a:cs typeface="Trebuchet MS"/>
              </a:rPr>
              <a:t>местного </a:t>
            </a:r>
            <a:r>
              <a:rPr sz="1600" b="1" spc="5" dirty="0" err="1" smtClean="0">
                <a:latin typeface="Trebuchet MS"/>
                <a:cs typeface="Trebuchet MS"/>
              </a:rPr>
              <a:t>бюджета</a:t>
            </a:r>
            <a:r>
              <a:rPr sz="1600" b="1" spc="-65" dirty="0" smtClean="0">
                <a:latin typeface="Trebuchet MS"/>
                <a:cs typeface="Trebuchet MS"/>
              </a:rPr>
              <a:t> </a:t>
            </a:r>
            <a:r>
              <a:rPr sz="1600" b="1" spc="-15">
                <a:latin typeface="Trebuchet MS"/>
                <a:cs typeface="Trebuchet MS"/>
              </a:rPr>
              <a:t>по</a:t>
            </a:r>
            <a:r>
              <a:rPr sz="1600" b="1" spc="-65">
                <a:latin typeface="Trebuchet MS"/>
                <a:cs typeface="Trebuchet MS"/>
              </a:rPr>
              <a:t> </a:t>
            </a:r>
            <a:r>
              <a:rPr sz="1600" b="1" smtClean="0">
                <a:latin typeface="Trebuchet MS"/>
                <a:cs typeface="Trebuchet MS"/>
              </a:rPr>
              <a:t>расходам</a:t>
            </a:r>
            <a:r>
              <a:rPr lang="ru-RU" sz="1600" b="1" dirty="0" smtClean="0">
                <a:latin typeface="Trebuchet MS"/>
                <a:cs typeface="Trebuchet MS"/>
              </a:rPr>
              <a:t>,</a:t>
            </a:r>
            <a:r>
              <a:rPr sz="1600" b="1" spc="-65" smtClean="0">
                <a:latin typeface="Trebuchet MS"/>
                <a:cs typeface="Trebuchet MS"/>
              </a:rPr>
              <a:t> </a:t>
            </a:r>
            <a:r>
              <a:rPr sz="1600" b="1" spc="-15" dirty="0">
                <a:latin typeface="Trebuchet MS"/>
                <a:cs typeface="Trebuchet MS"/>
              </a:rPr>
              <a:t>по</a:t>
            </a:r>
            <a:r>
              <a:rPr sz="1600" b="1" spc="-65" dirty="0">
                <a:latin typeface="Trebuchet MS"/>
                <a:cs typeface="Trebuchet MS"/>
              </a:rPr>
              <a:t> </a:t>
            </a:r>
            <a:r>
              <a:rPr sz="1600" b="1" spc="5">
                <a:latin typeface="Trebuchet MS"/>
                <a:cs typeface="Trebuchet MS"/>
              </a:rPr>
              <a:t>разделам  </a:t>
            </a:r>
            <a:r>
              <a:rPr sz="1600" b="1" spc="-40" smtClean="0">
                <a:latin typeface="Trebuchet MS"/>
                <a:cs typeface="Trebuchet MS"/>
              </a:rPr>
              <a:t>и</a:t>
            </a:r>
            <a:endParaRPr lang="ru-RU" sz="1600" b="1" spc="-40" dirty="0" smtClean="0">
              <a:latin typeface="Trebuchet MS"/>
              <a:cs typeface="Trebuchet MS"/>
            </a:endParaRPr>
          </a:p>
          <a:p>
            <a:pPr marL="12700" marR="5080" algn="ctr">
              <a:lnSpc>
                <a:spcPts val="1100"/>
              </a:lnSpc>
            </a:pPr>
            <a:endParaRPr lang="ru-RU" sz="1600" b="1" spc="-40" dirty="0" smtClean="0">
              <a:latin typeface="Trebuchet MS"/>
              <a:cs typeface="Trebuchet MS"/>
            </a:endParaRPr>
          </a:p>
          <a:p>
            <a:pPr marL="12700" marR="5080" algn="ctr">
              <a:lnSpc>
                <a:spcPts val="1100"/>
              </a:lnSpc>
            </a:pPr>
            <a:r>
              <a:rPr sz="1600" b="1" spc="-60" smtClean="0">
                <a:latin typeface="Trebuchet MS"/>
                <a:cs typeface="Trebuchet MS"/>
              </a:rPr>
              <a:t> </a:t>
            </a:r>
            <a:r>
              <a:rPr sz="1600" b="1" dirty="0">
                <a:latin typeface="Trebuchet MS"/>
                <a:cs typeface="Trebuchet MS"/>
              </a:rPr>
              <a:t>подразделам</a:t>
            </a:r>
            <a:r>
              <a:rPr sz="1600" b="1" spc="-60" dirty="0">
                <a:latin typeface="Trebuchet MS"/>
                <a:cs typeface="Trebuchet MS"/>
              </a:rPr>
              <a:t> </a:t>
            </a:r>
            <a:r>
              <a:rPr sz="1600" b="1" spc="-5" dirty="0">
                <a:latin typeface="Trebuchet MS"/>
                <a:cs typeface="Trebuchet MS"/>
              </a:rPr>
              <a:t>классификации</a:t>
            </a:r>
            <a:r>
              <a:rPr sz="1600" b="1" spc="-60" dirty="0">
                <a:latin typeface="Trebuchet MS"/>
                <a:cs typeface="Trebuchet MS"/>
              </a:rPr>
              <a:t> </a:t>
            </a:r>
            <a:r>
              <a:rPr sz="1600" b="1" spc="-5" dirty="0">
                <a:latin typeface="Trebuchet MS"/>
                <a:cs typeface="Trebuchet MS"/>
              </a:rPr>
              <a:t>расходов</a:t>
            </a:r>
            <a:r>
              <a:rPr sz="1600" b="1" spc="-60" dirty="0">
                <a:latin typeface="Trebuchet MS"/>
                <a:cs typeface="Trebuchet MS"/>
              </a:rPr>
              <a:t> </a:t>
            </a:r>
            <a:r>
              <a:rPr sz="1600" b="1" spc="5">
                <a:latin typeface="Trebuchet MS"/>
                <a:cs typeface="Trebuchet MS"/>
              </a:rPr>
              <a:t>бюджета</a:t>
            </a:r>
            <a:r>
              <a:rPr sz="1600" b="1" spc="-60">
                <a:latin typeface="Trebuchet MS"/>
                <a:cs typeface="Trebuchet MS"/>
              </a:rPr>
              <a:t> </a:t>
            </a:r>
            <a:endParaRPr sz="1600" dirty="0">
              <a:latin typeface="Trebuchet MS"/>
              <a:cs typeface="Trebuchet MS"/>
            </a:endParaRPr>
          </a:p>
        </p:txBody>
      </p:sp>
      <p:grpSp>
        <p:nvGrpSpPr>
          <p:cNvPr id="24" name="Группа 23"/>
          <p:cNvGrpSpPr/>
          <p:nvPr/>
        </p:nvGrpSpPr>
        <p:grpSpPr>
          <a:xfrm>
            <a:off x="0" y="196850"/>
            <a:ext cx="7740523" cy="396240"/>
            <a:chOff x="0" y="288010"/>
            <a:chExt cx="7740523" cy="396240"/>
          </a:xfrm>
        </p:grpSpPr>
        <p:sp>
          <p:nvSpPr>
            <p:cNvPr id="25"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6"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7"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8"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9"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0"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1"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2"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33" name="Группа 44"/>
            <p:cNvGrpSpPr/>
            <p:nvPr/>
          </p:nvGrpSpPr>
          <p:grpSpPr>
            <a:xfrm>
              <a:off x="990600" y="288010"/>
              <a:ext cx="6101715" cy="396240"/>
              <a:chOff x="990600" y="288010"/>
              <a:chExt cx="6101715" cy="396240"/>
            </a:xfrm>
          </p:grpSpPr>
          <p:sp>
            <p:nvSpPr>
              <p:cNvPr id="35"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36"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37" name="object 14"/>
              <p:cNvSpPr txBox="1"/>
              <p:nvPr/>
            </p:nvSpPr>
            <p:spPr>
              <a:xfrm>
                <a:off x="6762750" y="381749"/>
                <a:ext cx="228599" cy="184666"/>
              </a:xfrm>
              <a:prstGeom prst="rect">
                <a:avLst/>
              </a:prstGeom>
            </p:spPr>
            <p:txBody>
              <a:bodyPr vert="horz" wrap="square" lIns="0" tIns="0" rIns="0" bIns="0" rtlCol="0">
                <a:spAutoFit/>
              </a:bodyPr>
              <a:lstStyle/>
              <a:p>
                <a:pPr marL="12700">
                  <a:lnSpc>
                    <a:spcPct val="100000"/>
                  </a:lnSpc>
                </a:pPr>
                <a:r>
                  <a:rPr lang="ru-RU" sz="1200" b="1" dirty="0" smtClean="0">
                    <a:solidFill>
                      <a:srgbClr val="45B3B9"/>
                    </a:solidFill>
                    <a:latin typeface="Gill Sans MT"/>
                    <a:cs typeface="Gill Sans MT"/>
                  </a:rPr>
                  <a:t>11</a:t>
                </a:r>
                <a:endParaRPr sz="1200" b="1" dirty="0">
                  <a:solidFill>
                    <a:srgbClr val="45B3B9"/>
                  </a:solidFill>
                  <a:latin typeface="Gill Sans MT"/>
                  <a:cs typeface="Gill Sans MT"/>
                </a:endParaRPr>
              </a:p>
            </p:txBody>
          </p:sp>
        </p:grpSp>
        <p:sp>
          <p:nvSpPr>
            <p:cNvPr id="34" name="object 21"/>
            <p:cNvSpPr txBox="1"/>
            <p:nvPr/>
          </p:nvSpPr>
          <p:spPr>
            <a:xfrm>
              <a:off x="1276350" y="364210"/>
              <a:ext cx="5410200" cy="166712"/>
            </a:xfrm>
            <a:prstGeom prst="rect">
              <a:avLst/>
            </a:prstGeom>
          </p:spPr>
          <p:txBody>
            <a:bodyPr vert="horz" wrap="square" lIns="0" tIns="0" rIns="0" bIns="0" rtlCol="0">
              <a:spAutoFit/>
            </a:bodyPr>
            <a:lstStyle/>
            <a:p>
              <a:pPr marL="12700" marR="5080">
                <a:lnSpc>
                  <a:spcPts val="1300"/>
                </a:lnSpc>
              </a:pPr>
              <a:r>
                <a:rPr lang="ru-RU" sz="1000" b="1" spc="-5" dirty="0" smtClean="0">
                  <a:solidFill>
                    <a:srgbClr val="FFFFFF"/>
                  </a:solidFill>
                  <a:latin typeface="Trebuchet MS"/>
                  <a:cs typeface="Trebuchet MS"/>
                </a:rPr>
                <a:t>ОСНОВНЫЕ </a:t>
              </a:r>
              <a:r>
                <a:rPr lang="ru-RU" sz="1000" b="1" spc="-20" dirty="0" smtClean="0">
                  <a:solidFill>
                    <a:srgbClr val="FFFFFF"/>
                  </a:solidFill>
                  <a:latin typeface="Trebuchet MS"/>
                  <a:cs typeface="Trebuchet MS"/>
                </a:rPr>
                <a:t>ПАРАМЕТРЫ БЮДЖЕТА</a:t>
              </a:r>
              <a:endParaRPr lang="ru-RU" sz="1000" dirty="0" smtClean="0">
                <a:latin typeface="Trebuchet MS"/>
                <a:cs typeface="Trebuchet MS"/>
              </a:endParaRPr>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0"/>
            <a:ext cx="324002" cy="10907991"/>
          </a:xfrm>
          <a:prstGeom prst="rect">
            <a:avLst/>
          </a:prstGeom>
          <a:blipFill>
            <a:blip r:embed="rId2" cstate="print"/>
            <a:stretch>
              <a:fillRect/>
            </a:stretch>
          </a:blipFill>
        </p:spPr>
        <p:txBody>
          <a:bodyPr wrap="square" lIns="0" tIns="0" rIns="0" bIns="0" rtlCol="0"/>
          <a:lstStyle/>
          <a:p>
            <a:endParaRPr/>
          </a:p>
        </p:txBody>
      </p:sp>
      <p:sp>
        <p:nvSpPr>
          <p:cNvPr id="13"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14" name="object 14"/>
          <p:cNvSpPr/>
          <p:nvPr/>
        </p:nvSpPr>
        <p:spPr>
          <a:xfrm>
            <a:off x="0" y="10420704"/>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5" name="object 15"/>
          <p:cNvSpPr/>
          <p:nvPr/>
        </p:nvSpPr>
        <p:spPr>
          <a:xfrm>
            <a:off x="0" y="10506590"/>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97242"/>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7" name="object 17"/>
          <p:cNvSpPr/>
          <p:nvPr/>
        </p:nvSpPr>
        <p:spPr>
          <a:xfrm>
            <a:off x="2723857" y="10602008"/>
            <a:ext cx="5016500" cy="0"/>
          </a:xfrm>
          <a:custGeom>
            <a:avLst/>
            <a:gdLst/>
            <a:ahLst/>
            <a:cxnLst/>
            <a:rect l="l" t="t" r="r" b="b"/>
            <a:pathLst>
              <a:path w="5016500">
                <a:moveTo>
                  <a:pt x="0" y="0"/>
                </a:moveTo>
                <a:lnTo>
                  <a:pt x="5016144" y="0"/>
                </a:lnTo>
              </a:path>
            </a:pathLst>
          </a:custGeom>
          <a:ln w="36004">
            <a:solidFill>
              <a:srgbClr val="00A3A8"/>
            </a:solidFill>
          </a:ln>
        </p:spPr>
        <p:txBody>
          <a:bodyPr wrap="square" lIns="0" tIns="0" rIns="0" bIns="0" rtlCol="0"/>
          <a:lstStyle/>
          <a:p>
            <a:endParaRPr/>
          </a:p>
        </p:txBody>
      </p:sp>
      <p:sp>
        <p:nvSpPr>
          <p:cNvPr id="18" name="object 18"/>
          <p:cNvSpPr/>
          <p:nvPr/>
        </p:nvSpPr>
        <p:spPr>
          <a:xfrm>
            <a:off x="3510584" y="10511356"/>
            <a:ext cx="4229735" cy="0"/>
          </a:xfrm>
          <a:custGeom>
            <a:avLst/>
            <a:gdLst/>
            <a:ahLst/>
            <a:cxnLst/>
            <a:rect l="l" t="t" r="r" b="b"/>
            <a:pathLst>
              <a:path w="4229734">
                <a:moveTo>
                  <a:pt x="0" y="0"/>
                </a:moveTo>
                <a:lnTo>
                  <a:pt x="4229417" y="0"/>
                </a:lnTo>
              </a:path>
            </a:pathLst>
          </a:custGeom>
          <a:ln w="36004">
            <a:solidFill>
              <a:srgbClr val="00B8BE"/>
            </a:solidFill>
          </a:ln>
        </p:spPr>
        <p:txBody>
          <a:bodyPr wrap="square" lIns="0" tIns="0" rIns="0" bIns="0" rtlCol="0"/>
          <a:lstStyle/>
          <a:p>
            <a:endParaRPr/>
          </a:p>
        </p:txBody>
      </p:sp>
      <p:sp>
        <p:nvSpPr>
          <p:cNvPr id="19" name="object 19"/>
          <p:cNvSpPr/>
          <p:nvPr/>
        </p:nvSpPr>
        <p:spPr>
          <a:xfrm>
            <a:off x="4293666" y="10420707"/>
            <a:ext cx="3446779" cy="0"/>
          </a:xfrm>
          <a:custGeom>
            <a:avLst/>
            <a:gdLst/>
            <a:ahLst/>
            <a:cxnLst/>
            <a:rect l="l" t="t" r="r" b="b"/>
            <a:pathLst>
              <a:path w="3446779">
                <a:moveTo>
                  <a:pt x="0" y="0"/>
                </a:moveTo>
                <a:lnTo>
                  <a:pt x="3446335" y="0"/>
                </a:lnTo>
              </a:path>
            </a:pathLst>
          </a:custGeom>
          <a:ln w="36004">
            <a:solidFill>
              <a:srgbClr val="A2DADD"/>
            </a:solidFill>
          </a:ln>
        </p:spPr>
        <p:txBody>
          <a:bodyPr wrap="square" lIns="0" tIns="0" rIns="0" bIns="0" rtlCol="0"/>
          <a:lstStyle/>
          <a:p>
            <a:endParaRPr/>
          </a:p>
        </p:txBody>
      </p:sp>
      <p:sp>
        <p:nvSpPr>
          <p:cNvPr id="144" name="object 144"/>
          <p:cNvSpPr txBox="1"/>
          <p:nvPr/>
        </p:nvSpPr>
        <p:spPr>
          <a:xfrm>
            <a:off x="455298" y="390741"/>
            <a:ext cx="6649720" cy="1471685"/>
          </a:xfrm>
          <a:prstGeom prst="rect">
            <a:avLst/>
          </a:prstGeom>
        </p:spPr>
        <p:txBody>
          <a:bodyPr vert="horz" wrap="square" lIns="0" tIns="0" rIns="0" bIns="0" rtlCol="0">
            <a:spAutoFit/>
          </a:bodyPr>
          <a:lstStyle/>
          <a:p>
            <a:pPr marL="958215">
              <a:lnSpc>
                <a:spcPct val="100000"/>
              </a:lnSpc>
              <a:tabLst>
                <a:tab pos="6335395" algn="l"/>
              </a:tabLst>
            </a:pPr>
            <a:r>
              <a:rPr sz="1200" b="1" spc="-5" dirty="0" smtClean="0">
                <a:solidFill>
                  <a:srgbClr val="FFFFFF"/>
                </a:solidFill>
                <a:latin typeface="Trebuchet MS"/>
                <a:cs typeface="Trebuchet MS"/>
              </a:rPr>
              <a:t>ОЦИАЛЬНАЯ</a:t>
            </a:r>
            <a:r>
              <a:rPr sz="1200" b="1" spc="-80" dirty="0" smtClean="0">
                <a:solidFill>
                  <a:srgbClr val="FFFFFF"/>
                </a:solidFill>
                <a:latin typeface="Trebuchet MS"/>
                <a:cs typeface="Trebuchet MS"/>
              </a:rPr>
              <a:t> </a:t>
            </a:r>
            <a:r>
              <a:rPr sz="1200" b="1" spc="-35" dirty="0">
                <a:solidFill>
                  <a:srgbClr val="FFFFFF"/>
                </a:solidFill>
                <a:latin typeface="Trebuchet MS"/>
                <a:cs typeface="Trebuchet MS"/>
              </a:rPr>
              <a:t>СФЕРА</a:t>
            </a:r>
            <a:r>
              <a:rPr sz="1800" spc="-52" baseline="2314" dirty="0">
                <a:solidFill>
                  <a:srgbClr val="009DA2"/>
                </a:solidFill>
                <a:latin typeface="Times New Roman"/>
                <a:cs typeface="Times New Roman"/>
              </a:rPr>
              <a:t>	</a:t>
            </a:r>
            <a:endParaRPr sz="1800" baseline="2314" dirty="0">
              <a:latin typeface="Trebuchet MS"/>
              <a:cs typeface="Trebuchet MS"/>
            </a:endParaRPr>
          </a:p>
          <a:p>
            <a:pPr>
              <a:lnSpc>
                <a:spcPct val="100000"/>
              </a:lnSpc>
              <a:spcBef>
                <a:spcPts val="35"/>
              </a:spcBef>
            </a:pPr>
            <a:endParaRPr sz="1500" dirty="0">
              <a:latin typeface="Times New Roman"/>
              <a:cs typeface="Times New Roman"/>
            </a:endParaRPr>
          </a:p>
          <a:p>
            <a:pPr marL="12700" marR="5080" indent="107950" algn="just">
              <a:lnSpc>
                <a:spcPct val="104200"/>
              </a:lnSpc>
            </a:pPr>
            <a:r>
              <a:rPr sz="1400" b="1" spc="45">
                <a:solidFill>
                  <a:srgbClr val="231F20"/>
                </a:solidFill>
                <a:latin typeface="Liberation Serif" pitchFamily="18" charset="0"/>
                <a:ea typeface="Liberation Serif" pitchFamily="18" charset="0"/>
                <a:cs typeface="Liberation Serif" pitchFamily="18" charset="0"/>
              </a:rPr>
              <a:t>В </a:t>
            </a:r>
            <a:r>
              <a:rPr sz="1400" b="1" spc="5" smtClean="0">
                <a:solidFill>
                  <a:srgbClr val="231F20"/>
                </a:solidFill>
                <a:latin typeface="Liberation Serif" pitchFamily="18" charset="0"/>
                <a:ea typeface="Liberation Serif" pitchFamily="18" charset="0"/>
                <a:cs typeface="Liberation Serif" pitchFamily="18" charset="0"/>
              </a:rPr>
              <a:t>20</a:t>
            </a:r>
            <a:r>
              <a:rPr lang="ru-RU" sz="1400" b="1" spc="5" dirty="0" smtClean="0">
                <a:solidFill>
                  <a:srgbClr val="231F20"/>
                </a:solidFill>
                <a:latin typeface="Liberation Serif" pitchFamily="18" charset="0"/>
                <a:ea typeface="Liberation Serif" pitchFamily="18" charset="0"/>
                <a:cs typeface="Liberation Serif" pitchFamily="18" charset="0"/>
              </a:rPr>
              <a:t>25</a:t>
            </a:r>
            <a:r>
              <a:rPr sz="1400" b="1" spc="5" smtClean="0">
                <a:solidFill>
                  <a:srgbClr val="231F20"/>
                </a:solidFill>
                <a:latin typeface="Liberation Serif" pitchFamily="18" charset="0"/>
                <a:ea typeface="Liberation Serif" pitchFamily="18" charset="0"/>
                <a:cs typeface="Liberation Serif" pitchFamily="18" charset="0"/>
              </a:rPr>
              <a:t> </a:t>
            </a:r>
            <a:r>
              <a:rPr sz="1400" b="1" spc="-10" dirty="0">
                <a:solidFill>
                  <a:srgbClr val="231F20"/>
                </a:solidFill>
                <a:latin typeface="Liberation Serif" pitchFamily="18" charset="0"/>
                <a:ea typeface="Liberation Serif" pitchFamily="18" charset="0"/>
                <a:cs typeface="Liberation Serif" pitchFamily="18" charset="0"/>
              </a:rPr>
              <a:t>году </a:t>
            </a:r>
            <a:r>
              <a:rPr sz="1400" b="1" spc="80" dirty="0">
                <a:solidFill>
                  <a:srgbClr val="231F20"/>
                </a:solidFill>
                <a:latin typeface="Liberation Serif" pitchFamily="18" charset="0"/>
                <a:ea typeface="Liberation Serif" pitchFamily="18" charset="0"/>
                <a:cs typeface="Liberation Serif" pitchFamily="18" charset="0"/>
              </a:rPr>
              <a:t>в </a:t>
            </a:r>
            <a:r>
              <a:rPr sz="1400" b="1" spc="-40" dirty="0">
                <a:solidFill>
                  <a:srgbClr val="231F20"/>
                </a:solidFill>
                <a:latin typeface="Liberation Serif" pitchFamily="18" charset="0"/>
                <a:ea typeface="Liberation Serif" pitchFamily="18" charset="0"/>
                <a:cs typeface="Liberation Serif" pitchFamily="18" charset="0"/>
              </a:rPr>
              <a:t>приоритетном </a:t>
            </a:r>
            <a:r>
              <a:rPr sz="1400" b="1" spc="-20" dirty="0">
                <a:solidFill>
                  <a:srgbClr val="231F20"/>
                </a:solidFill>
                <a:latin typeface="Liberation Serif" pitchFamily="18" charset="0"/>
                <a:ea typeface="Liberation Serif" pitchFamily="18" charset="0"/>
                <a:cs typeface="Liberation Serif" pitchFamily="18" charset="0"/>
              </a:rPr>
              <a:t>порядке </a:t>
            </a:r>
            <a:r>
              <a:rPr sz="1400" b="1" spc="-30" dirty="0">
                <a:solidFill>
                  <a:srgbClr val="231F20"/>
                </a:solidFill>
                <a:latin typeface="Liberation Serif" pitchFamily="18" charset="0"/>
                <a:ea typeface="Liberation Serif" pitchFamily="18" charset="0"/>
                <a:cs typeface="Liberation Serif" pitchFamily="18" charset="0"/>
              </a:rPr>
              <a:t>осуществлялось </a:t>
            </a:r>
            <a:r>
              <a:rPr sz="1400" b="1" spc="-60">
                <a:solidFill>
                  <a:srgbClr val="231F20"/>
                </a:solidFill>
                <a:latin typeface="Liberation Serif" pitchFamily="18" charset="0"/>
                <a:ea typeface="Liberation Serif" pitchFamily="18" charset="0"/>
                <a:cs typeface="Liberation Serif" pitchFamily="18" charset="0"/>
              </a:rPr>
              <a:t>финансирование </a:t>
            </a:r>
            <a:r>
              <a:rPr lang="en-US" sz="1400" b="1" spc="-60" dirty="0" smtClean="0">
                <a:solidFill>
                  <a:srgbClr val="231F20"/>
                </a:solidFill>
                <a:latin typeface="Liberation Serif" pitchFamily="18" charset="0"/>
                <a:ea typeface="Liberation Serif" pitchFamily="18" charset="0"/>
                <a:cs typeface="Liberation Serif" pitchFamily="18" charset="0"/>
              </a:rPr>
              <a:t> </a:t>
            </a:r>
            <a:r>
              <a:rPr sz="1400" b="1" spc="-45" smtClean="0">
                <a:solidFill>
                  <a:srgbClr val="231F20"/>
                </a:solidFill>
                <a:latin typeface="Liberation Serif" pitchFamily="18" charset="0"/>
                <a:ea typeface="Liberation Serif" pitchFamily="18" charset="0"/>
                <a:cs typeface="Liberation Serif" pitchFamily="18" charset="0"/>
              </a:rPr>
              <a:t>расходов</a:t>
            </a:r>
            <a:r>
              <a:rPr sz="1400" b="1" spc="-45" dirty="0">
                <a:solidFill>
                  <a:srgbClr val="231F20"/>
                </a:solidFill>
                <a:latin typeface="Liberation Serif" pitchFamily="18" charset="0"/>
                <a:ea typeface="Liberation Serif" pitchFamily="18" charset="0"/>
                <a:cs typeface="Liberation Serif" pitchFamily="18" charset="0"/>
              </a:rPr>
              <a:t>, </a:t>
            </a:r>
            <a:r>
              <a:rPr sz="1400" b="1" spc="-60" dirty="0">
                <a:solidFill>
                  <a:srgbClr val="231F20"/>
                </a:solidFill>
                <a:latin typeface="Liberation Serif" pitchFamily="18" charset="0"/>
                <a:ea typeface="Liberation Serif" pitchFamily="18" charset="0"/>
                <a:cs typeface="Liberation Serif" pitchFamily="18" charset="0"/>
              </a:rPr>
              <a:t>имеющих </a:t>
            </a:r>
            <a:r>
              <a:rPr sz="1400" b="1" spc="-40" dirty="0">
                <a:solidFill>
                  <a:srgbClr val="231F20"/>
                </a:solidFill>
                <a:latin typeface="Liberation Serif" pitchFamily="18" charset="0"/>
                <a:ea typeface="Liberation Serif" pitchFamily="18" charset="0"/>
                <a:cs typeface="Liberation Serif" pitchFamily="18" charset="0"/>
              </a:rPr>
              <a:t>социальную </a:t>
            </a:r>
            <a:r>
              <a:rPr sz="1400" b="1" spc="-30" dirty="0">
                <a:solidFill>
                  <a:srgbClr val="231F20"/>
                </a:solidFill>
                <a:latin typeface="Liberation Serif" pitchFamily="18" charset="0"/>
                <a:ea typeface="Liberation Serif" pitchFamily="18" charset="0"/>
                <a:cs typeface="Liberation Serif" pitchFamily="18" charset="0"/>
              </a:rPr>
              <a:t>направленность. </a:t>
            </a:r>
            <a:r>
              <a:rPr sz="1400" b="1" spc="-45" dirty="0">
                <a:solidFill>
                  <a:srgbClr val="231F20"/>
                </a:solidFill>
                <a:latin typeface="Liberation Serif" pitchFamily="18" charset="0"/>
                <a:ea typeface="Liberation Serif" pitchFamily="18" charset="0"/>
                <a:cs typeface="Liberation Serif" pitchFamily="18" charset="0"/>
              </a:rPr>
              <a:t>На </a:t>
            </a:r>
            <a:r>
              <a:rPr sz="1400" b="1" spc="-10" dirty="0">
                <a:solidFill>
                  <a:srgbClr val="231F20"/>
                </a:solidFill>
                <a:latin typeface="Liberation Serif" pitchFamily="18" charset="0"/>
                <a:ea typeface="Liberation Serif" pitchFamily="18" charset="0"/>
                <a:cs typeface="Liberation Serif" pitchFamily="18" charset="0"/>
              </a:rPr>
              <a:t>эти </a:t>
            </a:r>
            <a:r>
              <a:rPr sz="1400" b="1" spc="-50" dirty="0">
                <a:solidFill>
                  <a:srgbClr val="231F20"/>
                </a:solidFill>
                <a:latin typeface="Liberation Serif" pitchFamily="18" charset="0"/>
                <a:ea typeface="Liberation Serif" pitchFamily="18" charset="0"/>
                <a:cs typeface="Liberation Serif" pitchFamily="18" charset="0"/>
              </a:rPr>
              <a:t>цели  </a:t>
            </a:r>
            <a:r>
              <a:rPr sz="1400" b="1" spc="-20" dirty="0">
                <a:solidFill>
                  <a:srgbClr val="231F20"/>
                </a:solidFill>
                <a:latin typeface="Liberation Serif" pitchFamily="18" charset="0"/>
                <a:ea typeface="Liberation Serif" pitchFamily="18" charset="0"/>
                <a:cs typeface="Liberation Serif" pitchFamily="18" charset="0"/>
              </a:rPr>
              <a:t>было </a:t>
            </a:r>
            <a:r>
              <a:rPr sz="1400" b="1" spc="-50" dirty="0">
                <a:solidFill>
                  <a:srgbClr val="231F20"/>
                </a:solidFill>
                <a:latin typeface="Liberation Serif" pitchFamily="18" charset="0"/>
                <a:ea typeface="Liberation Serif" pitchFamily="18" charset="0"/>
                <a:cs typeface="Liberation Serif" pitchFamily="18" charset="0"/>
              </a:rPr>
              <a:t>направлено </a:t>
            </a:r>
            <a:r>
              <a:rPr sz="1400" b="1" spc="-75" err="1">
                <a:solidFill>
                  <a:srgbClr val="231F20"/>
                </a:solidFill>
                <a:latin typeface="Liberation Serif" pitchFamily="18" charset="0"/>
                <a:ea typeface="Liberation Serif" pitchFamily="18" charset="0"/>
                <a:cs typeface="Liberation Serif" pitchFamily="18" charset="0"/>
              </a:rPr>
              <a:t>более</a:t>
            </a:r>
            <a:r>
              <a:rPr sz="1400" b="1" spc="-75">
                <a:solidFill>
                  <a:srgbClr val="231F20"/>
                </a:solidFill>
                <a:latin typeface="Liberation Serif" pitchFamily="18" charset="0"/>
                <a:ea typeface="Liberation Serif" pitchFamily="18" charset="0"/>
                <a:cs typeface="Liberation Serif" pitchFamily="18" charset="0"/>
              </a:rPr>
              <a:t> </a:t>
            </a:r>
            <a:r>
              <a:rPr lang="ru-RU" sz="1400" b="1" spc="-75" dirty="0" smtClean="0">
                <a:solidFill>
                  <a:srgbClr val="231F20"/>
                </a:solidFill>
                <a:latin typeface="Liberation Serif" pitchFamily="18" charset="0"/>
                <a:ea typeface="Liberation Serif" pitchFamily="18" charset="0"/>
                <a:cs typeface="Liberation Serif" pitchFamily="18" charset="0"/>
              </a:rPr>
              <a:t> </a:t>
            </a:r>
            <a:r>
              <a:rPr lang="en-US" sz="1400" b="1" spc="-75" dirty="0" smtClean="0">
                <a:solidFill>
                  <a:srgbClr val="231F20"/>
                </a:solidFill>
                <a:latin typeface="Liberation Serif" pitchFamily="18" charset="0"/>
                <a:ea typeface="Liberation Serif" pitchFamily="18" charset="0"/>
                <a:cs typeface="Liberation Serif" pitchFamily="18" charset="0"/>
              </a:rPr>
              <a:t>5</a:t>
            </a:r>
            <a:r>
              <a:rPr lang="ru-RU" sz="1400" b="1" spc="-75" dirty="0" smtClean="0">
                <a:solidFill>
                  <a:srgbClr val="231F20"/>
                </a:solidFill>
                <a:latin typeface="Liberation Serif" pitchFamily="18" charset="0"/>
                <a:ea typeface="Liberation Serif" pitchFamily="18" charset="0"/>
                <a:cs typeface="Liberation Serif" pitchFamily="18" charset="0"/>
              </a:rPr>
              <a:t>1 % </a:t>
            </a:r>
            <a:r>
              <a:rPr sz="1400" b="1" spc="10" smtClean="0">
                <a:solidFill>
                  <a:srgbClr val="231F20"/>
                </a:solidFill>
                <a:latin typeface="Liberation Serif" pitchFamily="18" charset="0"/>
                <a:ea typeface="Liberation Serif" pitchFamily="18" charset="0"/>
                <a:cs typeface="Liberation Serif" pitchFamily="18" charset="0"/>
              </a:rPr>
              <a:t>от </a:t>
            </a:r>
            <a:r>
              <a:rPr sz="1400" b="1" spc="-90" dirty="0">
                <a:solidFill>
                  <a:srgbClr val="231F20"/>
                </a:solidFill>
                <a:latin typeface="Liberation Serif" pitchFamily="18" charset="0"/>
                <a:ea typeface="Liberation Serif" pitchFamily="18" charset="0"/>
                <a:cs typeface="Liberation Serif" pitchFamily="18" charset="0"/>
              </a:rPr>
              <a:t>общей  </a:t>
            </a:r>
            <a:r>
              <a:rPr sz="1400" b="1" spc="-50" dirty="0">
                <a:solidFill>
                  <a:srgbClr val="231F20"/>
                </a:solidFill>
                <a:latin typeface="Liberation Serif" pitchFamily="18" charset="0"/>
                <a:ea typeface="Liberation Serif" pitchFamily="18" charset="0"/>
                <a:cs typeface="Liberation Serif" pitchFamily="18" charset="0"/>
              </a:rPr>
              <a:t>суммы </a:t>
            </a:r>
            <a:r>
              <a:rPr sz="1400" b="1" spc="-45" dirty="0" err="1">
                <a:solidFill>
                  <a:srgbClr val="231F20"/>
                </a:solidFill>
                <a:latin typeface="Liberation Serif" pitchFamily="18" charset="0"/>
                <a:ea typeface="Liberation Serif" pitchFamily="18" charset="0"/>
                <a:cs typeface="Liberation Serif" pitchFamily="18" charset="0"/>
              </a:rPr>
              <a:t>расходов</a:t>
            </a:r>
            <a:r>
              <a:rPr sz="1400" b="1" spc="-45" dirty="0">
                <a:solidFill>
                  <a:srgbClr val="231F20"/>
                </a:solidFill>
                <a:latin typeface="Liberation Serif" pitchFamily="18" charset="0"/>
                <a:ea typeface="Liberation Serif" pitchFamily="18" charset="0"/>
                <a:cs typeface="Liberation Serif" pitchFamily="18" charset="0"/>
              </a:rPr>
              <a:t> </a:t>
            </a:r>
            <a:r>
              <a:rPr sz="1400" b="1" spc="-40" err="1" smtClean="0">
                <a:solidFill>
                  <a:srgbClr val="231F20"/>
                </a:solidFill>
                <a:latin typeface="Liberation Serif" pitchFamily="18" charset="0"/>
                <a:ea typeface="Liberation Serif" pitchFamily="18" charset="0"/>
                <a:cs typeface="Liberation Serif" pitchFamily="18" charset="0"/>
              </a:rPr>
              <a:t>бюджета</a:t>
            </a:r>
            <a:r>
              <a:rPr lang="ru-RU" sz="1400" b="1" spc="-40" dirty="0" smtClean="0">
                <a:solidFill>
                  <a:srgbClr val="231F20"/>
                </a:solidFill>
                <a:latin typeface="Liberation Serif" pitchFamily="18" charset="0"/>
                <a:ea typeface="Liberation Serif" pitchFamily="18" charset="0"/>
                <a:cs typeface="Liberation Serif" pitchFamily="18" charset="0"/>
              </a:rPr>
              <a:t>.</a:t>
            </a:r>
          </a:p>
          <a:p>
            <a:pPr marL="12700" marR="5080" indent="107950">
              <a:lnSpc>
                <a:spcPct val="104200"/>
              </a:lnSpc>
            </a:pPr>
            <a:r>
              <a:rPr lang="ru-RU" sz="1200" spc="-40" dirty="0" smtClean="0">
                <a:solidFill>
                  <a:srgbClr val="231F20"/>
                </a:solidFill>
                <a:latin typeface="Century Gothic"/>
                <a:cs typeface="Century Gothic"/>
              </a:rPr>
              <a:t>                                            </a:t>
            </a:r>
          </a:p>
          <a:p>
            <a:pPr marL="12700" marR="5080" indent="107950">
              <a:lnSpc>
                <a:spcPct val="104200"/>
              </a:lnSpc>
            </a:pPr>
            <a:r>
              <a:rPr lang="ru-RU" sz="1200" spc="-40" dirty="0" smtClean="0">
                <a:solidFill>
                  <a:srgbClr val="231F20"/>
                </a:solidFill>
                <a:latin typeface="Century Gothic"/>
                <a:cs typeface="Century Gothic"/>
              </a:rPr>
              <a:t>                                                                                                                                         </a:t>
            </a:r>
            <a:r>
              <a:rPr lang="en-US" sz="1200" spc="-40" dirty="0" smtClean="0">
                <a:solidFill>
                  <a:srgbClr val="231F20"/>
                </a:solidFill>
                <a:latin typeface="Century Gothic"/>
                <a:cs typeface="Century Gothic"/>
              </a:rPr>
              <a:t>            </a:t>
            </a:r>
            <a:r>
              <a:rPr lang="ru-RU" sz="1000" spc="-40" dirty="0" smtClean="0">
                <a:solidFill>
                  <a:srgbClr val="231F20"/>
                </a:solidFill>
                <a:latin typeface="Century Gothic"/>
                <a:cs typeface="Century Gothic"/>
              </a:rPr>
              <a:t>тыс.руб.</a:t>
            </a:r>
            <a:endParaRPr sz="1200" dirty="0">
              <a:latin typeface="Century Gothic"/>
              <a:cs typeface="Century Gothic"/>
            </a:endParaRPr>
          </a:p>
        </p:txBody>
      </p:sp>
      <p:sp>
        <p:nvSpPr>
          <p:cNvPr id="145" name="object 145"/>
          <p:cNvSpPr txBox="1"/>
          <p:nvPr/>
        </p:nvSpPr>
        <p:spPr>
          <a:xfrm>
            <a:off x="361950" y="7435850"/>
            <a:ext cx="3283585" cy="1005916"/>
          </a:xfrm>
          <a:prstGeom prst="rect">
            <a:avLst/>
          </a:prstGeom>
        </p:spPr>
        <p:txBody>
          <a:bodyPr vert="horz" wrap="square" lIns="0" tIns="0" rIns="0" bIns="0" rtlCol="0">
            <a:spAutoFit/>
          </a:bodyPr>
          <a:lstStyle/>
          <a:p>
            <a:pPr marL="12700" marR="5080" indent="107950" algn="just">
              <a:lnSpc>
                <a:spcPct val="104200"/>
              </a:lnSpc>
            </a:pPr>
            <a:r>
              <a:rPr sz="1600" spc="45" smtClean="0">
                <a:solidFill>
                  <a:srgbClr val="231F20"/>
                </a:solidFill>
                <a:latin typeface="Liberation Serif" pitchFamily="18" charset="0"/>
                <a:ea typeface="Liberation Serif" pitchFamily="18" charset="0"/>
                <a:cs typeface="Liberation Serif" pitchFamily="18" charset="0"/>
              </a:rPr>
              <a:t>В </a:t>
            </a:r>
            <a:r>
              <a:rPr sz="1600" spc="-5" smtClean="0">
                <a:solidFill>
                  <a:srgbClr val="231F20"/>
                </a:solidFill>
                <a:latin typeface="Liberation Serif" pitchFamily="18" charset="0"/>
                <a:ea typeface="Liberation Serif" pitchFamily="18" charset="0"/>
                <a:cs typeface="Liberation Serif" pitchFamily="18" charset="0"/>
              </a:rPr>
              <a:t>20</a:t>
            </a:r>
            <a:r>
              <a:rPr lang="ru-RU" sz="1600" spc="-5" dirty="0" smtClean="0">
                <a:solidFill>
                  <a:srgbClr val="231F20"/>
                </a:solidFill>
                <a:latin typeface="Liberation Serif" pitchFamily="18" charset="0"/>
                <a:ea typeface="Liberation Serif" pitchFamily="18" charset="0"/>
                <a:cs typeface="Liberation Serif" pitchFamily="18" charset="0"/>
              </a:rPr>
              <a:t>25</a:t>
            </a:r>
            <a:r>
              <a:rPr sz="1600" spc="-5" smtClean="0">
                <a:solidFill>
                  <a:srgbClr val="231F20"/>
                </a:solidFill>
                <a:latin typeface="Liberation Serif" pitchFamily="18" charset="0"/>
                <a:ea typeface="Liberation Serif" pitchFamily="18" charset="0"/>
                <a:cs typeface="Liberation Serif" pitchFamily="18" charset="0"/>
              </a:rPr>
              <a:t> </a:t>
            </a:r>
            <a:r>
              <a:rPr sz="1600" spc="-20" dirty="0" err="1" smtClean="0">
                <a:solidFill>
                  <a:srgbClr val="231F20"/>
                </a:solidFill>
                <a:latin typeface="Liberation Serif" pitchFamily="18" charset="0"/>
                <a:ea typeface="Liberation Serif" pitchFamily="18" charset="0"/>
                <a:cs typeface="Liberation Serif" pitchFamily="18" charset="0"/>
              </a:rPr>
              <a:t>году</a:t>
            </a:r>
            <a:r>
              <a:rPr sz="1600" spc="-20" dirty="0" smtClean="0">
                <a:solidFill>
                  <a:srgbClr val="231F20"/>
                </a:solidFill>
                <a:latin typeface="Liberation Serif" pitchFamily="18" charset="0"/>
                <a:ea typeface="Liberation Serif" pitchFamily="18" charset="0"/>
                <a:cs typeface="Liberation Serif" pitchFamily="18" charset="0"/>
              </a:rPr>
              <a:t> </a:t>
            </a:r>
            <a:r>
              <a:rPr sz="1600" spc="-10" dirty="0" err="1" smtClean="0">
                <a:solidFill>
                  <a:srgbClr val="231F20"/>
                </a:solidFill>
                <a:latin typeface="Liberation Serif" pitchFamily="18" charset="0"/>
                <a:ea typeface="Liberation Serif" pitchFamily="18" charset="0"/>
                <a:cs typeface="Liberation Serif" pitchFamily="18" charset="0"/>
              </a:rPr>
              <a:t>выполнены</a:t>
            </a:r>
            <a:r>
              <a:rPr sz="1600" spc="-10" dirty="0" smtClean="0">
                <a:solidFill>
                  <a:srgbClr val="231F20"/>
                </a:solidFill>
                <a:latin typeface="Liberation Serif" pitchFamily="18" charset="0"/>
                <a:ea typeface="Liberation Serif" pitchFamily="18" charset="0"/>
                <a:cs typeface="Liberation Serif" pitchFamily="18" charset="0"/>
              </a:rPr>
              <a:t> </a:t>
            </a:r>
            <a:r>
              <a:rPr sz="1600" spc="-50" dirty="0" err="1" smtClean="0">
                <a:solidFill>
                  <a:srgbClr val="231F20"/>
                </a:solidFill>
                <a:latin typeface="Liberation Serif" pitchFamily="18" charset="0"/>
                <a:ea typeface="Liberation Serif" pitchFamily="18" charset="0"/>
                <a:cs typeface="Liberation Serif" pitchFamily="18" charset="0"/>
              </a:rPr>
              <a:t>все</a:t>
            </a:r>
            <a:r>
              <a:rPr sz="1600" spc="-50" dirty="0" smtClean="0">
                <a:solidFill>
                  <a:srgbClr val="231F20"/>
                </a:solidFill>
                <a:latin typeface="Liberation Serif" pitchFamily="18" charset="0"/>
                <a:ea typeface="Liberation Serif" pitchFamily="18" charset="0"/>
                <a:cs typeface="Liberation Serif" pitchFamily="18" charset="0"/>
              </a:rPr>
              <a:t> </a:t>
            </a:r>
            <a:r>
              <a:rPr sz="1600" spc="-55" dirty="0" err="1" smtClean="0">
                <a:solidFill>
                  <a:srgbClr val="231F20"/>
                </a:solidFill>
                <a:latin typeface="Liberation Serif" pitchFamily="18" charset="0"/>
                <a:ea typeface="Liberation Serif" pitchFamily="18" charset="0"/>
                <a:cs typeface="Liberation Serif" pitchFamily="18" charset="0"/>
              </a:rPr>
              <a:t>намеченные</a:t>
            </a:r>
            <a:r>
              <a:rPr sz="1600" spc="-55" dirty="0" smtClean="0">
                <a:solidFill>
                  <a:srgbClr val="231F20"/>
                </a:solidFill>
                <a:latin typeface="Liberation Serif" pitchFamily="18" charset="0"/>
                <a:ea typeface="Liberation Serif" pitchFamily="18" charset="0"/>
                <a:cs typeface="Liberation Serif" pitchFamily="18" charset="0"/>
              </a:rPr>
              <a:t> </a:t>
            </a:r>
            <a:r>
              <a:rPr sz="1600" spc="-45" dirty="0" err="1" smtClean="0">
                <a:solidFill>
                  <a:srgbClr val="231F20"/>
                </a:solidFill>
                <a:latin typeface="Liberation Serif" pitchFamily="18" charset="0"/>
                <a:ea typeface="Liberation Serif" pitchFamily="18" charset="0"/>
                <a:cs typeface="Liberation Serif" pitchFamily="18" charset="0"/>
              </a:rPr>
              <a:t>социальные</a:t>
            </a:r>
            <a:r>
              <a:rPr sz="1600" spc="-45" dirty="0" smtClean="0">
                <a:solidFill>
                  <a:srgbClr val="231F20"/>
                </a:solidFill>
                <a:latin typeface="Liberation Serif" pitchFamily="18" charset="0"/>
                <a:ea typeface="Liberation Serif" pitchFamily="18" charset="0"/>
                <a:cs typeface="Liberation Serif" pitchFamily="18" charset="0"/>
              </a:rPr>
              <a:t> </a:t>
            </a:r>
            <a:r>
              <a:rPr sz="1600" spc="-5" dirty="0" err="1" smtClean="0">
                <a:solidFill>
                  <a:srgbClr val="231F20"/>
                </a:solidFill>
                <a:latin typeface="Liberation Serif" pitchFamily="18" charset="0"/>
                <a:ea typeface="Liberation Serif" pitchFamily="18" charset="0"/>
                <a:cs typeface="Liberation Serif" pitchFamily="18" charset="0"/>
              </a:rPr>
              <a:t>обязатель</a:t>
            </a:r>
            <a:r>
              <a:rPr sz="1600" spc="-15" dirty="0" err="1" smtClean="0">
                <a:solidFill>
                  <a:srgbClr val="231F20"/>
                </a:solidFill>
                <a:latin typeface="Liberation Serif" pitchFamily="18" charset="0"/>
                <a:ea typeface="Liberation Serif" pitchFamily="18" charset="0"/>
                <a:cs typeface="Liberation Serif" pitchFamily="18" charset="0"/>
              </a:rPr>
              <a:t>ства</a:t>
            </a:r>
            <a:r>
              <a:rPr sz="1600" spc="-15" dirty="0" smtClean="0">
                <a:solidFill>
                  <a:srgbClr val="231F20"/>
                </a:solidFill>
                <a:latin typeface="Liberation Serif" pitchFamily="18" charset="0"/>
                <a:ea typeface="Liberation Serif" pitchFamily="18" charset="0"/>
                <a:cs typeface="Liberation Serif" pitchFamily="18" charset="0"/>
              </a:rPr>
              <a:t> </a:t>
            </a:r>
            <a:r>
              <a:rPr sz="1600" spc="-70" dirty="0" err="1" smtClean="0">
                <a:solidFill>
                  <a:srgbClr val="231F20"/>
                </a:solidFill>
                <a:latin typeface="Liberation Serif" pitchFamily="18" charset="0"/>
                <a:ea typeface="Liberation Serif" pitchFamily="18" charset="0"/>
                <a:cs typeface="Liberation Serif" pitchFamily="18" charset="0"/>
              </a:rPr>
              <a:t>перед</a:t>
            </a:r>
            <a:r>
              <a:rPr sz="1600" spc="-70" dirty="0" smtClean="0">
                <a:solidFill>
                  <a:srgbClr val="231F20"/>
                </a:solidFill>
                <a:latin typeface="Liberation Serif" pitchFamily="18" charset="0"/>
                <a:ea typeface="Liberation Serif" pitchFamily="18" charset="0"/>
                <a:cs typeface="Liberation Serif" pitchFamily="18" charset="0"/>
              </a:rPr>
              <a:t> </a:t>
            </a:r>
            <a:r>
              <a:rPr sz="1600" spc="-75" dirty="0" err="1" smtClean="0">
                <a:solidFill>
                  <a:srgbClr val="231F20"/>
                </a:solidFill>
                <a:latin typeface="Liberation Serif" pitchFamily="18" charset="0"/>
                <a:ea typeface="Liberation Serif" pitchFamily="18" charset="0"/>
                <a:cs typeface="Liberation Serif" pitchFamily="18" charset="0"/>
              </a:rPr>
              <a:t>населением</a:t>
            </a:r>
            <a:r>
              <a:rPr sz="1600" spc="-75" dirty="0" smtClean="0">
                <a:solidFill>
                  <a:srgbClr val="231F20"/>
                </a:solidFill>
                <a:latin typeface="Liberation Serif" pitchFamily="18" charset="0"/>
                <a:ea typeface="Liberation Serif" pitchFamily="18" charset="0"/>
                <a:cs typeface="Liberation Serif" pitchFamily="18" charset="0"/>
              </a:rPr>
              <a:t>.</a:t>
            </a:r>
            <a:r>
              <a:rPr sz="1600" spc="-65" dirty="0" smtClean="0">
                <a:solidFill>
                  <a:srgbClr val="231F20"/>
                </a:solidFill>
                <a:latin typeface="Liberation Serif" pitchFamily="18" charset="0"/>
                <a:ea typeface="Liberation Serif" pitchFamily="18" charset="0"/>
                <a:cs typeface="Liberation Serif" pitchFamily="18" charset="0"/>
              </a:rPr>
              <a:t> </a:t>
            </a:r>
            <a:endParaRPr lang="ru-RU" sz="1600" spc="-35" dirty="0" smtClean="0">
              <a:solidFill>
                <a:srgbClr val="231F20"/>
              </a:solidFill>
              <a:latin typeface="Liberation Serif" pitchFamily="18" charset="0"/>
              <a:ea typeface="Liberation Serif" pitchFamily="18" charset="0"/>
              <a:cs typeface="Liberation Serif" pitchFamily="18" charset="0"/>
            </a:endParaRPr>
          </a:p>
          <a:p>
            <a:pPr marL="12700" marR="5080" indent="107950" algn="just">
              <a:lnSpc>
                <a:spcPct val="104200"/>
              </a:lnSpc>
            </a:pPr>
            <a:endParaRPr sz="1600" dirty="0">
              <a:latin typeface="Century Gothic"/>
              <a:cs typeface="Century Gothic"/>
            </a:endParaRPr>
          </a:p>
        </p:txBody>
      </p:sp>
      <p:sp>
        <p:nvSpPr>
          <p:cNvPr id="146" name="object 146"/>
          <p:cNvSpPr txBox="1"/>
          <p:nvPr/>
        </p:nvSpPr>
        <p:spPr>
          <a:xfrm>
            <a:off x="361950" y="8197850"/>
            <a:ext cx="3283585" cy="1520673"/>
          </a:xfrm>
          <a:prstGeom prst="rect">
            <a:avLst/>
          </a:prstGeom>
        </p:spPr>
        <p:txBody>
          <a:bodyPr vert="horz" wrap="square" lIns="0" tIns="0" rIns="0" bIns="0" rtlCol="0">
            <a:spAutoFit/>
          </a:bodyPr>
          <a:lstStyle/>
          <a:p>
            <a:pPr marL="12700" marR="5080" indent="107950" algn="just">
              <a:lnSpc>
                <a:spcPct val="104200"/>
              </a:lnSpc>
            </a:pPr>
            <a:r>
              <a:rPr sz="1600" spc="-50" dirty="0" err="1" smtClean="0">
                <a:solidFill>
                  <a:srgbClr val="231F20"/>
                </a:solidFill>
                <a:latin typeface="Liberation Serif" pitchFamily="18" charset="0"/>
                <a:ea typeface="Liberation Serif" pitchFamily="18" charset="0"/>
                <a:cs typeface="Liberation Serif" pitchFamily="18" charset="0"/>
              </a:rPr>
              <a:t>Большое</a:t>
            </a:r>
            <a:r>
              <a:rPr sz="1600" spc="-50" dirty="0" smtClean="0">
                <a:solidFill>
                  <a:srgbClr val="231F20"/>
                </a:solidFill>
                <a:latin typeface="Liberation Serif" pitchFamily="18" charset="0"/>
                <a:ea typeface="Liberation Serif" pitchFamily="18" charset="0"/>
                <a:cs typeface="Liberation Serif" pitchFamily="18" charset="0"/>
              </a:rPr>
              <a:t> </a:t>
            </a:r>
            <a:r>
              <a:rPr sz="1600" spc="-55" dirty="0">
                <a:solidFill>
                  <a:srgbClr val="231F20"/>
                </a:solidFill>
                <a:latin typeface="Liberation Serif" pitchFamily="18" charset="0"/>
                <a:ea typeface="Liberation Serif" pitchFamily="18" charset="0"/>
                <a:cs typeface="Liberation Serif" pitchFamily="18" charset="0"/>
              </a:rPr>
              <a:t>внимание уделено </a:t>
            </a:r>
            <a:r>
              <a:rPr sz="1600" spc="-60" dirty="0">
                <a:solidFill>
                  <a:srgbClr val="231F20"/>
                </a:solidFill>
                <a:latin typeface="Liberation Serif" pitchFamily="18" charset="0"/>
                <a:ea typeface="Liberation Serif" pitchFamily="18" charset="0"/>
                <a:cs typeface="Liberation Serif" pitchFamily="18" charset="0"/>
              </a:rPr>
              <a:t>реализации </a:t>
            </a:r>
            <a:r>
              <a:rPr sz="1600" spc="-10" dirty="0">
                <a:solidFill>
                  <a:srgbClr val="231F20"/>
                </a:solidFill>
                <a:latin typeface="Liberation Serif" pitchFamily="18" charset="0"/>
                <a:ea typeface="Liberation Serif" pitchFamily="18" charset="0"/>
                <a:cs typeface="Liberation Serif" pitchFamily="18" charset="0"/>
              </a:rPr>
              <a:t>указов </a:t>
            </a:r>
            <a:r>
              <a:rPr sz="1600" spc="-35" dirty="0" err="1">
                <a:solidFill>
                  <a:srgbClr val="231F20"/>
                </a:solidFill>
                <a:latin typeface="Liberation Serif" pitchFamily="18" charset="0"/>
                <a:ea typeface="Liberation Serif" pitchFamily="18" charset="0"/>
                <a:cs typeface="Liberation Serif" pitchFamily="18" charset="0"/>
              </a:rPr>
              <a:t>Президента</a:t>
            </a:r>
            <a:r>
              <a:rPr sz="1600" spc="-35" dirty="0">
                <a:solidFill>
                  <a:srgbClr val="231F20"/>
                </a:solidFill>
                <a:latin typeface="Liberation Serif" pitchFamily="18" charset="0"/>
                <a:ea typeface="Liberation Serif" pitchFamily="18" charset="0"/>
                <a:cs typeface="Liberation Serif" pitchFamily="18" charset="0"/>
              </a:rPr>
              <a:t> </a:t>
            </a:r>
            <a:r>
              <a:rPr sz="1600" spc="-25" dirty="0" smtClean="0">
                <a:solidFill>
                  <a:srgbClr val="231F20"/>
                </a:solidFill>
                <a:latin typeface="Liberation Serif" pitchFamily="18" charset="0"/>
                <a:ea typeface="Liberation Serif" pitchFamily="18" charset="0"/>
                <a:cs typeface="Liberation Serif" pitchFamily="18" charset="0"/>
              </a:rPr>
              <a:t>Рос</a:t>
            </a:r>
            <a:r>
              <a:rPr sz="1600" spc="-60" dirty="0" smtClean="0">
                <a:solidFill>
                  <a:srgbClr val="231F20"/>
                </a:solidFill>
                <a:latin typeface="Liberation Serif" pitchFamily="18" charset="0"/>
                <a:ea typeface="Liberation Serif" pitchFamily="18" charset="0"/>
                <a:cs typeface="Liberation Serif" pitchFamily="18" charset="0"/>
              </a:rPr>
              <a:t>сийской</a:t>
            </a:r>
            <a:r>
              <a:rPr sz="1600" spc="-80" dirty="0" smtClean="0">
                <a:solidFill>
                  <a:srgbClr val="231F20"/>
                </a:solidFill>
                <a:latin typeface="Liberation Serif" pitchFamily="18" charset="0"/>
                <a:ea typeface="Liberation Serif" pitchFamily="18" charset="0"/>
                <a:cs typeface="Liberation Serif" pitchFamily="18" charset="0"/>
              </a:rPr>
              <a:t> </a:t>
            </a:r>
            <a:r>
              <a:rPr sz="1600" spc="-80" dirty="0">
                <a:solidFill>
                  <a:srgbClr val="231F20"/>
                </a:solidFill>
                <a:latin typeface="Liberation Serif" pitchFamily="18" charset="0"/>
                <a:ea typeface="Liberation Serif" pitchFamily="18" charset="0"/>
                <a:cs typeface="Liberation Serif" pitchFamily="18" charset="0"/>
              </a:rPr>
              <a:t>Федерации, </a:t>
            </a:r>
            <a:r>
              <a:rPr sz="1600" spc="80" dirty="0">
                <a:solidFill>
                  <a:srgbClr val="231F20"/>
                </a:solidFill>
                <a:latin typeface="Liberation Serif" pitchFamily="18" charset="0"/>
                <a:ea typeface="Liberation Serif" pitchFamily="18" charset="0"/>
                <a:cs typeface="Liberation Serif" pitchFamily="18" charset="0"/>
              </a:rPr>
              <a:t>в</a:t>
            </a:r>
            <a:r>
              <a:rPr sz="1600" spc="-80" dirty="0">
                <a:solidFill>
                  <a:srgbClr val="231F20"/>
                </a:solidFill>
                <a:latin typeface="Liberation Serif" pitchFamily="18" charset="0"/>
                <a:ea typeface="Liberation Serif" pitchFamily="18" charset="0"/>
                <a:cs typeface="Liberation Serif" pitchFamily="18" charset="0"/>
              </a:rPr>
              <a:t> </a:t>
            </a:r>
            <a:r>
              <a:rPr sz="1600" spc="-35" dirty="0">
                <a:solidFill>
                  <a:srgbClr val="231F20"/>
                </a:solidFill>
                <a:latin typeface="Liberation Serif" pitchFamily="18" charset="0"/>
                <a:ea typeface="Liberation Serif" pitchFamily="18" charset="0"/>
                <a:cs typeface="Liberation Serif" pitchFamily="18" charset="0"/>
              </a:rPr>
              <a:t>том</a:t>
            </a:r>
            <a:r>
              <a:rPr sz="1600" spc="-80" dirty="0">
                <a:solidFill>
                  <a:srgbClr val="231F20"/>
                </a:solidFill>
                <a:latin typeface="Liberation Serif" pitchFamily="18" charset="0"/>
                <a:ea typeface="Liberation Serif" pitchFamily="18" charset="0"/>
                <a:cs typeface="Liberation Serif" pitchFamily="18" charset="0"/>
              </a:rPr>
              <a:t> </a:t>
            </a:r>
            <a:r>
              <a:rPr sz="1600" spc="-45" dirty="0">
                <a:solidFill>
                  <a:srgbClr val="231F20"/>
                </a:solidFill>
                <a:latin typeface="Liberation Serif" pitchFamily="18" charset="0"/>
                <a:ea typeface="Liberation Serif" pitchFamily="18" charset="0"/>
                <a:cs typeface="Liberation Serif" pitchFamily="18" charset="0"/>
              </a:rPr>
              <a:t>числе</a:t>
            </a:r>
            <a:r>
              <a:rPr sz="1600" spc="-80" dirty="0">
                <a:solidFill>
                  <a:srgbClr val="231F20"/>
                </a:solidFill>
                <a:latin typeface="Liberation Serif" pitchFamily="18" charset="0"/>
                <a:ea typeface="Liberation Serif" pitchFamily="18" charset="0"/>
                <a:cs typeface="Liberation Serif" pitchFamily="18" charset="0"/>
              </a:rPr>
              <a:t> </a:t>
            </a:r>
            <a:r>
              <a:rPr sz="1600" spc="80" dirty="0">
                <a:solidFill>
                  <a:srgbClr val="231F20"/>
                </a:solidFill>
                <a:latin typeface="Liberation Serif" pitchFamily="18" charset="0"/>
                <a:ea typeface="Liberation Serif" pitchFamily="18" charset="0"/>
                <a:cs typeface="Liberation Serif" pitchFamily="18" charset="0"/>
              </a:rPr>
              <a:t>в</a:t>
            </a:r>
            <a:r>
              <a:rPr sz="1600" spc="-80" dirty="0">
                <a:solidFill>
                  <a:srgbClr val="231F20"/>
                </a:solidFill>
                <a:latin typeface="Liberation Serif" pitchFamily="18" charset="0"/>
                <a:ea typeface="Liberation Serif" pitchFamily="18" charset="0"/>
                <a:cs typeface="Liberation Serif" pitchFamily="18" charset="0"/>
              </a:rPr>
              <a:t> </a:t>
            </a:r>
            <a:r>
              <a:rPr sz="1600" spc="-25" dirty="0">
                <a:solidFill>
                  <a:srgbClr val="231F20"/>
                </a:solidFill>
                <a:latin typeface="Liberation Serif" pitchFamily="18" charset="0"/>
                <a:ea typeface="Liberation Serif" pitchFamily="18" charset="0"/>
                <a:cs typeface="Liberation Serif" pitchFamily="18" charset="0"/>
              </a:rPr>
              <a:t>части</a:t>
            </a:r>
            <a:r>
              <a:rPr sz="1600" spc="-80" dirty="0">
                <a:solidFill>
                  <a:srgbClr val="231F20"/>
                </a:solidFill>
                <a:latin typeface="Liberation Serif" pitchFamily="18" charset="0"/>
                <a:ea typeface="Liberation Serif" pitchFamily="18" charset="0"/>
                <a:cs typeface="Liberation Serif" pitchFamily="18" charset="0"/>
              </a:rPr>
              <a:t> </a:t>
            </a:r>
            <a:r>
              <a:rPr sz="1600" spc="-20" dirty="0">
                <a:solidFill>
                  <a:srgbClr val="231F20"/>
                </a:solidFill>
                <a:latin typeface="Liberation Serif" pitchFamily="18" charset="0"/>
                <a:ea typeface="Liberation Serif" pitchFamily="18" charset="0"/>
                <a:cs typeface="Liberation Serif" pitchFamily="18" charset="0"/>
              </a:rPr>
              <a:t>повышения</a:t>
            </a:r>
            <a:r>
              <a:rPr sz="1600" spc="-80" dirty="0">
                <a:solidFill>
                  <a:srgbClr val="231F20"/>
                </a:solidFill>
                <a:latin typeface="Liberation Serif" pitchFamily="18" charset="0"/>
                <a:ea typeface="Liberation Serif" pitchFamily="18" charset="0"/>
                <a:cs typeface="Liberation Serif" pitchFamily="18" charset="0"/>
              </a:rPr>
              <a:t> </a:t>
            </a:r>
            <a:r>
              <a:rPr sz="1600" spc="-75" dirty="0" err="1">
                <a:solidFill>
                  <a:srgbClr val="231F20"/>
                </a:solidFill>
                <a:latin typeface="Liberation Serif" pitchFamily="18" charset="0"/>
                <a:ea typeface="Liberation Serif" pitchFamily="18" charset="0"/>
                <a:cs typeface="Liberation Serif" pitchFamily="18" charset="0"/>
              </a:rPr>
              <a:t>средней</a:t>
            </a:r>
            <a:r>
              <a:rPr sz="1600" spc="-80" dirty="0">
                <a:solidFill>
                  <a:srgbClr val="231F20"/>
                </a:solidFill>
                <a:latin typeface="Liberation Serif" pitchFamily="18" charset="0"/>
                <a:ea typeface="Liberation Serif" pitchFamily="18" charset="0"/>
                <a:cs typeface="Liberation Serif" pitchFamily="18" charset="0"/>
              </a:rPr>
              <a:t> </a:t>
            </a:r>
            <a:r>
              <a:rPr sz="1600" spc="-35" dirty="0" err="1" smtClean="0">
                <a:solidFill>
                  <a:srgbClr val="231F20"/>
                </a:solidFill>
                <a:latin typeface="Liberation Serif" pitchFamily="18" charset="0"/>
                <a:ea typeface="Liberation Serif" pitchFamily="18" charset="0"/>
                <a:cs typeface="Liberation Serif" pitchFamily="18" charset="0"/>
              </a:rPr>
              <a:t>зарпла</a:t>
            </a:r>
            <a:r>
              <a:rPr sz="1600" spc="90" dirty="0" err="1" smtClean="0">
                <a:solidFill>
                  <a:srgbClr val="231F20"/>
                </a:solidFill>
                <a:latin typeface="Liberation Serif" pitchFamily="18" charset="0"/>
                <a:ea typeface="Liberation Serif" pitchFamily="18" charset="0"/>
                <a:cs typeface="Liberation Serif" pitchFamily="18" charset="0"/>
              </a:rPr>
              <a:t>ты</a:t>
            </a:r>
            <a:r>
              <a:rPr sz="1600" spc="90" dirty="0" smtClean="0">
                <a:solidFill>
                  <a:srgbClr val="231F20"/>
                </a:solidFill>
                <a:latin typeface="Liberation Serif" pitchFamily="18" charset="0"/>
                <a:ea typeface="Liberation Serif" pitchFamily="18" charset="0"/>
                <a:cs typeface="Liberation Serif" pitchFamily="18" charset="0"/>
              </a:rPr>
              <a:t> </a:t>
            </a:r>
            <a:r>
              <a:rPr sz="1600" spc="-20" dirty="0">
                <a:solidFill>
                  <a:srgbClr val="231F20"/>
                </a:solidFill>
                <a:latin typeface="Liberation Serif" pitchFamily="18" charset="0"/>
                <a:ea typeface="Liberation Serif" pitchFamily="18" charset="0"/>
                <a:cs typeface="Liberation Serif" pitchFamily="18" charset="0"/>
              </a:rPr>
              <a:t>отдельным</a:t>
            </a:r>
            <a:r>
              <a:rPr sz="1600" spc="-155" dirty="0">
                <a:solidFill>
                  <a:srgbClr val="231F20"/>
                </a:solidFill>
                <a:latin typeface="Liberation Serif" pitchFamily="18" charset="0"/>
                <a:ea typeface="Liberation Serif" pitchFamily="18" charset="0"/>
                <a:cs typeface="Liberation Serif" pitchFamily="18" charset="0"/>
              </a:rPr>
              <a:t> </a:t>
            </a:r>
            <a:r>
              <a:rPr sz="1600" spc="-35" dirty="0">
                <a:solidFill>
                  <a:srgbClr val="231F20"/>
                </a:solidFill>
                <a:latin typeface="Liberation Serif" pitchFamily="18" charset="0"/>
                <a:ea typeface="Liberation Serif" pitchFamily="18" charset="0"/>
                <a:cs typeface="Liberation Serif" pitchFamily="18" charset="0"/>
              </a:rPr>
              <a:t>категориям </a:t>
            </a:r>
            <a:r>
              <a:rPr sz="1600" spc="-40" dirty="0">
                <a:solidFill>
                  <a:srgbClr val="231F20"/>
                </a:solidFill>
                <a:latin typeface="Liberation Serif" pitchFamily="18" charset="0"/>
                <a:ea typeface="Liberation Serif" pitchFamily="18" charset="0"/>
                <a:cs typeface="Liberation Serif" pitchFamily="18" charset="0"/>
              </a:rPr>
              <a:t>работников </a:t>
            </a:r>
            <a:r>
              <a:rPr sz="1600" spc="-55" dirty="0">
                <a:solidFill>
                  <a:srgbClr val="231F20"/>
                </a:solidFill>
                <a:latin typeface="Liberation Serif" pitchFamily="18" charset="0"/>
                <a:ea typeface="Liberation Serif" pitchFamily="18" charset="0"/>
                <a:cs typeface="Liberation Serif" pitchFamily="18" charset="0"/>
              </a:rPr>
              <a:t>социальной </a:t>
            </a:r>
            <a:r>
              <a:rPr sz="1600" spc="-80" dirty="0">
                <a:solidFill>
                  <a:srgbClr val="231F20"/>
                </a:solidFill>
                <a:latin typeface="Liberation Serif" pitchFamily="18" charset="0"/>
                <a:ea typeface="Liberation Serif" pitchFamily="18" charset="0"/>
                <a:cs typeface="Liberation Serif" pitchFamily="18" charset="0"/>
              </a:rPr>
              <a:t>сферы</a:t>
            </a:r>
            <a:endParaRPr sz="1600" dirty="0">
              <a:latin typeface="Liberation Serif" pitchFamily="18" charset="0"/>
              <a:ea typeface="Liberation Serif" pitchFamily="18" charset="0"/>
              <a:cs typeface="Liberation Serif" pitchFamily="18" charset="0"/>
            </a:endParaRPr>
          </a:p>
        </p:txBody>
      </p:sp>
      <p:sp>
        <p:nvSpPr>
          <p:cNvPr id="148" name="object 148"/>
          <p:cNvSpPr txBox="1"/>
          <p:nvPr/>
        </p:nvSpPr>
        <p:spPr>
          <a:xfrm>
            <a:off x="2038350" y="1492250"/>
            <a:ext cx="5105400" cy="215444"/>
          </a:xfrm>
          <a:prstGeom prst="rect">
            <a:avLst/>
          </a:prstGeom>
        </p:spPr>
        <p:txBody>
          <a:bodyPr vert="horz" wrap="square" lIns="0" tIns="0" rIns="0" bIns="0" rtlCol="0">
            <a:spAutoFit/>
          </a:bodyPr>
          <a:lstStyle/>
          <a:p>
            <a:pPr marL="12700">
              <a:lnSpc>
                <a:spcPct val="100000"/>
              </a:lnSpc>
            </a:pPr>
            <a:r>
              <a:rPr lang="ru-RU" sz="1400" b="1" spc="5" dirty="0" smtClean="0">
                <a:solidFill>
                  <a:srgbClr val="00B8BE"/>
                </a:solidFill>
                <a:latin typeface="Trebuchet MS"/>
                <a:cs typeface="Trebuchet MS"/>
              </a:rPr>
              <a:t>Б</a:t>
            </a:r>
            <a:r>
              <a:rPr sz="1400" b="1" spc="5" dirty="0" err="1" smtClean="0">
                <a:solidFill>
                  <a:srgbClr val="00B8BE"/>
                </a:solidFill>
                <a:latin typeface="Trebuchet MS"/>
                <a:cs typeface="Trebuchet MS"/>
              </a:rPr>
              <a:t>юджет</a:t>
            </a:r>
            <a:r>
              <a:rPr sz="1400" b="1" spc="-170" dirty="0" smtClean="0">
                <a:solidFill>
                  <a:srgbClr val="00B8BE"/>
                </a:solidFill>
                <a:latin typeface="Trebuchet MS"/>
                <a:cs typeface="Trebuchet MS"/>
              </a:rPr>
              <a:t> </a:t>
            </a:r>
            <a:r>
              <a:rPr lang="ru-RU" sz="1400" b="1" dirty="0" smtClean="0">
                <a:solidFill>
                  <a:srgbClr val="00B8BE"/>
                </a:solidFill>
                <a:latin typeface="Trebuchet MS"/>
                <a:cs typeface="Trebuchet MS"/>
              </a:rPr>
              <a:t>Шалинского муниципального округа</a:t>
            </a:r>
            <a:endParaRPr sz="1400" dirty="0">
              <a:latin typeface="Trebuchet MS"/>
              <a:cs typeface="Trebuchet MS"/>
            </a:endParaRPr>
          </a:p>
        </p:txBody>
      </p:sp>
      <p:sp>
        <p:nvSpPr>
          <p:cNvPr id="159" name="object 159"/>
          <p:cNvSpPr/>
          <p:nvPr/>
        </p:nvSpPr>
        <p:spPr>
          <a:xfrm>
            <a:off x="2571750" y="6140450"/>
            <a:ext cx="1081011" cy="218440"/>
          </a:xfrm>
          <a:custGeom>
            <a:avLst/>
            <a:gdLst/>
            <a:ahLst/>
            <a:cxnLst/>
            <a:rect l="l" t="t" r="r" b="b"/>
            <a:pathLst>
              <a:path w="712470" h="142239">
                <a:moveTo>
                  <a:pt x="712114" y="0"/>
                </a:moveTo>
                <a:lnTo>
                  <a:pt x="74777" y="0"/>
                </a:lnTo>
                <a:lnTo>
                  <a:pt x="0" y="70916"/>
                </a:lnTo>
                <a:lnTo>
                  <a:pt x="74777" y="141859"/>
                </a:lnTo>
                <a:lnTo>
                  <a:pt x="712114" y="141859"/>
                </a:lnTo>
                <a:lnTo>
                  <a:pt x="712114" y="0"/>
                </a:lnTo>
                <a:close/>
              </a:path>
            </a:pathLst>
          </a:custGeom>
          <a:solidFill>
            <a:srgbClr val="F1EE88"/>
          </a:solidFill>
        </p:spPr>
        <p:txBody>
          <a:bodyPr wrap="square" lIns="0" tIns="0" rIns="0" bIns="0" rtlCol="0"/>
          <a:lstStyle/>
          <a:p>
            <a:endParaRPr/>
          </a:p>
        </p:txBody>
      </p:sp>
      <p:sp>
        <p:nvSpPr>
          <p:cNvPr id="160" name="object 160"/>
          <p:cNvSpPr/>
          <p:nvPr/>
        </p:nvSpPr>
        <p:spPr>
          <a:xfrm>
            <a:off x="2571750" y="5835650"/>
            <a:ext cx="1157211" cy="228600"/>
          </a:xfrm>
          <a:custGeom>
            <a:avLst/>
            <a:gdLst/>
            <a:ahLst/>
            <a:cxnLst/>
            <a:rect l="l" t="t" r="r" b="b"/>
            <a:pathLst>
              <a:path w="712470" h="142239">
                <a:moveTo>
                  <a:pt x="712114" y="0"/>
                </a:moveTo>
                <a:lnTo>
                  <a:pt x="74777" y="0"/>
                </a:lnTo>
                <a:lnTo>
                  <a:pt x="0" y="70916"/>
                </a:lnTo>
                <a:lnTo>
                  <a:pt x="74777" y="141859"/>
                </a:lnTo>
                <a:lnTo>
                  <a:pt x="712114" y="141859"/>
                </a:lnTo>
                <a:lnTo>
                  <a:pt x="712114" y="0"/>
                </a:lnTo>
                <a:close/>
              </a:path>
            </a:pathLst>
          </a:custGeom>
          <a:solidFill>
            <a:srgbClr val="F08E45"/>
          </a:solidFill>
        </p:spPr>
        <p:txBody>
          <a:bodyPr wrap="square" lIns="0" tIns="0" rIns="0" bIns="0" rtlCol="0"/>
          <a:lstStyle/>
          <a:p>
            <a:endParaRPr/>
          </a:p>
        </p:txBody>
      </p:sp>
      <p:sp>
        <p:nvSpPr>
          <p:cNvPr id="161" name="object 161"/>
          <p:cNvSpPr/>
          <p:nvPr/>
        </p:nvSpPr>
        <p:spPr>
          <a:xfrm>
            <a:off x="2952750" y="5607050"/>
            <a:ext cx="712470" cy="218440"/>
          </a:xfrm>
          <a:custGeom>
            <a:avLst/>
            <a:gdLst/>
            <a:ahLst/>
            <a:cxnLst/>
            <a:rect l="l" t="t" r="r" b="b"/>
            <a:pathLst>
              <a:path w="712470" h="142239">
                <a:moveTo>
                  <a:pt x="712114" y="0"/>
                </a:moveTo>
                <a:lnTo>
                  <a:pt x="74777" y="0"/>
                </a:lnTo>
                <a:lnTo>
                  <a:pt x="0" y="70929"/>
                </a:lnTo>
                <a:lnTo>
                  <a:pt x="74777" y="141884"/>
                </a:lnTo>
                <a:lnTo>
                  <a:pt x="712114" y="141884"/>
                </a:lnTo>
                <a:lnTo>
                  <a:pt x="712114" y="0"/>
                </a:lnTo>
                <a:close/>
              </a:path>
            </a:pathLst>
          </a:custGeom>
          <a:solidFill>
            <a:srgbClr val="5388C7"/>
          </a:solidFill>
        </p:spPr>
        <p:txBody>
          <a:bodyPr wrap="square" lIns="0" tIns="0" rIns="0" bIns="0" rtlCol="0"/>
          <a:lstStyle/>
          <a:p>
            <a:endParaRPr/>
          </a:p>
        </p:txBody>
      </p:sp>
      <p:sp>
        <p:nvSpPr>
          <p:cNvPr id="162" name="object 162"/>
          <p:cNvSpPr/>
          <p:nvPr/>
        </p:nvSpPr>
        <p:spPr>
          <a:xfrm>
            <a:off x="2952750" y="5302250"/>
            <a:ext cx="712470" cy="228600"/>
          </a:xfrm>
          <a:custGeom>
            <a:avLst/>
            <a:gdLst/>
            <a:ahLst/>
            <a:cxnLst/>
            <a:rect l="l" t="t" r="r" b="b"/>
            <a:pathLst>
              <a:path w="712470" h="142239">
                <a:moveTo>
                  <a:pt x="712114" y="0"/>
                </a:moveTo>
                <a:lnTo>
                  <a:pt x="74777" y="0"/>
                </a:lnTo>
                <a:lnTo>
                  <a:pt x="0" y="70916"/>
                </a:lnTo>
                <a:lnTo>
                  <a:pt x="74777" y="141858"/>
                </a:lnTo>
                <a:lnTo>
                  <a:pt x="712114" y="141858"/>
                </a:lnTo>
                <a:lnTo>
                  <a:pt x="712114" y="0"/>
                </a:lnTo>
                <a:close/>
              </a:path>
            </a:pathLst>
          </a:custGeom>
          <a:solidFill>
            <a:srgbClr val="41C0BE"/>
          </a:solidFill>
        </p:spPr>
        <p:txBody>
          <a:bodyPr wrap="square" lIns="0" tIns="0" rIns="0" bIns="0" rtlCol="0"/>
          <a:lstStyle/>
          <a:p>
            <a:endParaRPr/>
          </a:p>
        </p:txBody>
      </p:sp>
      <p:sp>
        <p:nvSpPr>
          <p:cNvPr id="164" name="object 164"/>
          <p:cNvSpPr/>
          <p:nvPr/>
        </p:nvSpPr>
        <p:spPr>
          <a:xfrm>
            <a:off x="3638550" y="6140450"/>
            <a:ext cx="1295400" cy="218440"/>
          </a:xfrm>
          <a:custGeom>
            <a:avLst/>
            <a:gdLst/>
            <a:ahLst/>
            <a:cxnLst/>
            <a:rect l="l" t="t" r="r" b="b"/>
            <a:pathLst>
              <a:path w="712470" h="142239">
                <a:moveTo>
                  <a:pt x="637336" y="0"/>
                </a:moveTo>
                <a:lnTo>
                  <a:pt x="0" y="0"/>
                </a:lnTo>
                <a:lnTo>
                  <a:pt x="0" y="141859"/>
                </a:lnTo>
                <a:lnTo>
                  <a:pt x="637336" y="141859"/>
                </a:lnTo>
                <a:lnTo>
                  <a:pt x="712114" y="70916"/>
                </a:lnTo>
                <a:lnTo>
                  <a:pt x="637336" y="0"/>
                </a:lnTo>
                <a:close/>
              </a:path>
            </a:pathLst>
          </a:custGeom>
          <a:solidFill>
            <a:srgbClr val="F1EE88"/>
          </a:solidFill>
        </p:spPr>
        <p:txBody>
          <a:bodyPr wrap="square" lIns="0" tIns="0" rIns="0" bIns="0" rtlCol="0"/>
          <a:lstStyle/>
          <a:p>
            <a:endParaRPr/>
          </a:p>
        </p:txBody>
      </p:sp>
      <p:sp>
        <p:nvSpPr>
          <p:cNvPr id="165" name="object 165"/>
          <p:cNvSpPr/>
          <p:nvPr/>
        </p:nvSpPr>
        <p:spPr>
          <a:xfrm>
            <a:off x="3714750" y="5835650"/>
            <a:ext cx="1219200" cy="228600"/>
          </a:xfrm>
          <a:custGeom>
            <a:avLst/>
            <a:gdLst/>
            <a:ahLst/>
            <a:cxnLst/>
            <a:rect l="l" t="t" r="r" b="b"/>
            <a:pathLst>
              <a:path w="712470" h="142239">
                <a:moveTo>
                  <a:pt x="637336" y="0"/>
                </a:moveTo>
                <a:lnTo>
                  <a:pt x="0" y="0"/>
                </a:lnTo>
                <a:lnTo>
                  <a:pt x="0" y="141859"/>
                </a:lnTo>
                <a:lnTo>
                  <a:pt x="637336" y="141859"/>
                </a:lnTo>
                <a:lnTo>
                  <a:pt x="712114" y="70916"/>
                </a:lnTo>
                <a:lnTo>
                  <a:pt x="637336" y="0"/>
                </a:lnTo>
                <a:close/>
              </a:path>
            </a:pathLst>
          </a:custGeom>
          <a:solidFill>
            <a:srgbClr val="F08E45"/>
          </a:solidFill>
        </p:spPr>
        <p:txBody>
          <a:bodyPr wrap="square" lIns="0" tIns="0" rIns="0" bIns="0" rtlCol="0"/>
          <a:lstStyle/>
          <a:p>
            <a:endParaRPr/>
          </a:p>
        </p:txBody>
      </p:sp>
      <p:sp>
        <p:nvSpPr>
          <p:cNvPr id="166" name="object 166"/>
          <p:cNvSpPr/>
          <p:nvPr/>
        </p:nvSpPr>
        <p:spPr>
          <a:xfrm>
            <a:off x="3638550" y="5607050"/>
            <a:ext cx="712470" cy="218440"/>
          </a:xfrm>
          <a:custGeom>
            <a:avLst/>
            <a:gdLst/>
            <a:ahLst/>
            <a:cxnLst/>
            <a:rect l="l" t="t" r="r" b="b"/>
            <a:pathLst>
              <a:path w="712470" h="142239">
                <a:moveTo>
                  <a:pt x="637336" y="0"/>
                </a:moveTo>
                <a:lnTo>
                  <a:pt x="0" y="0"/>
                </a:lnTo>
                <a:lnTo>
                  <a:pt x="0" y="141884"/>
                </a:lnTo>
                <a:lnTo>
                  <a:pt x="637336" y="141884"/>
                </a:lnTo>
                <a:lnTo>
                  <a:pt x="712114" y="70929"/>
                </a:lnTo>
                <a:lnTo>
                  <a:pt x="637336" y="0"/>
                </a:lnTo>
                <a:close/>
              </a:path>
            </a:pathLst>
          </a:custGeom>
          <a:solidFill>
            <a:srgbClr val="5388C7"/>
          </a:solidFill>
        </p:spPr>
        <p:txBody>
          <a:bodyPr wrap="square" lIns="0" tIns="0" rIns="0" bIns="0" rtlCol="0"/>
          <a:lstStyle/>
          <a:p>
            <a:endParaRPr/>
          </a:p>
        </p:txBody>
      </p:sp>
      <p:sp>
        <p:nvSpPr>
          <p:cNvPr id="167" name="object 167"/>
          <p:cNvSpPr/>
          <p:nvPr/>
        </p:nvSpPr>
        <p:spPr>
          <a:xfrm>
            <a:off x="3638550" y="5302250"/>
            <a:ext cx="712470" cy="218440"/>
          </a:xfrm>
          <a:custGeom>
            <a:avLst/>
            <a:gdLst/>
            <a:ahLst/>
            <a:cxnLst/>
            <a:rect l="l" t="t" r="r" b="b"/>
            <a:pathLst>
              <a:path w="712470" h="142239">
                <a:moveTo>
                  <a:pt x="637336" y="0"/>
                </a:moveTo>
                <a:lnTo>
                  <a:pt x="0" y="0"/>
                </a:lnTo>
                <a:lnTo>
                  <a:pt x="0" y="141858"/>
                </a:lnTo>
                <a:lnTo>
                  <a:pt x="637336" y="141858"/>
                </a:lnTo>
                <a:lnTo>
                  <a:pt x="712114" y="70916"/>
                </a:lnTo>
                <a:lnTo>
                  <a:pt x="637336" y="0"/>
                </a:lnTo>
                <a:close/>
              </a:path>
            </a:pathLst>
          </a:custGeom>
          <a:solidFill>
            <a:srgbClr val="41C0BE"/>
          </a:solidFill>
        </p:spPr>
        <p:txBody>
          <a:bodyPr wrap="square" lIns="0" tIns="0" rIns="0" bIns="0" rtlCol="0"/>
          <a:lstStyle/>
          <a:p>
            <a:endParaRPr/>
          </a:p>
        </p:txBody>
      </p:sp>
      <p:sp>
        <p:nvSpPr>
          <p:cNvPr id="169" name="object 169"/>
          <p:cNvSpPr txBox="1"/>
          <p:nvPr/>
        </p:nvSpPr>
        <p:spPr>
          <a:xfrm>
            <a:off x="2647950" y="5149850"/>
            <a:ext cx="1981200" cy="1168205"/>
          </a:xfrm>
          <a:prstGeom prst="rect">
            <a:avLst/>
          </a:prstGeom>
        </p:spPr>
        <p:txBody>
          <a:bodyPr vert="horz" wrap="square" lIns="0" tIns="0" rIns="0" bIns="0" rtlCol="0">
            <a:spAutoFit/>
          </a:bodyPr>
          <a:lstStyle/>
          <a:p>
            <a:pPr marL="170815" marR="163195" algn="ctr">
              <a:lnSpc>
                <a:spcPct val="145800"/>
              </a:lnSpc>
            </a:pPr>
            <a:endParaRPr lang="ru-RU" sz="800" spc="20" dirty="0" smtClean="0">
              <a:solidFill>
                <a:srgbClr val="231F20"/>
              </a:solidFill>
              <a:latin typeface="Arial Narrow"/>
              <a:cs typeface="Arial Narrow"/>
            </a:endParaRPr>
          </a:p>
          <a:p>
            <a:pPr marL="170815" marR="163195" algn="ctr">
              <a:lnSpc>
                <a:spcPct val="145800"/>
              </a:lnSpc>
            </a:pPr>
            <a:r>
              <a:rPr sz="1100" spc="20" err="1" smtClean="0">
                <a:solidFill>
                  <a:srgbClr val="231F20"/>
                </a:solidFill>
                <a:latin typeface="Arial Narrow"/>
                <a:cs typeface="Arial Narrow"/>
              </a:rPr>
              <a:t>Образование</a:t>
            </a:r>
            <a:r>
              <a:rPr sz="1100" spc="20" smtClean="0">
                <a:solidFill>
                  <a:srgbClr val="231F20"/>
                </a:solidFill>
                <a:latin typeface="Arial Narrow"/>
                <a:cs typeface="Arial Narrow"/>
              </a:rPr>
              <a:t> </a:t>
            </a:r>
            <a:endParaRPr lang="ru-RU" sz="1100" spc="20" dirty="0" smtClean="0">
              <a:solidFill>
                <a:srgbClr val="231F20"/>
              </a:solidFill>
              <a:latin typeface="Arial Narrow"/>
              <a:cs typeface="Arial Narrow"/>
            </a:endParaRPr>
          </a:p>
          <a:p>
            <a:pPr marL="170815" marR="163195" algn="ctr">
              <a:lnSpc>
                <a:spcPct val="145800"/>
              </a:lnSpc>
            </a:pPr>
            <a:r>
              <a:rPr sz="1100" spc="20" smtClean="0">
                <a:solidFill>
                  <a:srgbClr val="231F20"/>
                </a:solidFill>
                <a:latin typeface="Arial Narrow"/>
                <a:cs typeface="Arial Narrow"/>
              </a:rPr>
              <a:t> </a:t>
            </a:r>
            <a:r>
              <a:rPr sz="1100" spc="20">
                <a:solidFill>
                  <a:srgbClr val="231F20"/>
                </a:solidFill>
                <a:latin typeface="Arial Narrow"/>
                <a:cs typeface="Arial Narrow"/>
              </a:rPr>
              <a:t>Социальная</a:t>
            </a:r>
            <a:r>
              <a:rPr sz="1100" spc="-90">
                <a:solidFill>
                  <a:srgbClr val="231F20"/>
                </a:solidFill>
                <a:latin typeface="Arial Narrow"/>
                <a:cs typeface="Arial Narrow"/>
              </a:rPr>
              <a:t> </a:t>
            </a:r>
            <a:r>
              <a:rPr sz="1100" spc="35" smtClean="0">
                <a:solidFill>
                  <a:srgbClr val="231F20"/>
                </a:solidFill>
                <a:latin typeface="Arial Narrow"/>
                <a:cs typeface="Arial Narrow"/>
              </a:rPr>
              <a:t>политика</a:t>
            </a:r>
            <a:endParaRPr sz="1100" dirty="0">
              <a:latin typeface="Arial Narrow"/>
              <a:cs typeface="Arial Narrow"/>
            </a:endParaRPr>
          </a:p>
          <a:p>
            <a:pPr marL="12700" marR="5080" algn="ctr">
              <a:lnSpc>
                <a:spcPct val="145800"/>
              </a:lnSpc>
            </a:pPr>
            <a:r>
              <a:rPr sz="1100" spc="35" dirty="0">
                <a:solidFill>
                  <a:srgbClr val="231F20"/>
                </a:solidFill>
                <a:latin typeface="Arial Narrow"/>
                <a:cs typeface="Arial Narrow"/>
              </a:rPr>
              <a:t>Физическая</a:t>
            </a:r>
            <a:r>
              <a:rPr sz="1100" spc="-35" dirty="0">
                <a:solidFill>
                  <a:srgbClr val="231F20"/>
                </a:solidFill>
                <a:latin typeface="Arial Narrow"/>
                <a:cs typeface="Arial Narrow"/>
              </a:rPr>
              <a:t> </a:t>
            </a:r>
            <a:r>
              <a:rPr sz="1100" spc="30" dirty="0">
                <a:solidFill>
                  <a:srgbClr val="231F20"/>
                </a:solidFill>
                <a:latin typeface="Arial Narrow"/>
                <a:cs typeface="Arial Narrow"/>
              </a:rPr>
              <a:t>культура</a:t>
            </a:r>
            <a:r>
              <a:rPr sz="1100" spc="-35" dirty="0">
                <a:solidFill>
                  <a:srgbClr val="231F20"/>
                </a:solidFill>
                <a:latin typeface="Arial Narrow"/>
                <a:cs typeface="Arial Narrow"/>
              </a:rPr>
              <a:t> </a:t>
            </a:r>
            <a:r>
              <a:rPr sz="1100" spc="25" dirty="0">
                <a:solidFill>
                  <a:srgbClr val="231F20"/>
                </a:solidFill>
                <a:latin typeface="Arial Narrow"/>
                <a:cs typeface="Arial Narrow"/>
              </a:rPr>
              <a:t>и</a:t>
            </a:r>
            <a:r>
              <a:rPr sz="1100" spc="-35" dirty="0">
                <a:solidFill>
                  <a:srgbClr val="231F20"/>
                </a:solidFill>
                <a:latin typeface="Arial Narrow"/>
                <a:cs typeface="Arial Narrow"/>
              </a:rPr>
              <a:t> </a:t>
            </a:r>
            <a:r>
              <a:rPr sz="1100" spc="35" dirty="0">
                <a:solidFill>
                  <a:srgbClr val="231F20"/>
                </a:solidFill>
                <a:latin typeface="Arial Narrow"/>
                <a:cs typeface="Arial Narrow"/>
              </a:rPr>
              <a:t>спорт  </a:t>
            </a:r>
            <a:r>
              <a:rPr sz="1100" spc="15" dirty="0">
                <a:solidFill>
                  <a:srgbClr val="231F20"/>
                </a:solidFill>
                <a:latin typeface="Arial Narrow"/>
                <a:cs typeface="Arial Narrow"/>
              </a:rPr>
              <a:t>Культура,</a:t>
            </a:r>
            <a:r>
              <a:rPr sz="1100" spc="-25" dirty="0">
                <a:solidFill>
                  <a:srgbClr val="231F20"/>
                </a:solidFill>
                <a:latin typeface="Arial Narrow"/>
                <a:cs typeface="Arial Narrow"/>
              </a:rPr>
              <a:t> </a:t>
            </a:r>
            <a:r>
              <a:rPr sz="1100" spc="35" dirty="0">
                <a:solidFill>
                  <a:srgbClr val="231F20"/>
                </a:solidFill>
                <a:latin typeface="Arial Narrow"/>
                <a:cs typeface="Arial Narrow"/>
              </a:rPr>
              <a:t>кинематография</a:t>
            </a:r>
            <a:endParaRPr sz="1100" dirty="0">
              <a:latin typeface="Arial Narrow"/>
              <a:cs typeface="Arial Narrow"/>
            </a:endParaRPr>
          </a:p>
        </p:txBody>
      </p:sp>
      <p:sp>
        <p:nvSpPr>
          <p:cNvPr id="179" name="object 179"/>
          <p:cNvSpPr txBox="1"/>
          <p:nvPr/>
        </p:nvSpPr>
        <p:spPr>
          <a:xfrm>
            <a:off x="1885950" y="4845050"/>
            <a:ext cx="4800600" cy="215444"/>
          </a:xfrm>
          <a:prstGeom prst="rect">
            <a:avLst/>
          </a:prstGeom>
        </p:spPr>
        <p:txBody>
          <a:bodyPr vert="horz" wrap="square" lIns="0" tIns="0" rIns="0" bIns="0" rtlCol="0">
            <a:spAutoFit/>
          </a:bodyPr>
          <a:lstStyle/>
          <a:p>
            <a:pPr marL="12700">
              <a:lnSpc>
                <a:spcPct val="100000"/>
              </a:lnSpc>
            </a:pPr>
            <a:r>
              <a:rPr sz="1400" b="1" dirty="0">
                <a:solidFill>
                  <a:srgbClr val="00B8BE"/>
                </a:solidFill>
                <a:latin typeface="Trebuchet MS"/>
                <a:cs typeface="Trebuchet MS"/>
              </a:rPr>
              <a:t>Структура</a:t>
            </a:r>
            <a:r>
              <a:rPr sz="1400" b="1" spc="-55" dirty="0">
                <a:solidFill>
                  <a:srgbClr val="00B8BE"/>
                </a:solidFill>
                <a:latin typeface="Trebuchet MS"/>
                <a:cs typeface="Trebuchet MS"/>
              </a:rPr>
              <a:t> </a:t>
            </a:r>
            <a:r>
              <a:rPr sz="1400" b="1" spc="-5" dirty="0" err="1">
                <a:solidFill>
                  <a:srgbClr val="00B8BE"/>
                </a:solidFill>
                <a:latin typeface="Trebuchet MS"/>
                <a:cs typeface="Trebuchet MS"/>
              </a:rPr>
              <a:t>расходов</a:t>
            </a:r>
            <a:r>
              <a:rPr sz="1400" b="1" spc="-55" dirty="0">
                <a:solidFill>
                  <a:srgbClr val="00B8BE"/>
                </a:solidFill>
                <a:latin typeface="Trebuchet MS"/>
                <a:cs typeface="Trebuchet MS"/>
              </a:rPr>
              <a:t> </a:t>
            </a:r>
            <a:r>
              <a:rPr sz="1400" b="1" spc="5" dirty="0" err="1" smtClean="0">
                <a:solidFill>
                  <a:srgbClr val="00B8BE"/>
                </a:solidFill>
                <a:latin typeface="Trebuchet MS"/>
                <a:cs typeface="Trebuchet MS"/>
              </a:rPr>
              <a:t>бюджета</a:t>
            </a:r>
            <a:r>
              <a:rPr sz="1400" b="1" spc="-55" dirty="0" smtClean="0">
                <a:solidFill>
                  <a:srgbClr val="00B8BE"/>
                </a:solidFill>
                <a:latin typeface="Trebuchet MS"/>
                <a:cs typeface="Trebuchet MS"/>
              </a:rPr>
              <a:t> </a:t>
            </a:r>
            <a:r>
              <a:rPr sz="1400" b="1" spc="-15" dirty="0">
                <a:solidFill>
                  <a:srgbClr val="00B8BE"/>
                </a:solidFill>
                <a:latin typeface="Trebuchet MS"/>
                <a:cs typeface="Trebuchet MS"/>
              </a:rPr>
              <a:t>на</a:t>
            </a:r>
            <a:r>
              <a:rPr sz="1400" b="1" spc="-55" dirty="0">
                <a:solidFill>
                  <a:srgbClr val="00B8BE"/>
                </a:solidFill>
                <a:latin typeface="Trebuchet MS"/>
                <a:cs typeface="Trebuchet MS"/>
              </a:rPr>
              <a:t> </a:t>
            </a:r>
            <a:r>
              <a:rPr sz="1400" b="1" spc="-10" dirty="0" err="1">
                <a:solidFill>
                  <a:srgbClr val="00B8BE"/>
                </a:solidFill>
                <a:latin typeface="Trebuchet MS"/>
                <a:cs typeface="Trebuchet MS"/>
              </a:rPr>
              <a:t>социальную</a:t>
            </a:r>
            <a:r>
              <a:rPr sz="1400" b="1" spc="-55" dirty="0">
                <a:solidFill>
                  <a:srgbClr val="00B8BE"/>
                </a:solidFill>
                <a:latin typeface="Trebuchet MS"/>
                <a:cs typeface="Trebuchet MS"/>
              </a:rPr>
              <a:t> </a:t>
            </a:r>
            <a:r>
              <a:rPr sz="1400" b="1" spc="-10" dirty="0" err="1" smtClean="0">
                <a:solidFill>
                  <a:srgbClr val="00B8BE"/>
                </a:solidFill>
                <a:latin typeface="Trebuchet MS"/>
                <a:cs typeface="Trebuchet MS"/>
              </a:rPr>
              <a:t>сферу</a:t>
            </a:r>
            <a:endParaRPr sz="1400" dirty="0">
              <a:latin typeface="Trebuchet MS"/>
              <a:cs typeface="Trebuchet MS"/>
            </a:endParaRPr>
          </a:p>
        </p:txBody>
      </p:sp>
      <p:graphicFrame>
        <p:nvGraphicFramePr>
          <p:cNvPr id="241" name="Диаграмма 240"/>
          <p:cNvGraphicFramePr/>
          <p:nvPr/>
        </p:nvGraphicFramePr>
        <p:xfrm>
          <a:off x="590550" y="1492250"/>
          <a:ext cx="6705600" cy="3200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43" name="Диаграмма 242"/>
          <p:cNvGraphicFramePr/>
          <p:nvPr/>
        </p:nvGraphicFramePr>
        <p:xfrm>
          <a:off x="323850" y="4997450"/>
          <a:ext cx="2743200" cy="2286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245" name="Диаграмма 244"/>
          <p:cNvGraphicFramePr/>
          <p:nvPr/>
        </p:nvGraphicFramePr>
        <p:xfrm>
          <a:off x="4857750" y="5073650"/>
          <a:ext cx="2362200" cy="2362200"/>
        </p:xfrm>
        <a:graphic>
          <a:graphicData uri="http://schemas.openxmlformats.org/drawingml/2006/chart">
            <c:chart xmlns:c="http://schemas.openxmlformats.org/drawingml/2006/chart" xmlns:r="http://schemas.openxmlformats.org/officeDocument/2006/relationships" r:id="rId5"/>
          </a:graphicData>
        </a:graphic>
      </p:graphicFrame>
      <p:grpSp>
        <p:nvGrpSpPr>
          <p:cNvPr id="39" name="Группа 38"/>
          <p:cNvGrpSpPr/>
          <p:nvPr/>
        </p:nvGrpSpPr>
        <p:grpSpPr>
          <a:xfrm>
            <a:off x="0" y="196850"/>
            <a:ext cx="7740523" cy="396240"/>
            <a:chOff x="0" y="288010"/>
            <a:chExt cx="7740523" cy="396240"/>
          </a:xfrm>
        </p:grpSpPr>
        <p:sp>
          <p:nvSpPr>
            <p:cNvPr id="40"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1"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2"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3"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4"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45"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46"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47"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48" name="Группа 44"/>
            <p:cNvGrpSpPr/>
            <p:nvPr/>
          </p:nvGrpSpPr>
          <p:grpSpPr>
            <a:xfrm>
              <a:off x="990600" y="288010"/>
              <a:ext cx="6101715" cy="396240"/>
              <a:chOff x="990600" y="288010"/>
              <a:chExt cx="6101715" cy="396240"/>
            </a:xfrm>
          </p:grpSpPr>
          <p:sp>
            <p:nvSpPr>
              <p:cNvPr id="50"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51"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52" name="object 14"/>
              <p:cNvSpPr txBox="1"/>
              <p:nvPr/>
            </p:nvSpPr>
            <p:spPr>
              <a:xfrm>
                <a:off x="6762750" y="381749"/>
                <a:ext cx="228600"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12</a:t>
                </a:r>
                <a:endParaRPr sz="1200" dirty="0">
                  <a:latin typeface="Gill Sans MT"/>
                  <a:cs typeface="Gill Sans MT"/>
                </a:endParaRPr>
              </a:p>
            </p:txBody>
          </p:sp>
        </p:grpSp>
        <p:sp>
          <p:nvSpPr>
            <p:cNvPr id="49" name="object 21"/>
            <p:cNvSpPr txBox="1"/>
            <p:nvPr/>
          </p:nvSpPr>
          <p:spPr>
            <a:xfrm>
              <a:off x="1276350" y="364210"/>
              <a:ext cx="5410200" cy="166712"/>
            </a:xfrm>
            <a:prstGeom prst="rect">
              <a:avLst/>
            </a:prstGeom>
          </p:spPr>
          <p:txBody>
            <a:bodyPr vert="horz" wrap="square" lIns="0" tIns="0" rIns="0" bIns="0" rtlCol="0">
              <a:spAutoFit/>
            </a:bodyPr>
            <a:lstStyle/>
            <a:p>
              <a:pPr marL="12700" marR="5080">
                <a:lnSpc>
                  <a:spcPts val="1300"/>
                </a:lnSpc>
              </a:pPr>
              <a:r>
                <a:rPr lang="ru-RU" sz="1000" b="1" spc="-20" dirty="0" smtClean="0">
                  <a:solidFill>
                    <a:srgbClr val="FFFFFF"/>
                  </a:solidFill>
                  <a:latin typeface="Trebuchet MS"/>
                  <a:cs typeface="Trebuchet MS"/>
                </a:rPr>
                <a:t>СОЦИАЛЬНАЯ СФЕРА</a:t>
              </a:r>
              <a:endParaRPr lang="ru-RU" sz="1000" dirty="0" smtClean="0">
                <a:latin typeface="Trebuchet MS"/>
                <a:cs typeface="Trebuchet MS"/>
              </a:endParaRPr>
            </a:p>
          </p:txBody>
        </p:sp>
      </p:grpSp>
      <p:pic>
        <p:nvPicPr>
          <p:cNvPr id="10242" name="Picture 2"/>
          <p:cNvPicPr>
            <a:picLocks noChangeAspect="1" noChangeArrowheads="1"/>
          </p:cNvPicPr>
          <p:nvPr/>
        </p:nvPicPr>
        <p:blipFill>
          <a:blip r:embed="rId6"/>
          <a:srcRect/>
          <a:stretch>
            <a:fillRect/>
          </a:stretch>
        </p:blipFill>
        <p:spPr bwMode="auto">
          <a:xfrm>
            <a:off x="3867150" y="7740650"/>
            <a:ext cx="3720377" cy="2524125"/>
          </a:xfrm>
          <a:prstGeom prst="rect">
            <a:avLst/>
          </a:prstGeom>
          <a:noFill/>
          <a:ln w="9525">
            <a:noFill/>
            <a:miter lim="800000"/>
            <a:headEnd/>
            <a:tailEnd/>
          </a:ln>
          <a:effec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object 144"/>
          <p:cNvSpPr/>
          <p:nvPr/>
        </p:nvSpPr>
        <p:spPr>
          <a:xfrm>
            <a:off x="4933950" y="5911850"/>
            <a:ext cx="1676400" cy="314806"/>
          </a:xfrm>
          <a:custGeom>
            <a:avLst/>
            <a:gdLst/>
            <a:ahLst/>
            <a:cxnLst/>
            <a:rect l="l" t="t" r="r" b="b"/>
            <a:pathLst>
              <a:path w="712469" h="259715">
                <a:moveTo>
                  <a:pt x="712114" y="0"/>
                </a:moveTo>
                <a:lnTo>
                  <a:pt x="74777" y="0"/>
                </a:lnTo>
                <a:lnTo>
                  <a:pt x="0" y="129578"/>
                </a:lnTo>
                <a:lnTo>
                  <a:pt x="74777" y="259194"/>
                </a:lnTo>
                <a:lnTo>
                  <a:pt x="712114" y="259194"/>
                </a:lnTo>
                <a:lnTo>
                  <a:pt x="712114" y="0"/>
                </a:lnTo>
                <a:close/>
              </a:path>
            </a:pathLst>
          </a:custGeom>
          <a:solidFill>
            <a:schemeClr val="accent5">
              <a:lumMod val="40000"/>
              <a:lumOff val="60000"/>
            </a:schemeClr>
          </a:solidFill>
        </p:spPr>
        <p:txBody>
          <a:bodyPr wrap="square" lIns="0" tIns="0" rIns="0" bIns="0" rtlCol="0"/>
          <a:lstStyle/>
          <a:p>
            <a:endParaRPr/>
          </a:p>
        </p:txBody>
      </p:sp>
      <p:sp>
        <p:nvSpPr>
          <p:cNvPr id="2" name="object 2"/>
          <p:cNvSpPr/>
          <p:nvPr/>
        </p:nvSpPr>
        <p:spPr>
          <a:xfrm>
            <a:off x="0" y="12"/>
            <a:ext cx="324002" cy="10907991"/>
          </a:xfrm>
          <a:prstGeom prst="rect">
            <a:avLst/>
          </a:prstGeom>
          <a:blipFill>
            <a:blip r:embed="rId2" cstate="print"/>
            <a:stretch>
              <a:fillRect/>
            </a:stretch>
          </a:blipFill>
        </p:spPr>
        <p:txBody>
          <a:bodyPr wrap="square" lIns="0" tIns="0" rIns="0" bIns="0" rtlCol="0"/>
          <a:lstStyle/>
          <a:p>
            <a:endParaRPr/>
          </a:p>
        </p:txBody>
      </p:sp>
      <p:sp>
        <p:nvSpPr>
          <p:cNvPr id="15" name="object 15"/>
          <p:cNvSpPr/>
          <p:nvPr/>
        </p:nvSpPr>
        <p:spPr>
          <a:xfrm>
            <a:off x="0" y="10420704"/>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06590"/>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7" name="object 17"/>
          <p:cNvSpPr/>
          <p:nvPr/>
        </p:nvSpPr>
        <p:spPr>
          <a:xfrm>
            <a:off x="0" y="10597242"/>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8" name="object 18"/>
          <p:cNvSpPr/>
          <p:nvPr/>
        </p:nvSpPr>
        <p:spPr>
          <a:xfrm>
            <a:off x="2723857" y="10602008"/>
            <a:ext cx="5016500" cy="0"/>
          </a:xfrm>
          <a:custGeom>
            <a:avLst/>
            <a:gdLst/>
            <a:ahLst/>
            <a:cxnLst/>
            <a:rect l="l" t="t" r="r" b="b"/>
            <a:pathLst>
              <a:path w="5016500">
                <a:moveTo>
                  <a:pt x="0" y="0"/>
                </a:moveTo>
                <a:lnTo>
                  <a:pt x="5016144" y="0"/>
                </a:lnTo>
              </a:path>
            </a:pathLst>
          </a:custGeom>
          <a:ln w="36004">
            <a:solidFill>
              <a:srgbClr val="00A3A8"/>
            </a:solidFill>
          </a:ln>
        </p:spPr>
        <p:txBody>
          <a:bodyPr wrap="square" lIns="0" tIns="0" rIns="0" bIns="0" rtlCol="0"/>
          <a:lstStyle/>
          <a:p>
            <a:endParaRPr/>
          </a:p>
        </p:txBody>
      </p:sp>
      <p:sp>
        <p:nvSpPr>
          <p:cNvPr id="19" name="object 19"/>
          <p:cNvSpPr/>
          <p:nvPr/>
        </p:nvSpPr>
        <p:spPr>
          <a:xfrm>
            <a:off x="3510584" y="10511356"/>
            <a:ext cx="4229735" cy="0"/>
          </a:xfrm>
          <a:custGeom>
            <a:avLst/>
            <a:gdLst/>
            <a:ahLst/>
            <a:cxnLst/>
            <a:rect l="l" t="t" r="r" b="b"/>
            <a:pathLst>
              <a:path w="4229734">
                <a:moveTo>
                  <a:pt x="0" y="0"/>
                </a:moveTo>
                <a:lnTo>
                  <a:pt x="4229417" y="0"/>
                </a:lnTo>
              </a:path>
            </a:pathLst>
          </a:custGeom>
          <a:ln w="36004">
            <a:solidFill>
              <a:srgbClr val="00B8BE"/>
            </a:solidFill>
          </a:ln>
        </p:spPr>
        <p:txBody>
          <a:bodyPr wrap="square" lIns="0" tIns="0" rIns="0" bIns="0" rtlCol="0"/>
          <a:lstStyle/>
          <a:p>
            <a:endParaRPr/>
          </a:p>
        </p:txBody>
      </p:sp>
      <p:sp>
        <p:nvSpPr>
          <p:cNvPr id="20" name="object 20"/>
          <p:cNvSpPr/>
          <p:nvPr/>
        </p:nvSpPr>
        <p:spPr>
          <a:xfrm>
            <a:off x="4293666" y="10420707"/>
            <a:ext cx="3446779" cy="0"/>
          </a:xfrm>
          <a:custGeom>
            <a:avLst/>
            <a:gdLst/>
            <a:ahLst/>
            <a:cxnLst/>
            <a:rect l="l" t="t" r="r" b="b"/>
            <a:pathLst>
              <a:path w="3446779">
                <a:moveTo>
                  <a:pt x="0" y="0"/>
                </a:moveTo>
                <a:lnTo>
                  <a:pt x="3446335" y="0"/>
                </a:lnTo>
              </a:path>
            </a:pathLst>
          </a:custGeom>
          <a:ln w="36004">
            <a:solidFill>
              <a:srgbClr val="A2DADD"/>
            </a:solidFill>
          </a:ln>
        </p:spPr>
        <p:txBody>
          <a:bodyPr wrap="square" lIns="0" tIns="0" rIns="0" bIns="0" rtlCol="0"/>
          <a:lstStyle/>
          <a:p>
            <a:endParaRPr/>
          </a:p>
        </p:txBody>
      </p:sp>
      <p:sp>
        <p:nvSpPr>
          <p:cNvPr id="21" name="object 21"/>
          <p:cNvSpPr txBox="1"/>
          <p:nvPr/>
        </p:nvSpPr>
        <p:spPr>
          <a:xfrm>
            <a:off x="1428750" y="425450"/>
            <a:ext cx="4970780" cy="179536"/>
          </a:xfrm>
          <a:prstGeom prst="rect">
            <a:avLst/>
          </a:prstGeom>
        </p:spPr>
        <p:txBody>
          <a:bodyPr vert="horz" wrap="square" lIns="0" tIns="0" rIns="0" bIns="0" rtlCol="0">
            <a:spAutoFit/>
          </a:bodyPr>
          <a:lstStyle/>
          <a:p>
            <a:pPr marL="12700">
              <a:lnSpc>
                <a:spcPts val="1420"/>
              </a:lnSpc>
            </a:pPr>
            <a:r>
              <a:rPr sz="1200" b="1" spc="10" dirty="0" smtClean="0">
                <a:solidFill>
                  <a:srgbClr val="FFFFFF"/>
                </a:solidFill>
                <a:latin typeface="Trebuchet MS"/>
                <a:cs typeface="Trebuchet MS"/>
              </a:rPr>
              <a:t>ОБРАЗОВАНИЕ</a:t>
            </a:r>
            <a:endParaRPr sz="1200" dirty="0">
              <a:latin typeface="Trebuchet MS"/>
              <a:cs typeface="Trebuchet MS"/>
            </a:endParaRPr>
          </a:p>
        </p:txBody>
      </p:sp>
      <p:sp>
        <p:nvSpPr>
          <p:cNvPr id="22" name="object 22"/>
          <p:cNvSpPr txBox="1"/>
          <p:nvPr/>
        </p:nvSpPr>
        <p:spPr>
          <a:xfrm>
            <a:off x="2190750" y="4768850"/>
            <a:ext cx="2802184" cy="184666"/>
          </a:xfrm>
          <a:prstGeom prst="rect">
            <a:avLst/>
          </a:prstGeom>
        </p:spPr>
        <p:txBody>
          <a:bodyPr vert="horz" wrap="square" lIns="0" tIns="0" rIns="0" bIns="0" rtlCol="0">
            <a:spAutoFit/>
          </a:bodyPr>
          <a:lstStyle/>
          <a:p>
            <a:pPr marL="12700">
              <a:lnSpc>
                <a:spcPct val="100000"/>
              </a:lnSpc>
            </a:pPr>
            <a:r>
              <a:rPr sz="1200" b="1" dirty="0" err="1">
                <a:solidFill>
                  <a:srgbClr val="00B8BE"/>
                </a:solidFill>
                <a:latin typeface="Trebuchet MS"/>
                <a:cs typeface="Trebuchet MS"/>
              </a:rPr>
              <a:t>Структура</a:t>
            </a:r>
            <a:r>
              <a:rPr sz="1200" b="1" spc="-135" dirty="0">
                <a:solidFill>
                  <a:srgbClr val="00B8BE"/>
                </a:solidFill>
                <a:latin typeface="Trebuchet MS"/>
                <a:cs typeface="Trebuchet MS"/>
              </a:rPr>
              <a:t> </a:t>
            </a:r>
            <a:r>
              <a:rPr sz="1200" b="1" spc="-5" dirty="0" err="1" smtClean="0">
                <a:solidFill>
                  <a:srgbClr val="00B8BE"/>
                </a:solidFill>
                <a:latin typeface="Trebuchet MS"/>
                <a:cs typeface="Trebuchet MS"/>
              </a:rPr>
              <a:t>расходов</a:t>
            </a:r>
            <a:r>
              <a:rPr lang="ru-RU" sz="1200" b="1" spc="-5" dirty="0" smtClean="0">
                <a:solidFill>
                  <a:srgbClr val="00B8BE"/>
                </a:solidFill>
                <a:latin typeface="Trebuchet MS"/>
                <a:cs typeface="Trebuchet MS"/>
              </a:rPr>
              <a:t> на 2025 год</a:t>
            </a:r>
            <a:endParaRPr sz="1200" dirty="0">
              <a:latin typeface="Trebuchet MS"/>
              <a:cs typeface="Trebuchet MS"/>
            </a:endParaRPr>
          </a:p>
        </p:txBody>
      </p:sp>
      <p:sp>
        <p:nvSpPr>
          <p:cNvPr id="23" name="object 23"/>
          <p:cNvSpPr txBox="1"/>
          <p:nvPr/>
        </p:nvSpPr>
        <p:spPr>
          <a:xfrm>
            <a:off x="361950" y="7435850"/>
            <a:ext cx="3047365" cy="184666"/>
          </a:xfrm>
          <a:prstGeom prst="rect">
            <a:avLst/>
          </a:prstGeom>
        </p:spPr>
        <p:txBody>
          <a:bodyPr vert="horz" wrap="square" lIns="0" tIns="0" rIns="0" bIns="0" rtlCol="0">
            <a:spAutoFit/>
          </a:bodyPr>
          <a:lstStyle/>
          <a:p>
            <a:pPr marL="12700">
              <a:lnSpc>
                <a:spcPct val="100000"/>
              </a:lnSpc>
            </a:pPr>
            <a:r>
              <a:rPr sz="1200" b="1" spc="15" dirty="0" err="1">
                <a:solidFill>
                  <a:srgbClr val="00B8BE"/>
                </a:solidFill>
                <a:latin typeface="Trebuchet MS"/>
                <a:cs typeface="Trebuchet MS"/>
              </a:rPr>
              <a:t>Расходы</a:t>
            </a:r>
            <a:r>
              <a:rPr sz="1200" b="1" spc="-90" dirty="0">
                <a:solidFill>
                  <a:srgbClr val="00B8BE"/>
                </a:solidFill>
                <a:latin typeface="Trebuchet MS"/>
                <a:cs typeface="Trebuchet MS"/>
              </a:rPr>
              <a:t> </a:t>
            </a:r>
            <a:r>
              <a:rPr sz="1200" b="1" spc="5" dirty="0" err="1" smtClean="0">
                <a:solidFill>
                  <a:srgbClr val="00B8BE"/>
                </a:solidFill>
                <a:latin typeface="Trebuchet MS"/>
                <a:cs typeface="Trebuchet MS"/>
              </a:rPr>
              <a:t>бюджета</a:t>
            </a:r>
            <a:r>
              <a:rPr lang="ru-RU" sz="1200" b="1" spc="5" dirty="0" smtClean="0">
                <a:solidFill>
                  <a:srgbClr val="00B8BE"/>
                </a:solidFill>
                <a:latin typeface="Trebuchet MS"/>
                <a:cs typeface="Trebuchet MS"/>
              </a:rPr>
              <a:t> (исполнение)</a:t>
            </a:r>
            <a:endParaRPr sz="1200" dirty="0">
              <a:latin typeface="Trebuchet MS"/>
              <a:cs typeface="Trebuchet MS"/>
            </a:endParaRPr>
          </a:p>
        </p:txBody>
      </p:sp>
      <p:graphicFrame>
        <p:nvGraphicFramePr>
          <p:cNvPr id="25" name="object 25"/>
          <p:cNvGraphicFramePr>
            <a:graphicFrameLocks noGrp="1"/>
          </p:cNvGraphicFramePr>
          <p:nvPr/>
        </p:nvGraphicFramePr>
        <p:xfrm>
          <a:off x="361950" y="7664450"/>
          <a:ext cx="3733800" cy="2401319"/>
        </p:xfrm>
        <a:graphic>
          <a:graphicData uri="http://schemas.openxmlformats.org/drawingml/2006/table">
            <a:tbl>
              <a:tblPr firstRow="1" bandRow="1">
                <a:tableStyleId>{2D5ABB26-0587-4C30-8999-92F81FD0307C}</a:tableStyleId>
              </a:tblPr>
              <a:tblGrid>
                <a:gridCol w="1800225"/>
                <a:gridCol w="790575"/>
                <a:gridCol w="1143000"/>
              </a:tblGrid>
              <a:tr h="514502">
                <a:tc>
                  <a:txBody>
                    <a:bodyPr/>
                    <a:lstStyle/>
                    <a:p>
                      <a:pPr>
                        <a:lnSpc>
                          <a:spcPct val="100000"/>
                        </a:lnSpc>
                      </a:pPr>
                      <a:endParaRPr sz="1100" dirty="0">
                        <a:latin typeface="Times New Roman"/>
                        <a:cs typeface="Times New Roman"/>
                      </a:endParaRPr>
                    </a:p>
                    <a:p>
                      <a:pPr marL="270510">
                        <a:lnSpc>
                          <a:spcPct val="100000"/>
                        </a:lnSpc>
                        <a:spcBef>
                          <a:spcPts val="605"/>
                        </a:spcBef>
                      </a:pPr>
                      <a:r>
                        <a:rPr sz="1100" b="1" spc="-15" dirty="0">
                          <a:solidFill>
                            <a:srgbClr val="FFFFFF"/>
                          </a:solidFill>
                          <a:latin typeface="Trebuchet MS"/>
                          <a:cs typeface="Trebuchet MS"/>
                        </a:rPr>
                        <a:t>Наименование </a:t>
                      </a:r>
                      <a:r>
                        <a:rPr sz="1100" b="1" dirty="0">
                          <a:solidFill>
                            <a:srgbClr val="FFFFFF"/>
                          </a:solidFill>
                          <a:latin typeface="Trebuchet MS"/>
                          <a:cs typeface="Trebuchet MS"/>
                        </a:rPr>
                        <a:t>показателя</a:t>
                      </a:r>
                      <a:r>
                        <a:rPr sz="1100" b="1" spc="-45" dirty="0">
                          <a:solidFill>
                            <a:srgbClr val="FFFFFF"/>
                          </a:solidFill>
                          <a:latin typeface="Trebuchet MS"/>
                          <a:cs typeface="Trebuchet MS"/>
                        </a:rPr>
                        <a:t> </a:t>
                      </a:r>
                      <a:r>
                        <a:rPr sz="1100" b="1" spc="-5" dirty="0">
                          <a:solidFill>
                            <a:srgbClr val="FFFFFF"/>
                          </a:solidFill>
                          <a:latin typeface="Trebuchet MS"/>
                          <a:cs typeface="Trebuchet MS"/>
                        </a:rPr>
                        <a:t>(раздел/подраздел)</a:t>
                      </a:r>
                      <a:endParaRPr sz="1100" dirty="0">
                        <a:latin typeface="Trebuchet MS"/>
                        <a:cs typeface="Trebuchet MS"/>
                      </a:endParaRPr>
                    </a:p>
                  </a:txBody>
                  <a:tcPr marL="0" marR="0" marT="0" marB="0">
                    <a:lnR w="6350">
                      <a:solidFill>
                        <a:srgbClr val="FFFFFF"/>
                      </a:solidFill>
                      <a:prstDash val="solid"/>
                    </a:lnR>
                    <a:solidFill>
                      <a:srgbClr val="00B8BE"/>
                    </a:solidFill>
                  </a:tcPr>
                </a:tc>
                <a:tc>
                  <a:txBody>
                    <a:bodyPr/>
                    <a:lstStyle/>
                    <a:p>
                      <a:pPr>
                        <a:lnSpc>
                          <a:spcPct val="100000"/>
                        </a:lnSpc>
                      </a:pPr>
                      <a:endParaRPr sz="1100">
                        <a:latin typeface="Times New Roman"/>
                        <a:cs typeface="Times New Roman"/>
                      </a:endParaRPr>
                    </a:p>
                    <a:p>
                      <a:pPr marL="240029">
                        <a:lnSpc>
                          <a:spcPct val="100000"/>
                        </a:lnSpc>
                        <a:spcBef>
                          <a:spcPts val="605"/>
                        </a:spcBef>
                      </a:pPr>
                      <a:r>
                        <a:rPr sz="1100" b="1" spc="-15" dirty="0">
                          <a:solidFill>
                            <a:srgbClr val="FFFFFF"/>
                          </a:solidFill>
                          <a:latin typeface="Trebuchet MS"/>
                          <a:cs typeface="Trebuchet MS"/>
                        </a:rPr>
                        <a:t>Всего</a:t>
                      </a:r>
                      <a:endParaRPr sz="1100">
                        <a:latin typeface="Trebuchet MS"/>
                        <a:cs typeface="Trebuchet MS"/>
                      </a:endParaRPr>
                    </a:p>
                  </a:txBody>
                  <a:tcPr marL="0" marR="0" marT="0" marB="0">
                    <a:lnL w="6350">
                      <a:solidFill>
                        <a:srgbClr val="FFFFFF"/>
                      </a:solidFill>
                      <a:prstDash val="solid"/>
                    </a:lnL>
                    <a:lnR w="6350">
                      <a:solidFill>
                        <a:srgbClr val="FFFFFF"/>
                      </a:solidFill>
                      <a:prstDash val="solid"/>
                    </a:lnR>
                    <a:solidFill>
                      <a:srgbClr val="00B8BE"/>
                    </a:solidFill>
                  </a:tcPr>
                </a:tc>
                <a:tc>
                  <a:txBody>
                    <a:bodyPr/>
                    <a:lstStyle/>
                    <a:p>
                      <a:pPr algn="ctr">
                        <a:lnSpc>
                          <a:spcPct val="100000"/>
                        </a:lnSpc>
                        <a:spcBef>
                          <a:spcPts val="509"/>
                        </a:spcBef>
                      </a:pPr>
                      <a:endParaRPr lang="ru-RU" sz="1100" b="1" dirty="0" smtClean="0">
                        <a:solidFill>
                          <a:srgbClr val="FFFFFF"/>
                        </a:solidFill>
                        <a:latin typeface="Gill Sans MT"/>
                        <a:cs typeface="Gill Sans MT"/>
                      </a:endParaRPr>
                    </a:p>
                    <a:p>
                      <a:pPr algn="l">
                        <a:lnSpc>
                          <a:spcPct val="100000"/>
                        </a:lnSpc>
                        <a:spcBef>
                          <a:spcPts val="509"/>
                        </a:spcBef>
                      </a:pPr>
                      <a:r>
                        <a:rPr lang="ru-RU" sz="1100" b="1" dirty="0" smtClean="0">
                          <a:solidFill>
                            <a:srgbClr val="FFFFFF"/>
                          </a:solidFill>
                          <a:latin typeface="Gill Sans MT"/>
                          <a:cs typeface="Gill Sans MT"/>
                        </a:rPr>
                        <a:t>        Процент       </a:t>
                      </a:r>
                    </a:p>
                    <a:p>
                      <a:pPr algn="l">
                        <a:lnSpc>
                          <a:spcPct val="100000"/>
                        </a:lnSpc>
                        <a:spcBef>
                          <a:spcPts val="509"/>
                        </a:spcBef>
                      </a:pPr>
                      <a:r>
                        <a:rPr lang="ru-RU" sz="1100" b="1" dirty="0" smtClean="0">
                          <a:solidFill>
                            <a:srgbClr val="FFFFFF"/>
                          </a:solidFill>
                          <a:latin typeface="Gill Sans MT"/>
                          <a:cs typeface="Gill Sans MT"/>
                        </a:rPr>
                        <a:t>    исполнения</a:t>
                      </a:r>
                    </a:p>
                    <a:p>
                      <a:pPr algn="ctr">
                        <a:lnSpc>
                          <a:spcPct val="100000"/>
                        </a:lnSpc>
                        <a:spcBef>
                          <a:spcPts val="509"/>
                        </a:spcBef>
                      </a:pPr>
                      <a:endParaRPr sz="1100">
                        <a:latin typeface="Gill Sans MT"/>
                        <a:cs typeface="Gill Sans MT"/>
                      </a:endParaRPr>
                    </a:p>
                  </a:txBody>
                  <a:tcPr marL="0" marR="0" marT="0" marB="0">
                    <a:lnL w="6350" cap="flat" cmpd="sng" algn="ctr">
                      <a:solidFill>
                        <a:srgbClr val="FFFFFF"/>
                      </a:solidFill>
                      <a:prstDash val="solid"/>
                      <a:round/>
                      <a:headEnd type="none" w="med" len="med"/>
                      <a:tailEnd type="none" w="med" len="med"/>
                    </a:lnL>
                    <a:solidFill>
                      <a:srgbClr val="00B8BE"/>
                    </a:solidFill>
                  </a:tcPr>
                </a:tc>
              </a:tr>
              <a:tr h="215988">
                <a:tc>
                  <a:txBody>
                    <a:bodyPr/>
                    <a:lstStyle/>
                    <a:p>
                      <a:pPr marL="32384">
                        <a:lnSpc>
                          <a:spcPct val="100000"/>
                        </a:lnSpc>
                        <a:spcBef>
                          <a:spcPts val="350"/>
                        </a:spcBef>
                      </a:pPr>
                      <a:r>
                        <a:rPr lang="ru-RU" sz="1100" b="1" spc="-10" dirty="0" smtClean="0">
                          <a:solidFill>
                            <a:srgbClr val="231F20"/>
                          </a:solidFill>
                          <a:latin typeface="婒풄0餻娝"/>
                          <a:cs typeface="Trebuchet MS"/>
                        </a:rPr>
                        <a:t>Образование</a:t>
                      </a:r>
                      <a:endParaRPr sz="1100" dirty="0">
                        <a:latin typeface="婒풄0餻娝"/>
                        <a:cs typeface="Trebuchet MS"/>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B w="6350">
                      <a:solidFill>
                        <a:srgbClr val="00B8BE"/>
                      </a:solidFill>
                      <a:prstDash val="solid"/>
                    </a:lnB>
                  </a:tcPr>
                </a:tc>
                <a:tc>
                  <a:txBody>
                    <a:bodyPr/>
                    <a:lstStyle/>
                    <a:p>
                      <a:pPr algn="ctr" fontAlgn="b"/>
                      <a:r>
                        <a:rPr lang="ru-RU" sz="1100" b="1" i="0" u="none" strike="noStrike" dirty="0" smtClean="0">
                          <a:solidFill>
                            <a:srgbClr val="000000"/>
                          </a:solidFill>
                          <a:latin typeface="婒풄0餻娝"/>
                          <a:ea typeface="+mn-ea"/>
                          <a:cs typeface="+mn-cs"/>
                        </a:rPr>
                        <a:t>877 922</a:t>
                      </a:r>
                      <a:endParaRPr lang="ru-RU" sz="1100" b="1" i="0" u="none" strike="noStrike" dirty="0">
                        <a:solidFill>
                          <a:srgbClr val="000000"/>
                        </a:solidFill>
                        <a:latin typeface="婒풄0餻娝"/>
                        <a:ea typeface="+mn-ea"/>
                        <a:cs typeface="+mn-cs"/>
                      </a:endParaRPr>
                    </a:p>
                  </a:txBody>
                  <a:tcPr marL="9525" marR="9525" marT="9525"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B w="6350">
                      <a:solidFill>
                        <a:srgbClr val="00B8BE"/>
                      </a:solidFill>
                      <a:prstDash val="solid"/>
                    </a:lnB>
                  </a:tcPr>
                </a:tc>
                <a:tc>
                  <a:txBody>
                    <a:bodyPr/>
                    <a:lstStyle/>
                    <a:p>
                      <a:pPr marL="0" marR="128270" indent="87313" algn="ctr">
                        <a:lnSpc>
                          <a:spcPct val="100000"/>
                        </a:lnSpc>
                        <a:spcBef>
                          <a:spcPts val="10"/>
                        </a:spcBef>
                        <a:tabLst>
                          <a:tab pos="771525" algn="l"/>
                        </a:tabLst>
                      </a:pPr>
                      <a:r>
                        <a:rPr lang="ru-RU" sz="1050" b="1" dirty="0" smtClean="0">
                          <a:solidFill>
                            <a:schemeClr val="tx1"/>
                          </a:solidFill>
                          <a:latin typeface="Liberation Serif" pitchFamily="18" charset="0"/>
                          <a:ea typeface="Liberation Serif" pitchFamily="18" charset="0"/>
                          <a:cs typeface="Liberation Serif" pitchFamily="18" charset="0"/>
                        </a:rPr>
                        <a:t>99,4</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B w="6350" cap="flat" cmpd="sng" algn="ctr">
                      <a:solidFill>
                        <a:srgbClr val="00B8BE"/>
                      </a:solidFill>
                      <a:prstDash val="solid"/>
                      <a:round/>
                      <a:headEnd type="none" w="med" len="med"/>
                      <a:tailEnd type="none" w="med" len="med"/>
                    </a:lnB>
                  </a:tcPr>
                </a:tc>
              </a:tr>
              <a:tr h="216001">
                <a:tc>
                  <a:txBody>
                    <a:bodyPr/>
                    <a:lstStyle/>
                    <a:p>
                      <a:pPr marL="32384">
                        <a:lnSpc>
                          <a:spcPct val="100000"/>
                        </a:lnSpc>
                        <a:spcBef>
                          <a:spcPts val="350"/>
                        </a:spcBef>
                      </a:pPr>
                      <a:r>
                        <a:rPr lang="ru-RU" sz="1100" b="0" spc="-10" dirty="0" smtClean="0">
                          <a:solidFill>
                            <a:srgbClr val="231F20"/>
                          </a:solidFill>
                          <a:latin typeface="婒풄0餻娝"/>
                          <a:ea typeface="+mn-ea"/>
                          <a:cs typeface="Trebuchet MS"/>
                        </a:rPr>
                        <a:t>Дошкольное образование</a:t>
                      </a:r>
                      <a:endParaRPr lang="ru-RU" sz="1100" b="0" spc="-10" dirty="0">
                        <a:solidFill>
                          <a:srgbClr val="231F20"/>
                        </a:solidFill>
                        <a:latin typeface="婒풄0餻娝"/>
                        <a:ea typeface="+mn-ea"/>
                        <a:cs typeface="Trebuchet MS"/>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fontAlgn="b"/>
                      <a:r>
                        <a:rPr lang="ru-RU" sz="1100" b="0" i="0" u="none" strike="noStrike" dirty="0" smtClean="0">
                          <a:solidFill>
                            <a:srgbClr val="000000"/>
                          </a:solidFill>
                          <a:latin typeface="婒풄0餻娝"/>
                          <a:ea typeface="+mn-ea"/>
                          <a:cs typeface="+mn-cs"/>
                        </a:rPr>
                        <a:t>265 849</a:t>
                      </a:r>
                      <a:endParaRPr lang="ru-RU" sz="1100" b="0" i="0" u="none" strike="noStrike" dirty="0">
                        <a:solidFill>
                          <a:srgbClr val="000000"/>
                        </a:solidFill>
                        <a:latin typeface="婒풄0餻娝"/>
                        <a:ea typeface="+mn-ea"/>
                        <a:cs typeface="+mn-cs"/>
                      </a:endParaRPr>
                    </a:p>
                  </a:txBody>
                  <a:tcPr marL="9525" marR="9525" marT="9525" marB="0" anchor="ctr">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219"/>
                        </a:spcBef>
                      </a:pPr>
                      <a:r>
                        <a:rPr lang="ru-RU" sz="1050" dirty="0" smtClean="0">
                          <a:solidFill>
                            <a:schemeClr val="tx1"/>
                          </a:solidFill>
                          <a:latin typeface="Liberation Serif" pitchFamily="18" charset="0"/>
                          <a:ea typeface="Liberation Serif" pitchFamily="18" charset="0"/>
                          <a:cs typeface="Liberation Serif" pitchFamily="18" charset="0"/>
                        </a:rPr>
                        <a:t>100</a:t>
                      </a:r>
                      <a:endParaRPr lang="ru-RU" sz="105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216001">
                <a:tc>
                  <a:txBody>
                    <a:bodyPr/>
                    <a:lstStyle/>
                    <a:p>
                      <a:pPr marL="32384">
                        <a:lnSpc>
                          <a:spcPct val="100000"/>
                        </a:lnSpc>
                        <a:spcBef>
                          <a:spcPts val="350"/>
                        </a:spcBef>
                      </a:pPr>
                      <a:r>
                        <a:rPr lang="ru-RU" sz="1100" b="0" spc="-10" dirty="0" smtClean="0">
                          <a:solidFill>
                            <a:srgbClr val="231F20"/>
                          </a:solidFill>
                          <a:latin typeface="婒풄0餻娝"/>
                          <a:ea typeface="+mn-ea"/>
                          <a:cs typeface="Trebuchet MS"/>
                        </a:rPr>
                        <a:t>Общее образование</a:t>
                      </a:r>
                      <a:endParaRPr lang="ru-RU" sz="1100" b="0" spc="-10" dirty="0">
                        <a:solidFill>
                          <a:srgbClr val="231F20"/>
                        </a:solidFill>
                        <a:latin typeface="婒풄0餻娝"/>
                        <a:ea typeface="+mn-ea"/>
                        <a:cs typeface="Trebuchet MS"/>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100" b="0" i="0" u="none" strike="noStrike" dirty="0" smtClean="0">
                          <a:solidFill>
                            <a:srgbClr val="000000"/>
                          </a:solidFill>
                          <a:latin typeface="婒풄0餻娝"/>
                          <a:ea typeface="+mn-ea"/>
                          <a:cs typeface="+mn-cs"/>
                        </a:rPr>
                        <a:t>539 229</a:t>
                      </a:r>
                      <a:endParaRPr lang="ru-RU" sz="1100" b="0" i="0" u="none" strike="noStrike" dirty="0">
                        <a:solidFill>
                          <a:srgbClr val="000000"/>
                        </a:solidFill>
                        <a:latin typeface="婒풄0餻娝"/>
                        <a:ea typeface="+mn-ea"/>
                        <a:cs typeface="+mn-cs"/>
                      </a:endParaRPr>
                    </a:p>
                  </a:txBody>
                  <a:tcPr marL="9525" marR="9525" marT="9525" marB="0" anchor="ctr">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tcPr>
                </a:tc>
                <a:tc>
                  <a:txBody>
                    <a:bodyPr/>
                    <a:lstStyle/>
                    <a:p>
                      <a:pPr algn="ctr">
                        <a:lnSpc>
                          <a:spcPct val="100000"/>
                        </a:lnSpc>
                        <a:spcBef>
                          <a:spcPts val="219"/>
                        </a:spcBef>
                      </a:pPr>
                      <a:r>
                        <a:rPr lang="ru-RU" sz="1050" dirty="0" smtClean="0">
                          <a:latin typeface="Liberation Serif" pitchFamily="18" charset="0"/>
                          <a:ea typeface="Liberation Serif" pitchFamily="18" charset="0"/>
                          <a:cs typeface="Liberation Serif" pitchFamily="18" charset="0"/>
                        </a:rPr>
                        <a:t>99,7</a:t>
                      </a:r>
                      <a:endParaRPr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tcPr>
                </a:tc>
              </a:tr>
              <a:tr h="215999">
                <a:tc>
                  <a:txBody>
                    <a:bodyPr/>
                    <a:lstStyle/>
                    <a:p>
                      <a:pPr marL="32384">
                        <a:lnSpc>
                          <a:spcPct val="100000"/>
                        </a:lnSpc>
                        <a:spcBef>
                          <a:spcPts val="350"/>
                        </a:spcBef>
                      </a:pPr>
                      <a:r>
                        <a:rPr lang="ru-RU" sz="1100" b="0" spc="-10" dirty="0" smtClean="0">
                          <a:solidFill>
                            <a:srgbClr val="231F20"/>
                          </a:solidFill>
                          <a:latin typeface="婒풄0餻娝"/>
                          <a:ea typeface="+mn-ea"/>
                          <a:cs typeface="Trebuchet MS"/>
                        </a:rPr>
                        <a:t>Дополнительное образование детей</a:t>
                      </a:r>
                      <a:endParaRPr sz="1100" b="0" spc="-10" dirty="0">
                        <a:solidFill>
                          <a:srgbClr val="231F20"/>
                        </a:solidFill>
                        <a:latin typeface="婒풄0餻娝"/>
                        <a:ea typeface="+mn-ea"/>
                        <a:cs typeface="Trebuchet MS"/>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fontAlgn="b"/>
                      <a:r>
                        <a:rPr lang="ru-RU" sz="1100" b="0" i="0" u="none" strike="noStrike" dirty="0" smtClean="0">
                          <a:solidFill>
                            <a:srgbClr val="000000"/>
                          </a:solidFill>
                          <a:latin typeface="婒풄0餻娝"/>
                          <a:ea typeface="+mn-ea"/>
                          <a:cs typeface="+mn-cs"/>
                        </a:rPr>
                        <a:t>38 869</a:t>
                      </a:r>
                      <a:endParaRPr lang="ru-RU" sz="1100" b="0" i="0" u="none" strike="noStrike" dirty="0">
                        <a:solidFill>
                          <a:srgbClr val="000000"/>
                        </a:solidFill>
                        <a:latin typeface="婒풄0餻娝"/>
                        <a:ea typeface="+mn-ea"/>
                        <a:cs typeface="+mn-cs"/>
                      </a:endParaRPr>
                    </a:p>
                  </a:txBody>
                  <a:tcPr marL="9525" marR="9525" marT="9525"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algn="ctr">
                        <a:lnSpc>
                          <a:spcPct val="100000"/>
                        </a:lnSpc>
                        <a:spcBef>
                          <a:spcPts val="220"/>
                        </a:spcBef>
                      </a:pPr>
                      <a:r>
                        <a:rPr lang="ru-RU" sz="1050" dirty="0" smtClean="0">
                          <a:latin typeface="Liberation Serif" pitchFamily="18" charset="0"/>
                          <a:ea typeface="Liberation Serif" pitchFamily="18" charset="0"/>
                          <a:cs typeface="Liberation Serif" pitchFamily="18" charset="0"/>
                        </a:rPr>
                        <a:t>100</a:t>
                      </a:r>
                      <a:endParaRPr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221709">
                <a:tc>
                  <a:txBody>
                    <a:bodyPr/>
                    <a:lstStyle/>
                    <a:p>
                      <a:pPr marL="32384">
                        <a:lnSpc>
                          <a:spcPct val="100000"/>
                        </a:lnSpc>
                        <a:spcBef>
                          <a:spcPts val="350"/>
                        </a:spcBef>
                      </a:pPr>
                      <a:r>
                        <a:rPr sz="1100" b="0" spc="-10" err="1" smtClean="0">
                          <a:solidFill>
                            <a:srgbClr val="231F20"/>
                          </a:solidFill>
                          <a:latin typeface="婒풄0餻娝"/>
                          <a:ea typeface="+mn-ea"/>
                          <a:cs typeface="Trebuchet MS"/>
                        </a:rPr>
                        <a:t>Молодежная</a:t>
                      </a:r>
                      <a:r>
                        <a:rPr sz="1100" b="0" spc="-10" smtClean="0">
                          <a:solidFill>
                            <a:srgbClr val="231F20"/>
                          </a:solidFill>
                          <a:latin typeface="婒풄0餻娝"/>
                          <a:ea typeface="+mn-ea"/>
                          <a:cs typeface="Trebuchet MS"/>
                        </a:rPr>
                        <a:t> политика</a:t>
                      </a:r>
                      <a:endParaRPr sz="1100" b="0" spc="-10" dirty="0">
                        <a:solidFill>
                          <a:srgbClr val="231F20"/>
                        </a:solidFill>
                        <a:latin typeface="婒풄0餻娝"/>
                        <a:ea typeface="+mn-ea"/>
                        <a:cs typeface="Trebuchet MS"/>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noFill/>
                  </a:tcPr>
                </a:tc>
                <a:tc>
                  <a:txBody>
                    <a:bodyPr/>
                    <a:lstStyle/>
                    <a:p>
                      <a:pPr marL="0" algn="ctr" fontAlgn="b"/>
                      <a:r>
                        <a:rPr lang="ru-RU" sz="1100" b="0" i="0" u="none" strike="noStrike" dirty="0" smtClean="0">
                          <a:solidFill>
                            <a:srgbClr val="000000"/>
                          </a:solidFill>
                          <a:latin typeface="婒풄0餻娝"/>
                          <a:ea typeface="+mn-ea"/>
                          <a:cs typeface="+mn-cs"/>
                        </a:rPr>
                        <a:t>3 566</a:t>
                      </a:r>
                      <a:endParaRPr lang="ru-RU" sz="1100" b="0" i="0" u="none" strike="noStrike" dirty="0">
                        <a:solidFill>
                          <a:srgbClr val="000000"/>
                        </a:solidFill>
                        <a:latin typeface="婒풄0餻娝"/>
                        <a:ea typeface="+mn-ea"/>
                        <a:cs typeface="+mn-cs"/>
                      </a:endParaRPr>
                    </a:p>
                  </a:txBody>
                  <a:tcPr marL="9525" marR="9525" marT="9525"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noFill/>
                  </a:tcPr>
                </a:tc>
                <a:tc>
                  <a:txBody>
                    <a:bodyPr/>
                    <a:lstStyle/>
                    <a:p>
                      <a:pPr algn="ctr">
                        <a:lnSpc>
                          <a:spcPct val="100000"/>
                        </a:lnSpc>
                        <a:spcBef>
                          <a:spcPts val="220"/>
                        </a:spcBef>
                      </a:pPr>
                      <a:r>
                        <a:rPr lang="ru-RU" sz="1050" dirty="0" smtClean="0">
                          <a:latin typeface="Liberation Serif" pitchFamily="18" charset="0"/>
                          <a:ea typeface="Liberation Serif" pitchFamily="18" charset="0"/>
                          <a:cs typeface="Liberation Serif" pitchFamily="18" charset="0"/>
                        </a:rPr>
                        <a:t>100</a:t>
                      </a:r>
                      <a:endParaRPr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r>
              <a:tr h="216000">
                <a:tc>
                  <a:txBody>
                    <a:bodyPr/>
                    <a:lstStyle/>
                    <a:p>
                      <a:pPr marL="32384">
                        <a:lnSpc>
                          <a:spcPct val="100000"/>
                        </a:lnSpc>
                        <a:spcBef>
                          <a:spcPts val="350"/>
                        </a:spcBef>
                      </a:pPr>
                      <a:r>
                        <a:rPr sz="1100" b="0" spc="-10" dirty="0">
                          <a:solidFill>
                            <a:srgbClr val="231F20"/>
                          </a:solidFill>
                          <a:latin typeface="婒풄0餻娝"/>
                          <a:ea typeface="+mn-ea"/>
                          <a:cs typeface="Trebuchet MS"/>
                        </a:rPr>
                        <a:t>Другие вопросы в области образования</a:t>
                      </a: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marL="0" algn="ctr" fontAlgn="b"/>
                      <a:r>
                        <a:rPr lang="ru-RU" sz="1100" b="0" i="0" u="none" strike="noStrike" dirty="0" smtClean="0">
                          <a:solidFill>
                            <a:srgbClr val="000000"/>
                          </a:solidFill>
                          <a:latin typeface="婒풄0餻娝"/>
                          <a:ea typeface="+mn-ea"/>
                          <a:cs typeface="+mn-cs"/>
                        </a:rPr>
                        <a:t>30 409</a:t>
                      </a:r>
                      <a:endParaRPr lang="ru-RU" sz="1100" b="0" i="0" u="none" strike="noStrike" dirty="0">
                        <a:solidFill>
                          <a:srgbClr val="000000"/>
                        </a:solidFill>
                        <a:latin typeface="婒풄0餻娝"/>
                        <a:ea typeface="+mn-ea"/>
                        <a:cs typeface="+mn-cs"/>
                      </a:endParaRPr>
                    </a:p>
                  </a:txBody>
                  <a:tcPr marL="9525" marR="9525" marT="9525" marB="0" anchor="ctr">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a:lnSpc>
                          <a:spcPct val="100000"/>
                        </a:lnSpc>
                        <a:spcBef>
                          <a:spcPts val="220"/>
                        </a:spcBef>
                      </a:pPr>
                      <a:r>
                        <a:rPr lang="ru-RU" sz="1050" dirty="0" smtClean="0">
                          <a:latin typeface="Liberation Serif" pitchFamily="18" charset="0"/>
                          <a:ea typeface="Liberation Serif" pitchFamily="18" charset="0"/>
                          <a:cs typeface="Liberation Serif" pitchFamily="18" charset="0"/>
                        </a:rPr>
                        <a:t>88,6</a:t>
                      </a:r>
                      <a:endParaRPr sz="1050" dirty="0">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r>
            </a:tbl>
          </a:graphicData>
        </a:graphic>
      </p:graphicFrame>
      <p:sp>
        <p:nvSpPr>
          <p:cNvPr id="32" name="object 32"/>
          <p:cNvSpPr txBox="1"/>
          <p:nvPr/>
        </p:nvSpPr>
        <p:spPr>
          <a:xfrm>
            <a:off x="590550" y="3702050"/>
            <a:ext cx="6688452" cy="960199"/>
          </a:xfrm>
          <a:prstGeom prst="rect">
            <a:avLst/>
          </a:prstGeom>
          <a:noFill/>
        </p:spPr>
        <p:txBody>
          <a:bodyPr vert="horz" wrap="square" lIns="0" tIns="0" rIns="0" bIns="0" rtlCol="0">
            <a:spAutoFit/>
          </a:bodyPr>
          <a:lstStyle/>
          <a:p>
            <a:pPr marL="12700" marR="5080" indent="107950" algn="just">
              <a:lnSpc>
                <a:spcPct val="104200"/>
              </a:lnSpc>
            </a:pPr>
            <a:r>
              <a:rPr sz="1200" spc="-20" dirty="0">
                <a:latin typeface="Century Gothic"/>
                <a:cs typeface="Century Gothic"/>
              </a:rPr>
              <a:t>За </a:t>
            </a:r>
            <a:r>
              <a:rPr sz="1200" spc="-10" dirty="0">
                <a:latin typeface="Century Gothic"/>
                <a:cs typeface="Century Gothic"/>
              </a:rPr>
              <a:t>счет </a:t>
            </a:r>
            <a:r>
              <a:rPr sz="1200" spc="-30" dirty="0" err="1">
                <a:latin typeface="Century Gothic"/>
                <a:cs typeface="Century Gothic"/>
              </a:rPr>
              <a:t>средств</a:t>
            </a:r>
            <a:r>
              <a:rPr sz="1200" spc="-30" dirty="0">
                <a:latin typeface="Century Gothic"/>
                <a:cs typeface="Century Gothic"/>
              </a:rPr>
              <a:t> </a:t>
            </a:r>
            <a:r>
              <a:rPr sz="1200" spc="-40" err="1" smtClean="0">
                <a:latin typeface="Century Gothic"/>
                <a:cs typeface="Century Gothic"/>
              </a:rPr>
              <a:t>бюджета</a:t>
            </a:r>
            <a:r>
              <a:rPr lang="ru-RU" sz="1200" spc="-40" dirty="0" smtClean="0">
                <a:latin typeface="Century Gothic"/>
                <a:cs typeface="Century Gothic"/>
              </a:rPr>
              <a:t> муниципального круга</a:t>
            </a:r>
            <a:r>
              <a:rPr sz="1200" spc="-40" smtClean="0">
                <a:latin typeface="Century Gothic"/>
                <a:cs typeface="Century Gothic"/>
              </a:rPr>
              <a:t> </a:t>
            </a:r>
            <a:r>
              <a:rPr sz="1200" spc="-50" smtClean="0">
                <a:latin typeface="Century Gothic"/>
                <a:cs typeface="Century Gothic"/>
              </a:rPr>
              <a:t>профинансированы</a:t>
            </a:r>
            <a:r>
              <a:rPr lang="ru-RU" sz="1200" spc="-50" dirty="0" smtClean="0">
                <a:latin typeface="Century Gothic"/>
                <a:cs typeface="Century Gothic"/>
              </a:rPr>
              <a:t>:</a:t>
            </a:r>
          </a:p>
          <a:p>
            <a:pPr marL="12700" marR="5080" indent="107950" algn="just">
              <a:lnSpc>
                <a:spcPct val="104200"/>
              </a:lnSpc>
              <a:buFontTx/>
              <a:buChar char="-"/>
            </a:pPr>
            <a:r>
              <a:rPr lang="ru-RU" sz="1200" spc="-50" dirty="0" smtClean="0">
                <a:latin typeface="Century Gothic"/>
                <a:cs typeface="Trebuchet MS"/>
              </a:rPr>
              <a:t>1 (юридическое лицо) дошкольное образование (в т.ч. 10 филиалов);</a:t>
            </a:r>
          </a:p>
          <a:p>
            <a:pPr marL="12700" marR="5080" indent="107950" algn="just">
              <a:lnSpc>
                <a:spcPct val="104200"/>
              </a:lnSpc>
              <a:buFontTx/>
              <a:buChar char="-"/>
            </a:pPr>
            <a:r>
              <a:rPr lang="ru-RU" sz="1200" spc="-50" dirty="0" smtClean="0">
                <a:latin typeface="Century Gothic"/>
                <a:cs typeface="Trebuchet MS"/>
              </a:rPr>
              <a:t>4 (юридических лиц) </a:t>
            </a:r>
            <a:r>
              <a:rPr lang="ru-RU" sz="1200" spc="-50" dirty="0" err="1" smtClean="0">
                <a:latin typeface="Century Gothic"/>
                <a:cs typeface="Trebuchet MS"/>
              </a:rPr>
              <a:t>образовательнае</a:t>
            </a:r>
            <a:r>
              <a:rPr lang="ru-RU" sz="1200" spc="-50" dirty="0" smtClean="0">
                <a:latin typeface="Century Gothic"/>
                <a:cs typeface="Trebuchet MS"/>
              </a:rPr>
              <a:t> учреждения (в т.ч. 10 филиалов);</a:t>
            </a:r>
          </a:p>
          <a:p>
            <a:pPr marL="12700" marR="5080" indent="107950" algn="just">
              <a:lnSpc>
                <a:spcPct val="104200"/>
              </a:lnSpc>
              <a:buFontTx/>
              <a:buChar char="-"/>
            </a:pPr>
            <a:r>
              <a:rPr lang="ru-RU" sz="1200" spc="-50" dirty="0" smtClean="0">
                <a:latin typeface="Century Gothic"/>
                <a:cs typeface="Trebuchet MS"/>
              </a:rPr>
              <a:t>3 учреждения дополнительного образования;</a:t>
            </a:r>
          </a:p>
          <a:p>
            <a:pPr marL="12700" marR="5080" indent="107950" algn="just">
              <a:lnSpc>
                <a:spcPct val="104200"/>
              </a:lnSpc>
              <a:buFontTx/>
              <a:buChar char="-"/>
            </a:pPr>
            <a:r>
              <a:rPr lang="ru-RU" sz="1200" spc="-50" dirty="0" smtClean="0">
                <a:latin typeface="Century Gothic"/>
                <a:cs typeface="Trebuchet MS"/>
              </a:rPr>
              <a:t>1 учреждение, обеспечивающее деятельность системы образования.</a:t>
            </a:r>
            <a:endParaRPr sz="1200" dirty="0">
              <a:latin typeface="Trebuchet MS"/>
              <a:cs typeface="Trebuchet MS"/>
            </a:endParaRPr>
          </a:p>
        </p:txBody>
      </p:sp>
      <p:sp>
        <p:nvSpPr>
          <p:cNvPr id="35" name="object 35"/>
          <p:cNvSpPr txBox="1"/>
          <p:nvPr/>
        </p:nvSpPr>
        <p:spPr>
          <a:xfrm>
            <a:off x="3181350" y="7435850"/>
            <a:ext cx="914400" cy="153888"/>
          </a:xfrm>
          <a:prstGeom prst="rect">
            <a:avLst/>
          </a:prstGeom>
        </p:spPr>
        <p:txBody>
          <a:bodyPr vert="horz" wrap="square" lIns="0" tIns="0" rIns="0" bIns="0" rtlCol="0">
            <a:spAutoFit/>
          </a:bodyPr>
          <a:lstStyle/>
          <a:p>
            <a:pPr marL="12700">
              <a:lnSpc>
                <a:spcPct val="100000"/>
              </a:lnSpc>
            </a:pPr>
            <a:r>
              <a:rPr lang="ru-RU" sz="1000" b="1" spc="-25" dirty="0" err="1" smtClean="0">
                <a:solidFill>
                  <a:srgbClr val="00B8BE"/>
                </a:solidFill>
                <a:latin typeface="Trebuchet MS"/>
                <a:cs typeface="Trebuchet MS"/>
              </a:rPr>
              <a:t>тыс</a:t>
            </a:r>
            <a:r>
              <a:rPr sz="1000" b="1" spc="-25" dirty="0" smtClean="0">
                <a:solidFill>
                  <a:srgbClr val="00B8BE"/>
                </a:solidFill>
                <a:latin typeface="Trebuchet MS"/>
                <a:cs typeface="Trebuchet MS"/>
              </a:rPr>
              <a:t>.</a:t>
            </a:r>
            <a:r>
              <a:rPr sz="1000" b="1" spc="-145" dirty="0" smtClean="0">
                <a:solidFill>
                  <a:srgbClr val="00B8BE"/>
                </a:solidFill>
                <a:latin typeface="Trebuchet MS"/>
                <a:cs typeface="Trebuchet MS"/>
              </a:rPr>
              <a:t> </a:t>
            </a:r>
            <a:r>
              <a:rPr sz="1000" b="1" spc="-35" dirty="0">
                <a:solidFill>
                  <a:srgbClr val="00B8BE"/>
                </a:solidFill>
                <a:latin typeface="Trebuchet MS"/>
                <a:cs typeface="Trebuchet MS"/>
              </a:rPr>
              <a:t>руб.</a:t>
            </a:r>
            <a:endParaRPr sz="1000" dirty="0">
              <a:latin typeface="Trebuchet MS"/>
              <a:cs typeface="Trebuchet MS"/>
            </a:endParaRPr>
          </a:p>
        </p:txBody>
      </p:sp>
      <p:sp>
        <p:nvSpPr>
          <p:cNvPr id="141" name="object 141"/>
          <p:cNvSpPr txBox="1"/>
          <p:nvPr/>
        </p:nvSpPr>
        <p:spPr>
          <a:xfrm>
            <a:off x="2114550" y="730250"/>
            <a:ext cx="3640450" cy="215444"/>
          </a:xfrm>
          <a:prstGeom prst="rect">
            <a:avLst/>
          </a:prstGeom>
        </p:spPr>
        <p:txBody>
          <a:bodyPr vert="horz" wrap="square" lIns="0" tIns="0" rIns="0" bIns="0" rtlCol="0">
            <a:spAutoFit/>
          </a:bodyPr>
          <a:lstStyle/>
          <a:p>
            <a:pPr marL="12700" algn="ctr">
              <a:lnSpc>
                <a:spcPct val="100000"/>
              </a:lnSpc>
            </a:pPr>
            <a:r>
              <a:rPr sz="1400" b="1" spc="-10" err="1">
                <a:latin typeface="Trebuchet MS"/>
                <a:cs typeface="Trebuchet MS"/>
              </a:rPr>
              <a:t>Динамика</a:t>
            </a:r>
            <a:r>
              <a:rPr sz="1400" b="1" spc="-125">
                <a:latin typeface="Trebuchet MS"/>
                <a:cs typeface="Trebuchet MS"/>
              </a:rPr>
              <a:t> </a:t>
            </a:r>
            <a:r>
              <a:rPr sz="1400" b="1" spc="-5" smtClean="0">
                <a:latin typeface="Trebuchet MS"/>
                <a:cs typeface="Trebuchet MS"/>
              </a:rPr>
              <a:t>расходов</a:t>
            </a:r>
            <a:endParaRPr sz="1400" dirty="0">
              <a:latin typeface="Trebuchet MS"/>
              <a:cs typeface="Trebuchet MS"/>
            </a:endParaRPr>
          </a:p>
        </p:txBody>
      </p:sp>
      <p:sp>
        <p:nvSpPr>
          <p:cNvPr id="143" name="object 143"/>
          <p:cNvSpPr/>
          <p:nvPr/>
        </p:nvSpPr>
        <p:spPr>
          <a:xfrm>
            <a:off x="4857750" y="6826250"/>
            <a:ext cx="1828800" cy="381000"/>
          </a:xfrm>
          <a:custGeom>
            <a:avLst/>
            <a:gdLst/>
            <a:ahLst/>
            <a:cxnLst/>
            <a:rect l="l" t="t" r="r" b="b"/>
            <a:pathLst>
              <a:path w="712469" h="142240">
                <a:moveTo>
                  <a:pt x="712114" y="0"/>
                </a:moveTo>
                <a:lnTo>
                  <a:pt x="74777" y="0"/>
                </a:lnTo>
                <a:lnTo>
                  <a:pt x="0" y="70916"/>
                </a:lnTo>
                <a:lnTo>
                  <a:pt x="74777" y="141859"/>
                </a:lnTo>
                <a:lnTo>
                  <a:pt x="712114" y="141859"/>
                </a:lnTo>
                <a:lnTo>
                  <a:pt x="712114" y="0"/>
                </a:lnTo>
                <a:close/>
              </a:path>
            </a:pathLst>
          </a:custGeom>
          <a:solidFill>
            <a:srgbClr val="FFD13F"/>
          </a:solidFill>
        </p:spPr>
        <p:txBody>
          <a:bodyPr wrap="square" lIns="0" tIns="0" rIns="0" bIns="0" rtlCol="0"/>
          <a:lstStyle/>
          <a:p>
            <a:endParaRPr/>
          </a:p>
        </p:txBody>
      </p:sp>
      <p:sp>
        <p:nvSpPr>
          <p:cNvPr id="144" name="object 144"/>
          <p:cNvSpPr/>
          <p:nvPr/>
        </p:nvSpPr>
        <p:spPr>
          <a:xfrm>
            <a:off x="4857750" y="6292850"/>
            <a:ext cx="1752600" cy="314806"/>
          </a:xfrm>
          <a:custGeom>
            <a:avLst/>
            <a:gdLst/>
            <a:ahLst/>
            <a:cxnLst/>
            <a:rect l="l" t="t" r="r" b="b"/>
            <a:pathLst>
              <a:path w="712469" h="259715">
                <a:moveTo>
                  <a:pt x="712114" y="0"/>
                </a:moveTo>
                <a:lnTo>
                  <a:pt x="74777" y="0"/>
                </a:lnTo>
                <a:lnTo>
                  <a:pt x="0" y="129578"/>
                </a:lnTo>
                <a:lnTo>
                  <a:pt x="74777" y="259194"/>
                </a:lnTo>
                <a:lnTo>
                  <a:pt x="712114" y="259194"/>
                </a:lnTo>
                <a:lnTo>
                  <a:pt x="712114" y="0"/>
                </a:lnTo>
                <a:close/>
              </a:path>
            </a:pathLst>
          </a:custGeom>
          <a:solidFill>
            <a:srgbClr val="FA6D2E"/>
          </a:solidFill>
        </p:spPr>
        <p:txBody>
          <a:bodyPr wrap="square" lIns="0" tIns="0" rIns="0" bIns="0" rtlCol="0"/>
          <a:lstStyle/>
          <a:p>
            <a:endParaRPr/>
          </a:p>
        </p:txBody>
      </p:sp>
      <p:sp>
        <p:nvSpPr>
          <p:cNvPr id="146" name="object 146"/>
          <p:cNvSpPr/>
          <p:nvPr/>
        </p:nvSpPr>
        <p:spPr>
          <a:xfrm>
            <a:off x="5010150" y="5530850"/>
            <a:ext cx="1600200" cy="304800"/>
          </a:xfrm>
          <a:custGeom>
            <a:avLst/>
            <a:gdLst/>
            <a:ahLst/>
            <a:cxnLst/>
            <a:rect l="l" t="t" r="r" b="b"/>
            <a:pathLst>
              <a:path w="712469" h="142239">
                <a:moveTo>
                  <a:pt x="712114" y="0"/>
                </a:moveTo>
                <a:lnTo>
                  <a:pt x="74777" y="0"/>
                </a:lnTo>
                <a:lnTo>
                  <a:pt x="0" y="70916"/>
                </a:lnTo>
                <a:lnTo>
                  <a:pt x="74777" y="141859"/>
                </a:lnTo>
                <a:lnTo>
                  <a:pt x="712114" y="141859"/>
                </a:lnTo>
                <a:lnTo>
                  <a:pt x="712114" y="0"/>
                </a:lnTo>
                <a:close/>
              </a:path>
            </a:pathLst>
          </a:custGeom>
          <a:solidFill>
            <a:schemeClr val="tx2">
              <a:lumMod val="40000"/>
              <a:lumOff val="60000"/>
            </a:schemeClr>
          </a:solidFill>
        </p:spPr>
        <p:txBody>
          <a:bodyPr wrap="square" lIns="0" tIns="0" rIns="0" bIns="0" rtlCol="0"/>
          <a:lstStyle/>
          <a:p>
            <a:endParaRPr/>
          </a:p>
        </p:txBody>
      </p:sp>
      <p:sp>
        <p:nvSpPr>
          <p:cNvPr id="147" name="object 147"/>
          <p:cNvSpPr/>
          <p:nvPr/>
        </p:nvSpPr>
        <p:spPr>
          <a:xfrm>
            <a:off x="5010150" y="5073650"/>
            <a:ext cx="1600200" cy="304800"/>
          </a:xfrm>
          <a:custGeom>
            <a:avLst/>
            <a:gdLst/>
            <a:ahLst/>
            <a:cxnLst/>
            <a:rect l="l" t="t" r="r" b="b"/>
            <a:pathLst>
              <a:path w="712469" h="142239">
                <a:moveTo>
                  <a:pt x="712114" y="0"/>
                </a:moveTo>
                <a:lnTo>
                  <a:pt x="74777" y="0"/>
                </a:lnTo>
                <a:lnTo>
                  <a:pt x="0" y="70916"/>
                </a:lnTo>
                <a:lnTo>
                  <a:pt x="74777" y="141859"/>
                </a:lnTo>
                <a:lnTo>
                  <a:pt x="712114" y="141859"/>
                </a:lnTo>
                <a:lnTo>
                  <a:pt x="712114" y="0"/>
                </a:lnTo>
                <a:close/>
              </a:path>
            </a:pathLst>
          </a:custGeom>
          <a:solidFill>
            <a:srgbClr val="92D050"/>
          </a:solidFill>
        </p:spPr>
        <p:txBody>
          <a:bodyPr wrap="square" lIns="0" tIns="0" rIns="0" bIns="0" rtlCol="0"/>
          <a:lstStyle/>
          <a:p>
            <a:endParaRPr/>
          </a:p>
        </p:txBody>
      </p:sp>
      <p:sp>
        <p:nvSpPr>
          <p:cNvPr id="148" name="object 148"/>
          <p:cNvSpPr txBox="1"/>
          <p:nvPr/>
        </p:nvSpPr>
        <p:spPr>
          <a:xfrm>
            <a:off x="5086350" y="5073650"/>
            <a:ext cx="1905000" cy="2117952"/>
          </a:xfrm>
          <a:prstGeom prst="rect">
            <a:avLst/>
          </a:prstGeom>
        </p:spPr>
        <p:txBody>
          <a:bodyPr vert="horz" wrap="square" lIns="0" tIns="0" rIns="0" bIns="0" rtlCol="0">
            <a:spAutoFit/>
          </a:bodyPr>
          <a:lstStyle/>
          <a:p>
            <a:pPr marL="12700" marR="368300">
              <a:lnSpc>
                <a:spcPct val="145800"/>
              </a:lnSpc>
            </a:pPr>
            <a:r>
              <a:rPr sz="1100" dirty="0" err="1">
                <a:solidFill>
                  <a:srgbClr val="231F20"/>
                </a:solidFill>
                <a:latin typeface="Arial Narrow"/>
                <a:cs typeface="Arial Narrow"/>
              </a:rPr>
              <a:t>Общее</a:t>
            </a:r>
            <a:r>
              <a:rPr sz="1100" dirty="0">
                <a:solidFill>
                  <a:srgbClr val="231F20"/>
                </a:solidFill>
                <a:latin typeface="Arial Narrow"/>
                <a:cs typeface="Arial Narrow"/>
              </a:rPr>
              <a:t> </a:t>
            </a:r>
            <a:r>
              <a:rPr sz="1100" spc="25" dirty="0" err="1" smtClean="0">
                <a:solidFill>
                  <a:srgbClr val="231F20"/>
                </a:solidFill>
                <a:latin typeface="Arial Narrow"/>
                <a:cs typeface="Arial Narrow"/>
              </a:rPr>
              <a:t>образование</a:t>
            </a:r>
            <a:endParaRPr lang="ru-RU" sz="1100" spc="25" dirty="0" smtClean="0">
              <a:solidFill>
                <a:srgbClr val="231F20"/>
              </a:solidFill>
              <a:latin typeface="Arial Narrow"/>
              <a:cs typeface="Arial Narrow"/>
            </a:endParaRPr>
          </a:p>
          <a:p>
            <a:pPr marL="12700" marR="368300">
              <a:lnSpc>
                <a:spcPct val="145800"/>
              </a:lnSpc>
            </a:pPr>
            <a:r>
              <a:rPr sz="800" spc="25" dirty="0" smtClean="0">
                <a:solidFill>
                  <a:srgbClr val="231F20"/>
                </a:solidFill>
                <a:latin typeface="Arial Narrow"/>
                <a:cs typeface="Arial Narrow"/>
              </a:rPr>
              <a:t>  </a:t>
            </a:r>
            <a:endParaRPr lang="ru-RU" sz="800" spc="35" dirty="0" smtClean="0">
              <a:solidFill>
                <a:srgbClr val="231F20"/>
              </a:solidFill>
              <a:latin typeface="Arial Narrow"/>
              <a:cs typeface="Arial Narrow"/>
            </a:endParaRPr>
          </a:p>
          <a:p>
            <a:pPr marL="12700" marR="368300">
              <a:lnSpc>
                <a:spcPct val="145800"/>
              </a:lnSpc>
            </a:pPr>
            <a:r>
              <a:rPr sz="1100" spc="35" dirty="0" err="1" smtClean="0">
                <a:solidFill>
                  <a:srgbClr val="231F20"/>
                </a:solidFill>
                <a:latin typeface="Arial Narrow"/>
                <a:cs typeface="Arial Narrow"/>
              </a:rPr>
              <a:t>Дошкольное</a:t>
            </a:r>
            <a:r>
              <a:rPr sz="1100" spc="-85" dirty="0" smtClean="0">
                <a:solidFill>
                  <a:srgbClr val="231F20"/>
                </a:solidFill>
                <a:latin typeface="Arial Narrow"/>
                <a:cs typeface="Arial Narrow"/>
              </a:rPr>
              <a:t> </a:t>
            </a:r>
            <a:r>
              <a:rPr sz="1100" spc="25" dirty="0">
                <a:solidFill>
                  <a:srgbClr val="231F20"/>
                </a:solidFill>
                <a:latin typeface="Arial Narrow"/>
                <a:cs typeface="Arial Narrow"/>
              </a:rPr>
              <a:t>образование</a:t>
            </a:r>
            <a:endParaRPr sz="1100" dirty="0">
              <a:latin typeface="Arial Narrow"/>
              <a:cs typeface="Arial Narrow"/>
            </a:endParaRPr>
          </a:p>
          <a:p>
            <a:pPr marL="12700" marR="368300">
              <a:lnSpc>
                <a:spcPts val="900"/>
              </a:lnSpc>
              <a:spcBef>
                <a:spcPts val="520"/>
              </a:spcBef>
            </a:pPr>
            <a:endParaRPr lang="ru-RU" sz="1100" spc="30" dirty="0" smtClean="0">
              <a:solidFill>
                <a:srgbClr val="231F20"/>
              </a:solidFill>
              <a:latin typeface="Arial Narrow"/>
              <a:cs typeface="Arial Narrow"/>
            </a:endParaRPr>
          </a:p>
          <a:p>
            <a:pPr marL="12700" marR="368300">
              <a:lnSpc>
                <a:spcPts val="900"/>
              </a:lnSpc>
              <a:spcBef>
                <a:spcPts val="520"/>
              </a:spcBef>
            </a:pPr>
            <a:r>
              <a:rPr lang="ru-RU" sz="1100" spc="30" dirty="0" smtClean="0">
                <a:solidFill>
                  <a:srgbClr val="231F20"/>
                </a:solidFill>
                <a:latin typeface="Arial Narrow"/>
                <a:cs typeface="Arial Narrow"/>
              </a:rPr>
              <a:t>Молодежная политика</a:t>
            </a:r>
          </a:p>
          <a:p>
            <a:pPr marL="12700" marR="545465">
              <a:lnSpc>
                <a:spcPts val="900"/>
              </a:lnSpc>
              <a:spcBef>
                <a:spcPts val="500"/>
              </a:spcBef>
            </a:pPr>
            <a:endParaRPr lang="ru-RU" sz="1100" spc="30" dirty="0" smtClean="0">
              <a:solidFill>
                <a:srgbClr val="231F20"/>
              </a:solidFill>
              <a:latin typeface="Arial Narrow"/>
              <a:cs typeface="Arial Narrow"/>
            </a:endParaRPr>
          </a:p>
          <a:p>
            <a:pPr marL="12700" marR="545465">
              <a:lnSpc>
                <a:spcPts val="900"/>
              </a:lnSpc>
              <a:spcBef>
                <a:spcPts val="500"/>
              </a:spcBef>
            </a:pPr>
            <a:r>
              <a:rPr lang="ru-RU" sz="1100" spc="30" dirty="0" smtClean="0">
                <a:solidFill>
                  <a:srgbClr val="231F20"/>
                </a:solidFill>
                <a:latin typeface="Arial Narrow"/>
                <a:cs typeface="Arial Narrow"/>
              </a:rPr>
              <a:t>Дополнительное образование детей</a:t>
            </a:r>
            <a:endParaRPr lang="ru-RU" sz="1100" spc="35" dirty="0" smtClean="0">
              <a:solidFill>
                <a:srgbClr val="231F20"/>
              </a:solidFill>
              <a:latin typeface="Arial Narrow"/>
              <a:cs typeface="Arial Narrow"/>
            </a:endParaRPr>
          </a:p>
          <a:p>
            <a:pPr marL="12700">
              <a:lnSpc>
                <a:spcPct val="100000"/>
              </a:lnSpc>
              <a:spcBef>
                <a:spcPts val="420"/>
              </a:spcBef>
            </a:pPr>
            <a:endParaRPr lang="ru-RU" sz="1100" dirty="0" smtClean="0"/>
          </a:p>
          <a:p>
            <a:pPr marL="12700">
              <a:lnSpc>
                <a:spcPct val="100000"/>
              </a:lnSpc>
              <a:spcBef>
                <a:spcPts val="420"/>
              </a:spcBef>
            </a:pPr>
            <a:r>
              <a:rPr lang="ru-RU" sz="1100" dirty="0" smtClean="0"/>
              <a:t>Другие вопросы в области образования</a:t>
            </a:r>
            <a:endParaRPr sz="1100" dirty="0">
              <a:latin typeface="Arial Narrow"/>
              <a:cs typeface="Arial Narrow"/>
            </a:endParaRPr>
          </a:p>
        </p:txBody>
      </p:sp>
      <p:graphicFrame>
        <p:nvGraphicFramePr>
          <p:cNvPr id="96" name="Диаграмма 95"/>
          <p:cNvGraphicFramePr/>
          <p:nvPr/>
        </p:nvGraphicFramePr>
        <p:xfrm>
          <a:off x="361950" y="958850"/>
          <a:ext cx="6629400" cy="275166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97" name="Диаграмма 96"/>
          <p:cNvGraphicFramePr/>
          <p:nvPr/>
        </p:nvGraphicFramePr>
        <p:xfrm>
          <a:off x="590550" y="4387850"/>
          <a:ext cx="4343400" cy="3581400"/>
        </p:xfrm>
        <a:graphic>
          <a:graphicData uri="http://schemas.openxmlformats.org/drawingml/2006/chart">
            <c:chart xmlns:c="http://schemas.openxmlformats.org/drawingml/2006/chart" xmlns:r="http://schemas.openxmlformats.org/officeDocument/2006/relationships" r:id="rId4"/>
          </a:graphicData>
        </a:graphic>
      </p:graphicFrame>
      <p:grpSp>
        <p:nvGrpSpPr>
          <p:cNvPr id="38" name="Группа 37"/>
          <p:cNvGrpSpPr/>
          <p:nvPr/>
        </p:nvGrpSpPr>
        <p:grpSpPr>
          <a:xfrm>
            <a:off x="0" y="196850"/>
            <a:ext cx="7740523" cy="396240"/>
            <a:chOff x="0" y="288010"/>
            <a:chExt cx="7740523" cy="396240"/>
          </a:xfrm>
        </p:grpSpPr>
        <p:sp>
          <p:nvSpPr>
            <p:cNvPr id="39"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0"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1"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2"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3"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44"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45"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46"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47" name="Группа 44"/>
            <p:cNvGrpSpPr/>
            <p:nvPr/>
          </p:nvGrpSpPr>
          <p:grpSpPr>
            <a:xfrm>
              <a:off x="990600" y="288010"/>
              <a:ext cx="6101715" cy="396240"/>
              <a:chOff x="990600" y="288010"/>
              <a:chExt cx="6101715" cy="396240"/>
            </a:xfrm>
          </p:grpSpPr>
          <p:sp>
            <p:nvSpPr>
              <p:cNvPr id="49"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50"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51" name="object 14"/>
              <p:cNvSpPr txBox="1"/>
              <p:nvPr/>
            </p:nvSpPr>
            <p:spPr>
              <a:xfrm>
                <a:off x="6762750" y="381748"/>
                <a:ext cx="304799"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13</a:t>
                </a:r>
                <a:endParaRPr sz="1200" dirty="0">
                  <a:latin typeface="Gill Sans MT"/>
                  <a:cs typeface="Gill Sans MT"/>
                </a:endParaRPr>
              </a:p>
            </p:txBody>
          </p:sp>
        </p:grpSp>
        <p:sp>
          <p:nvSpPr>
            <p:cNvPr id="48" name="object 21"/>
            <p:cNvSpPr txBox="1"/>
            <p:nvPr/>
          </p:nvSpPr>
          <p:spPr>
            <a:xfrm>
              <a:off x="1276350" y="364210"/>
              <a:ext cx="5410200" cy="154466"/>
            </a:xfrm>
            <a:prstGeom prst="rect">
              <a:avLst/>
            </a:prstGeom>
          </p:spPr>
          <p:txBody>
            <a:bodyPr vert="horz" wrap="square" lIns="0" tIns="0" rIns="0" bIns="0" rtlCol="0">
              <a:spAutoFit/>
            </a:bodyPr>
            <a:lstStyle/>
            <a:p>
              <a:pPr marL="12700" marR="5080">
                <a:lnSpc>
                  <a:spcPts val="1300"/>
                </a:lnSpc>
              </a:pPr>
              <a:r>
                <a:rPr lang="ru-RU" sz="1000" b="1" spc="-20" dirty="0" smtClean="0">
                  <a:solidFill>
                    <a:srgbClr val="FFFFFF"/>
                  </a:solidFill>
                  <a:latin typeface="Trebuchet MS"/>
                  <a:cs typeface="Trebuchet MS"/>
                </a:rPr>
                <a:t>ОБРАЗОВАНИЕ</a:t>
              </a:r>
              <a:endParaRPr lang="ru-RU" sz="1000" dirty="0" smtClean="0">
                <a:latin typeface="Trebuchet MS"/>
                <a:cs typeface="Trebuchet MS"/>
              </a:endParaRPr>
            </a:p>
          </p:txBody>
        </p:sp>
      </p:grpSp>
      <p:pic>
        <p:nvPicPr>
          <p:cNvPr id="11266" name="Picture 2" descr="B:\Users\SOB\Desktop\Бюджет для граждан\Фото для бюджета\pw-2013-07-12-blog-tweeny-science-scaled.jpg"/>
          <p:cNvPicPr>
            <a:picLocks noChangeAspect="1" noChangeArrowheads="1"/>
          </p:cNvPicPr>
          <p:nvPr/>
        </p:nvPicPr>
        <p:blipFill>
          <a:blip r:embed="rId5" cstate="print"/>
          <a:srcRect/>
          <a:stretch>
            <a:fillRect/>
          </a:stretch>
        </p:blipFill>
        <p:spPr bwMode="auto">
          <a:xfrm>
            <a:off x="4324350" y="7588250"/>
            <a:ext cx="3409950" cy="2512175"/>
          </a:xfrm>
          <a:prstGeom prst="rect">
            <a:avLst/>
          </a:prstGeom>
          <a:noFill/>
        </p:spPr>
      </p:pic>
      <p:sp>
        <p:nvSpPr>
          <p:cNvPr id="52" name="object 141"/>
          <p:cNvSpPr txBox="1"/>
          <p:nvPr/>
        </p:nvSpPr>
        <p:spPr>
          <a:xfrm>
            <a:off x="4019550" y="958850"/>
            <a:ext cx="2878450" cy="184666"/>
          </a:xfrm>
          <a:prstGeom prst="rect">
            <a:avLst/>
          </a:prstGeom>
        </p:spPr>
        <p:txBody>
          <a:bodyPr vert="horz" wrap="square" lIns="0" tIns="0" rIns="0" bIns="0" rtlCol="0">
            <a:spAutoFit/>
          </a:bodyPr>
          <a:lstStyle/>
          <a:p>
            <a:pPr marL="12700" algn="r">
              <a:lnSpc>
                <a:spcPct val="100000"/>
              </a:lnSpc>
            </a:pPr>
            <a:r>
              <a:rPr lang="ru-RU" sz="1200" b="1" spc="-10" dirty="0" err="1" smtClean="0">
                <a:solidFill>
                  <a:srgbClr val="00B8BE"/>
                </a:solidFill>
                <a:latin typeface="Trebuchet MS"/>
                <a:cs typeface="Trebuchet MS"/>
              </a:rPr>
              <a:t>тыс.руб</a:t>
            </a:r>
            <a:endParaRPr sz="1200" dirty="0">
              <a:latin typeface="Trebuchet MS"/>
              <a:cs typeface="Trebuchet M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2"/>
            <a:ext cx="324002" cy="10907991"/>
          </a:xfrm>
          <a:prstGeom prst="rect">
            <a:avLst/>
          </a:prstGeom>
          <a:blipFill>
            <a:blip r:embed="rId2" cstate="print"/>
            <a:stretch>
              <a:fillRect/>
            </a:stretch>
          </a:blipFill>
        </p:spPr>
        <p:txBody>
          <a:bodyPr wrap="square" lIns="0" tIns="0" rIns="0" bIns="0" rtlCol="0"/>
          <a:lstStyle/>
          <a:p>
            <a:endParaRPr/>
          </a:p>
        </p:txBody>
      </p:sp>
      <p:sp>
        <p:nvSpPr>
          <p:cNvPr id="15" name="object 15"/>
          <p:cNvSpPr/>
          <p:nvPr/>
        </p:nvSpPr>
        <p:spPr>
          <a:xfrm>
            <a:off x="0" y="10420704"/>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06590"/>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7" name="object 17"/>
          <p:cNvSpPr/>
          <p:nvPr/>
        </p:nvSpPr>
        <p:spPr>
          <a:xfrm>
            <a:off x="0" y="10597242"/>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8" name="object 18"/>
          <p:cNvSpPr/>
          <p:nvPr/>
        </p:nvSpPr>
        <p:spPr>
          <a:xfrm>
            <a:off x="2723857" y="10602008"/>
            <a:ext cx="5016500" cy="0"/>
          </a:xfrm>
          <a:custGeom>
            <a:avLst/>
            <a:gdLst/>
            <a:ahLst/>
            <a:cxnLst/>
            <a:rect l="l" t="t" r="r" b="b"/>
            <a:pathLst>
              <a:path w="5016500">
                <a:moveTo>
                  <a:pt x="0" y="0"/>
                </a:moveTo>
                <a:lnTo>
                  <a:pt x="5016144" y="0"/>
                </a:lnTo>
              </a:path>
            </a:pathLst>
          </a:custGeom>
          <a:ln w="36004">
            <a:solidFill>
              <a:srgbClr val="00A3A8"/>
            </a:solidFill>
          </a:ln>
        </p:spPr>
        <p:txBody>
          <a:bodyPr wrap="square" lIns="0" tIns="0" rIns="0" bIns="0" rtlCol="0"/>
          <a:lstStyle/>
          <a:p>
            <a:endParaRPr/>
          </a:p>
        </p:txBody>
      </p:sp>
      <p:sp>
        <p:nvSpPr>
          <p:cNvPr id="19" name="object 19"/>
          <p:cNvSpPr/>
          <p:nvPr/>
        </p:nvSpPr>
        <p:spPr>
          <a:xfrm>
            <a:off x="3510584" y="10511356"/>
            <a:ext cx="4229735" cy="0"/>
          </a:xfrm>
          <a:custGeom>
            <a:avLst/>
            <a:gdLst/>
            <a:ahLst/>
            <a:cxnLst/>
            <a:rect l="l" t="t" r="r" b="b"/>
            <a:pathLst>
              <a:path w="4229734">
                <a:moveTo>
                  <a:pt x="0" y="0"/>
                </a:moveTo>
                <a:lnTo>
                  <a:pt x="4229417" y="0"/>
                </a:lnTo>
              </a:path>
            </a:pathLst>
          </a:custGeom>
          <a:ln w="36004">
            <a:solidFill>
              <a:srgbClr val="00B8BE"/>
            </a:solidFill>
          </a:ln>
        </p:spPr>
        <p:txBody>
          <a:bodyPr wrap="square" lIns="0" tIns="0" rIns="0" bIns="0" rtlCol="0"/>
          <a:lstStyle/>
          <a:p>
            <a:endParaRPr/>
          </a:p>
        </p:txBody>
      </p:sp>
      <p:sp>
        <p:nvSpPr>
          <p:cNvPr id="20" name="object 20"/>
          <p:cNvSpPr/>
          <p:nvPr/>
        </p:nvSpPr>
        <p:spPr>
          <a:xfrm>
            <a:off x="4293666" y="10420707"/>
            <a:ext cx="3446779" cy="0"/>
          </a:xfrm>
          <a:custGeom>
            <a:avLst/>
            <a:gdLst/>
            <a:ahLst/>
            <a:cxnLst/>
            <a:rect l="l" t="t" r="r" b="b"/>
            <a:pathLst>
              <a:path w="3446779">
                <a:moveTo>
                  <a:pt x="0" y="0"/>
                </a:moveTo>
                <a:lnTo>
                  <a:pt x="3446335" y="0"/>
                </a:lnTo>
              </a:path>
            </a:pathLst>
          </a:custGeom>
          <a:ln w="36004">
            <a:solidFill>
              <a:srgbClr val="A2DADD"/>
            </a:solidFill>
          </a:ln>
        </p:spPr>
        <p:txBody>
          <a:bodyPr wrap="square" lIns="0" tIns="0" rIns="0" bIns="0" rtlCol="0"/>
          <a:lstStyle/>
          <a:p>
            <a:endParaRPr/>
          </a:p>
        </p:txBody>
      </p:sp>
      <p:sp>
        <p:nvSpPr>
          <p:cNvPr id="22" name="object 22"/>
          <p:cNvSpPr txBox="1"/>
          <p:nvPr/>
        </p:nvSpPr>
        <p:spPr>
          <a:xfrm>
            <a:off x="3105150" y="4006850"/>
            <a:ext cx="2268784" cy="215444"/>
          </a:xfrm>
          <a:prstGeom prst="rect">
            <a:avLst/>
          </a:prstGeom>
        </p:spPr>
        <p:txBody>
          <a:bodyPr vert="horz" wrap="square" lIns="0" tIns="0" rIns="0" bIns="0" rtlCol="0">
            <a:spAutoFit/>
          </a:bodyPr>
          <a:lstStyle/>
          <a:p>
            <a:pPr marL="12700">
              <a:lnSpc>
                <a:spcPct val="100000"/>
              </a:lnSpc>
            </a:pPr>
            <a:r>
              <a:rPr sz="1400" b="1" dirty="0" err="1">
                <a:solidFill>
                  <a:srgbClr val="00B8BE"/>
                </a:solidFill>
                <a:latin typeface="Trebuchet MS"/>
                <a:cs typeface="Trebuchet MS"/>
              </a:rPr>
              <a:t>Структура</a:t>
            </a:r>
            <a:r>
              <a:rPr sz="1400" b="1" spc="-135" dirty="0">
                <a:solidFill>
                  <a:srgbClr val="00B8BE"/>
                </a:solidFill>
                <a:latin typeface="Trebuchet MS"/>
                <a:cs typeface="Trebuchet MS"/>
              </a:rPr>
              <a:t> </a:t>
            </a:r>
            <a:r>
              <a:rPr sz="1400" b="1" spc="-5" dirty="0" err="1" smtClean="0">
                <a:solidFill>
                  <a:srgbClr val="00B8BE"/>
                </a:solidFill>
                <a:latin typeface="Trebuchet MS"/>
                <a:cs typeface="Trebuchet MS"/>
              </a:rPr>
              <a:t>расходов</a:t>
            </a:r>
            <a:endParaRPr sz="1400" dirty="0">
              <a:latin typeface="Trebuchet MS"/>
              <a:cs typeface="Trebuchet MS"/>
            </a:endParaRPr>
          </a:p>
        </p:txBody>
      </p:sp>
      <p:sp>
        <p:nvSpPr>
          <p:cNvPr id="23" name="object 23"/>
          <p:cNvSpPr txBox="1"/>
          <p:nvPr/>
        </p:nvSpPr>
        <p:spPr>
          <a:xfrm>
            <a:off x="3867150" y="6673850"/>
            <a:ext cx="3047365" cy="553998"/>
          </a:xfrm>
          <a:prstGeom prst="rect">
            <a:avLst/>
          </a:prstGeom>
        </p:spPr>
        <p:txBody>
          <a:bodyPr vert="horz" wrap="square" lIns="0" tIns="0" rIns="0" bIns="0" rtlCol="0">
            <a:spAutoFit/>
          </a:bodyPr>
          <a:lstStyle/>
          <a:p>
            <a:pPr marL="12700" algn="ctr"/>
            <a:r>
              <a:rPr sz="1200" b="1" spc="15" dirty="0" err="1">
                <a:solidFill>
                  <a:srgbClr val="00B8BE"/>
                </a:solidFill>
                <a:latin typeface="Trebuchet MS"/>
                <a:cs typeface="Trebuchet MS"/>
              </a:rPr>
              <a:t>Расходы</a:t>
            </a:r>
            <a:r>
              <a:rPr sz="1200" b="1" spc="-90" dirty="0">
                <a:solidFill>
                  <a:srgbClr val="00B8BE"/>
                </a:solidFill>
                <a:latin typeface="Trebuchet MS"/>
                <a:cs typeface="Trebuchet MS"/>
              </a:rPr>
              <a:t> </a:t>
            </a:r>
            <a:r>
              <a:rPr sz="1200" b="1" spc="5" dirty="0" err="1" smtClean="0">
                <a:solidFill>
                  <a:srgbClr val="00B8BE"/>
                </a:solidFill>
                <a:latin typeface="Trebuchet MS"/>
                <a:cs typeface="Trebuchet MS"/>
              </a:rPr>
              <a:t>бюджета</a:t>
            </a:r>
            <a:r>
              <a:rPr lang="ru-RU" sz="1200" b="1" spc="5" dirty="0" smtClean="0">
                <a:solidFill>
                  <a:srgbClr val="00B8BE"/>
                </a:solidFill>
                <a:latin typeface="Trebuchet MS"/>
                <a:cs typeface="Trebuchet MS"/>
              </a:rPr>
              <a:t> (исполнение) </a:t>
            </a:r>
            <a:r>
              <a:rPr lang="ru-RU" sz="1200" b="1" spc="-5" dirty="0" smtClean="0">
                <a:solidFill>
                  <a:srgbClr val="00B8BE"/>
                </a:solidFill>
                <a:latin typeface="Trebuchet MS"/>
                <a:cs typeface="Trebuchet MS"/>
              </a:rPr>
              <a:t>тыс.руб.</a:t>
            </a:r>
            <a:endParaRPr lang="ru-RU" sz="1200" dirty="0" smtClean="0">
              <a:latin typeface="Trebuchet MS"/>
              <a:cs typeface="Trebuchet MS"/>
            </a:endParaRPr>
          </a:p>
          <a:p>
            <a:pPr marL="12700" algn="ctr">
              <a:lnSpc>
                <a:spcPct val="100000"/>
              </a:lnSpc>
            </a:pPr>
            <a:endParaRPr sz="1200" dirty="0">
              <a:latin typeface="Trebuchet MS"/>
              <a:cs typeface="Trebuchet MS"/>
            </a:endParaRPr>
          </a:p>
        </p:txBody>
      </p:sp>
      <p:graphicFrame>
        <p:nvGraphicFramePr>
          <p:cNvPr id="25" name="object 25"/>
          <p:cNvGraphicFramePr>
            <a:graphicFrameLocks noGrp="1"/>
          </p:cNvGraphicFramePr>
          <p:nvPr/>
        </p:nvGraphicFramePr>
        <p:xfrm>
          <a:off x="3714750" y="7131050"/>
          <a:ext cx="3886199" cy="1460859"/>
        </p:xfrm>
        <a:graphic>
          <a:graphicData uri="http://schemas.openxmlformats.org/drawingml/2006/table">
            <a:tbl>
              <a:tblPr firstRow="1" bandRow="1">
                <a:tableStyleId>{2D5ABB26-0587-4C30-8999-92F81FD0307C}</a:tableStyleId>
              </a:tblPr>
              <a:tblGrid>
                <a:gridCol w="2133600"/>
                <a:gridCol w="762000"/>
                <a:gridCol w="990599"/>
              </a:tblGrid>
              <a:tr h="457200">
                <a:tc>
                  <a:txBody>
                    <a:bodyPr/>
                    <a:lstStyle/>
                    <a:p>
                      <a:pPr marL="270510" algn="ctr">
                        <a:lnSpc>
                          <a:spcPct val="100000"/>
                        </a:lnSpc>
                        <a:spcBef>
                          <a:spcPts val="605"/>
                        </a:spcBef>
                      </a:pPr>
                      <a:r>
                        <a:rPr sz="1100" b="1" spc="-15" smtClean="0">
                          <a:solidFill>
                            <a:srgbClr val="FFFFFF"/>
                          </a:solidFill>
                          <a:latin typeface="Trebuchet MS"/>
                          <a:cs typeface="Trebuchet MS"/>
                        </a:rPr>
                        <a:t>Наименование </a:t>
                      </a:r>
                      <a:r>
                        <a:rPr sz="1100" b="1" dirty="0">
                          <a:solidFill>
                            <a:srgbClr val="FFFFFF"/>
                          </a:solidFill>
                          <a:latin typeface="Trebuchet MS"/>
                          <a:cs typeface="Trebuchet MS"/>
                        </a:rPr>
                        <a:t>показателя</a:t>
                      </a:r>
                      <a:r>
                        <a:rPr sz="1100" b="1" spc="-45" dirty="0">
                          <a:solidFill>
                            <a:srgbClr val="FFFFFF"/>
                          </a:solidFill>
                          <a:latin typeface="Trebuchet MS"/>
                          <a:cs typeface="Trebuchet MS"/>
                        </a:rPr>
                        <a:t> </a:t>
                      </a:r>
                      <a:r>
                        <a:rPr sz="1100" b="1" spc="-5" dirty="0">
                          <a:solidFill>
                            <a:srgbClr val="FFFFFF"/>
                          </a:solidFill>
                          <a:latin typeface="Trebuchet MS"/>
                          <a:cs typeface="Trebuchet MS"/>
                        </a:rPr>
                        <a:t>(раздел/подраздел)</a:t>
                      </a:r>
                      <a:endParaRPr sz="1100" dirty="0">
                        <a:latin typeface="Trebuchet MS"/>
                        <a:cs typeface="Trebuchet MS"/>
                      </a:endParaRPr>
                    </a:p>
                  </a:txBody>
                  <a:tcPr marL="0" marR="0" marT="0" marB="0">
                    <a:lnR w="6350">
                      <a:solidFill>
                        <a:srgbClr val="FFFFFF"/>
                      </a:solidFill>
                      <a:prstDash val="solid"/>
                    </a:lnR>
                    <a:solidFill>
                      <a:srgbClr val="00B8BE"/>
                    </a:solidFill>
                  </a:tcPr>
                </a:tc>
                <a:tc>
                  <a:txBody>
                    <a:bodyPr/>
                    <a:lstStyle/>
                    <a:p>
                      <a:pPr marL="240029" algn="l">
                        <a:lnSpc>
                          <a:spcPct val="100000"/>
                        </a:lnSpc>
                        <a:spcBef>
                          <a:spcPts val="605"/>
                        </a:spcBef>
                      </a:pPr>
                      <a:r>
                        <a:rPr sz="1100" b="1" spc="-15" smtClean="0">
                          <a:solidFill>
                            <a:srgbClr val="FFFFFF"/>
                          </a:solidFill>
                          <a:latin typeface="Trebuchet MS"/>
                          <a:cs typeface="Trebuchet MS"/>
                        </a:rPr>
                        <a:t>Всего</a:t>
                      </a:r>
                      <a:endParaRPr sz="1100">
                        <a:latin typeface="Trebuchet MS"/>
                        <a:cs typeface="Trebuchet MS"/>
                      </a:endParaRPr>
                    </a:p>
                  </a:txBody>
                  <a:tcPr marL="0" marR="0" marT="0" marB="0">
                    <a:lnL w="6350">
                      <a:solidFill>
                        <a:srgbClr val="FFFFFF"/>
                      </a:solidFill>
                      <a:prstDash val="solid"/>
                    </a:lnL>
                    <a:lnR w="6350">
                      <a:solidFill>
                        <a:srgbClr val="FFFFFF"/>
                      </a:solidFill>
                      <a:prstDash val="solid"/>
                    </a:lnR>
                    <a:solidFill>
                      <a:srgbClr val="00B8BE"/>
                    </a:solidFill>
                  </a:tcPr>
                </a:tc>
                <a:tc>
                  <a:txBody>
                    <a:bodyPr/>
                    <a:lstStyle/>
                    <a:p>
                      <a:pPr algn="ctr">
                        <a:lnSpc>
                          <a:spcPct val="100000"/>
                        </a:lnSpc>
                        <a:spcBef>
                          <a:spcPts val="509"/>
                        </a:spcBef>
                      </a:pPr>
                      <a:r>
                        <a:rPr lang="ru-RU" sz="1100" b="1" dirty="0" smtClean="0">
                          <a:solidFill>
                            <a:srgbClr val="FFFFFF"/>
                          </a:solidFill>
                          <a:latin typeface="Gill Sans MT"/>
                          <a:cs typeface="Gill Sans MT"/>
                        </a:rPr>
                        <a:t> Процент       </a:t>
                      </a:r>
                    </a:p>
                    <a:p>
                      <a:pPr algn="ctr">
                        <a:lnSpc>
                          <a:spcPct val="100000"/>
                        </a:lnSpc>
                        <a:spcBef>
                          <a:spcPts val="509"/>
                        </a:spcBef>
                      </a:pPr>
                      <a:r>
                        <a:rPr lang="ru-RU" sz="1100" b="1" dirty="0" smtClean="0">
                          <a:solidFill>
                            <a:srgbClr val="FFFFFF"/>
                          </a:solidFill>
                          <a:latin typeface="Gill Sans MT"/>
                          <a:cs typeface="Gill Sans MT"/>
                        </a:rPr>
                        <a:t>    исполнения</a:t>
                      </a:r>
                      <a:endParaRPr sz="1100">
                        <a:latin typeface="Gill Sans MT"/>
                        <a:cs typeface="Gill Sans MT"/>
                      </a:endParaRPr>
                    </a:p>
                  </a:txBody>
                  <a:tcPr marL="0" marR="0" marT="0" marB="0">
                    <a:lnL w="6350" cap="flat" cmpd="sng" algn="ctr">
                      <a:solidFill>
                        <a:srgbClr val="FFFFFF"/>
                      </a:solidFill>
                      <a:prstDash val="solid"/>
                      <a:round/>
                      <a:headEnd type="none" w="med" len="med"/>
                      <a:tailEnd type="none" w="med" len="med"/>
                    </a:lnL>
                    <a:solidFill>
                      <a:srgbClr val="00B8BE"/>
                    </a:solidFill>
                  </a:tcPr>
                </a:tc>
              </a:tr>
              <a:tr h="250904">
                <a:tc>
                  <a:txBody>
                    <a:bodyPr/>
                    <a:lstStyle/>
                    <a:p>
                      <a:pPr marL="32384" marR="0" indent="0" defTabSz="914400" eaLnBrk="1" fontAlgn="auto" latinLnBrk="0" hangingPunct="1">
                        <a:lnSpc>
                          <a:spcPct val="100000"/>
                        </a:lnSpc>
                        <a:spcBef>
                          <a:spcPts val="350"/>
                        </a:spcBef>
                        <a:spcAft>
                          <a:spcPts val="0"/>
                        </a:spcAft>
                        <a:buClrTx/>
                        <a:buSzTx/>
                        <a:buFontTx/>
                        <a:buNone/>
                        <a:tabLst/>
                        <a:defRPr/>
                      </a:pPr>
                      <a:r>
                        <a:rPr lang="ru-RU" sz="1100" b="1" spc="-10" dirty="0" smtClean="0">
                          <a:solidFill>
                            <a:srgbClr val="231F20"/>
                          </a:solidFill>
                          <a:latin typeface="婒풄0餻娝"/>
                          <a:cs typeface="Trebuchet MS"/>
                        </a:rPr>
                        <a:t>Культура</a:t>
                      </a:r>
                      <a:endParaRPr lang="ru-RU" sz="1100" dirty="0" smtClean="0">
                        <a:latin typeface="婒풄0餻娝"/>
                        <a:cs typeface="Trebuchet MS"/>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B w="6350">
                      <a:solidFill>
                        <a:srgbClr val="00B8BE"/>
                      </a:solidFill>
                      <a:prstDash val="solid"/>
                    </a:lnB>
                  </a:tcPr>
                </a:tc>
                <a:tc>
                  <a:txBody>
                    <a:bodyPr/>
                    <a:lstStyle/>
                    <a:p>
                      <a:pPr algn="ctr" fontAlgn="b"/>
                      <a:r>
                        <a:rPr lang="ru-RU" sz="1100" b="1" i="0" u="none" strike="noStrike" dirty="0" smtClean="0">
                          <a:solidFill>
                            <a:srgbClr val="000000"/>
                          </a:solidFill>
                          <a:latin typeface="婒풄0餻娝"/>
                        </a:rPr>
                        <a:t>108 024</a:t>
                      </a:r>
                      <a:endParaRPr lang="ru-RU" sz="1100" b="1" i="0" u="none" strike="noStrike" dirty="0">
                        <a:solidFill>
                          <a:srgbClr val="000000"/>
                        </a:solidFill>
                        <a:latin typeface="婒풄0餻娝"/>
                      </a:endParaRPr>
                    </a:p>
                  </a:txBody>
                  <a:tcPr marL="9525" marR="9525" marT="9525"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B w="6350">
                      <a:solidFill>
                        <a:srgbClr val="00B8BE"/>
                      </a:solidFill>
                      <a:prstDash val="solid"/>
                    </a:lnB>
                  </a:tcPr>
                </a:tc>
                <a:tc>
                  <a:txBody>
                    <a:bodyPr/>
                    <a:lstStyle/>
                    <a:p>
                      <a:pPr marL="273685" algn="ctr">
                        <a:lnSpc>
                          <a:spcPct val="100000"/>
                        </a:lnSpc>
                        <a:spcBef>
                          <a:spcPts val="350"/>
                        </a:spcBef>
                      </a:pPr>
                      <a:r>
                        <a:rPr lang="ru-RU" sz="1100" b="1" dirty="0" smtClean="0">
                          <a:latin typeface="Trebuchet MS"/>
                          <a:cs typeface="Trebuchet MS"/>
                        </a:rPr>
                        <a:t>100</a:t>
                      </a:r>
                      <a:endParaRPr sz="1100" b="1" dirty="0">
                        <a:latin typeface="Trebuchet MS"/>
                        <a:cs typeface="Trebuchet MS"/>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B w="6350" cap="flat" cmpd="sng" algn="ctr">
                      <a:solidFill>
                        <a:srgbClr val="00B8BE"/>
                      </a:solidFill>
                      <a:prstDash val="solid"/>
                      <a:round/>
                      <a:headEnd type="none" w="med" len="med"/>
                      <a:tailEnd type="none" w="med" len="med"/>
                    </a:lnB>
                  </a:tcPr>
                </a:tc>
              </a:tr>
              <a:tr h="250919">
                <a:tc>
                  <a:txBody>
                    <a:bodyPr/>
                    <a:lstStyle/>
                    <a:p>
                      <a:pPr marL="32384">
                        <a:lnSpc>
                          <a:spcPct val="100000"/>
                        </a:lnSpc>
                        <a:spcBef>
                          <a:spcPts val="350"/>
                        </a:spcBef>
                      </a:pPr>
                      <a:r>
                        <a:rPr lang="ru-RU" sz="1100" b="0" spc="-10" dirty="0" smtClean="0">
                          <a:solidFill>
                            <a:srgbClr val="231F20"/>
                          </a:solidFill>
                          <a:latin typeface="婒풄0餻娝"/>
                          <a:ea typeface="+mn-ea"/>
                          <a:cs typeface="Trebuchet MS"/>
                        </a:rPr>
                        <a:t>Учреждения культуры</a:t>
                      </a:r>
                      <a:endParaRPr sz="1100" b="0" spc="-10" dirty="0">
                        <a:solidFill>
                          <a:srgbClr val="231F20"/>
                        </a:solidFill>
                        <a:latin typeface="婒풄0餻娝"/>
                        <a:ea typeface="+mn-ea"/>
                        <a:cs typeface="Trebuchet MS"/>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algn="ctr" fontAlgn="b"/>
                      <a:r>
                        <a:rPr lang="ru-RU" sz="1100" b="0" i="0" u="none" strike="noStrike" dirty="0" smtClean="0">
                          <a:solidFill>
                            <a:srgbClr val="000000"/>
                          </a:solidFill>
                          <a:latin typeface="婒풄0餻娝"/>
                        </a:rPr>
                        <a:t>79 332</a:t>
                      </a:r>
                      <a:endParaRPr lang="ru-RU" sz="1100" b="0" i="0" u="none" strike="noStrike" dirty="0">
                        <a:solidFill>
                          <a:srgbClr val="000000"/>
                        </a:solidFill>
                        <a:latin typeface="婒풄0餻娝"/>
                      </a:endParaRPr>
                    </a:p>
                  </a:txBody>
                  <a:tcPr marL="9525" marR="9525" marT="9525"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278765" algn="ctr">
                        <a:lnSpc>
                          <a:spcPct val="100000"/>
                        </a:lnSpc>
                        <a:spcBef>
                          <a:spcPts val="325"/>
                        </a:spcBef>
                      </a:pPr>
                      <a:r>
                        <a:rPr lang="ru-RU" sz="1100" dirty="0" smtClean="0">
                          <a:latin typeface="Century Gothic"/>
                          <a:cs typeface="Century Gothic"/>
                        </a:rPr>
                        <a:t>100</a:t>
                      </a:r>
                      <a:endParaRPr sz="1100" dirty="0">
                        <a:latin typeface="Century Gothic"/>
                        <a:cs typeface="Century Gothic"/>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250919">
                <a:tc>
                  <a:txBody>
                    <a:bodyPr/>
                    <a:lstStyle/>
                    <a:p>
                      <a:pPr marL="32384">
                        <a:lnSpc>
                          <a:spcPct val="100000"/>
                        </a:lnSpc>
                        <a:spcBef>
                          <a:spcPts val="350"/>
                        </a:spcBef>
                      </a:pPr>
                      <a:r>
                        <a:rPr lang="ru-RU" sz="1100" b="0" spc="-10" dirty="0" smtClean="0">
                          <a:solidFill>
                            <a:srgbClr val="231F20"/>
                          </a:solidFill>
                          <a:latin typeface="婒풄0餻娝"/>
                          <a:ea typeface="+mn-ea"/>
                          <a:cs typeface="Trebuchet MS"/>
                        </a:rPr>
                        <a:t>Библиотеки</a:t>
                      </a:r>
                      <a:endParaRPr sz="1100" b="0" spc="-10" dirty="0">
                        <a:solidFill>
                          <a:srgbClr val="231F20"/>
                        </a:solidFill>
                        <a:latin typeface="婒풄0餻娝"/>
                        <a:ea typeface="+mn-ea"/>
                        <a:cs typeface="Trebuchet MS"/>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tcPr>
                </a:tc>
                <a:tc>
                  <a:txBody>
                    <a:bodyPr/>
                    <a:lstStyle/>
                    <a:p>
                      <a:pPr marL="0" marR="0" indent="0" algn="ctr" defTabSz="914400" eaLnBrk="1" fontAlgn="b" latinLnBrk="0" hangingPunct="1">
                        <a:lnSpc>
                          <a:spcPct val="100000"/>
                        </a:lnSpc>
                        <a:spcBef>
                          <a:spcPts val="0"/>
                        </a:spcBef>
                        <a:spcAft>
                          <a:spcPts val="0"/>
                        </a:spcAft>
                        <a:buClrTx/>
                        <a:buSzTx/>
                        <a:buFontTx/>
                        <a:buNone/>
                        <a:tabLst/>
                        <a:defRPr/>
                      </a:pPr>
                      <a:r>
                        <a:rPr lang="ru-RU" sz="1100" b="0" i="0" u="none" strike="noStrike" dirty="0" smtClean="0">
                          <a:solidFill>
                            <a:srgbClr val="000000"/>
                          </a:solidFill>
                          <a:latin typeface="婒풄0餻娝"/>
                        </a:rPr>
                        <a:t>27 767</a:t>
                      </a:r>
                      <a:endParaRPr lang="ru-RU" sz="1100" b="0" i="0" u="none" strike="noStrike" dirty="0">
                        <a:solidFill>
                          <a:srgbClr val="000000"/>
                        </a:solidFill>
                        <a:latin typeface="婒풄0餻娝"/>
                      </a:endParaRPr>
                    </a:p>
                  </a:txBody>
                  <a:tcPr marL="9525" marR="9525" marT="9525"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278765" algn="ctr">
                        <a:lnSpc>
                          <a:spcPct val="100000"/>
                        </a:lnSpc>
                        <a:spcBef>
                          <a:spcPts val="325"/>
                        </a:spcBef>
                      </a:pPr>
                      <a:r>
                        <a:rPr lang="ru-RU" sz="1100" dirty="0" smtClean="0">
                          <a:latin typeface="Century Gothic"/>
                          <a:cs typeface="Century Gothic"/>
                        </a:rPr>
                        <a:t>100</a:t>
                      </a: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tcPr>
                </a:tc>
              </a:tr>
              <a:tr h="250917">
                <a:tc>
                  <a:txBody>
                    <a:bodyPr/>
                    <a:lstStyle/>
                    <a:p>
                      <a:pPr marL="32384">
                        <a:lnSpc>
                          <a:spcPct val="100000"/>
                        </a:lnSpc>
                        <a:spcBef>
                          <a:spcPts val="350"/>
                        </a:spcBef>
                      </a:pPr>
                      <a:r>
                        <a:rPr lang="ru-RU" sz="1100" b="0" spc="-10" dirty="0" smtClean="0">
                          <a:solidFill>
                            <a:srgbClr val="231F20"/>
                          </a:solidFill>
                          <a:latin typeface="婒풄0餻娝"/>
                          <a:ea typeface="+mn-ea"/>
                          <a:cs typeface="Trebuchet MS"/>
                        </a:rPr>
                        <a:t>Мероприятия в сфере культуры</a:t>
                      </a:r>
                      <a:endParaRPr sz="1100" b="0" spc="-10" dirty="0">
                        <a:solidFill>
                          <a:srgbClr val="231F20"/>
                        </a:solidFill>
                        <a:latin typeface="婒풄0餻娝"/>
                        <a:ea typeface="+mn-ea"/>
                        <a:cs typeface="Trebuchet MS"/>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algn="ctr" fontAlgn="b"/>
                      <a:r>
                        <a:rPr lang="ru-RU" sz="1100" b="0" i="0" u="none" strike="noStrike" dirty="0" smtClean="0">
                          <a:solidFill>
                            <a:srgbClr val="000000"/>
                          </a:solidFill>
                          <a:latin typeface="婒풄0餻娝"/>
                        </a:rPr>
                        <a:t>925</a:t>
                      </a:r>
                      <a:endParaRPr lang="ru-RU" sz="1100" b="0" i="0" u="none" strike="noStrike" dirty="0">
                        <a:solidFill>
                          <a:srgbClr val="000000"/>
                        </a:solidFill>
                        <a:latin typeface="婒풄0餻娝"/>
                      </a:endParaRPr>
                    </a:p>
                  </a:txBody>
                  <a:tcPr marL="9525" marR="9525" marT="9525"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278765" algn="ctr">
                        <a:lnSpc>
                          <a:spcPct val="100000"/>
                        </a:lnSpc>
                        <a:spcBef>
                          <a:spcPts val="325"/>
                        </a:spcBef>
                      </a:pPr>
                      <a:r>
                        <a:rPr lang="ru-RU" sz="1100" dirty="0" smtClean="0">
                          <a:latin typeface="Century Gothic"/>
                          <a:cs typeface="Century Gothic"/>
                        </a:rPr>
                        <a:t>100</a:t>
                      </a:r>
                      <a:endParaRPr sz="1100" dirty="0">
                        <a:latin typeface="Century Gothic"/>
                        <a:cs typeface="Century Gothic"/>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bl>
          </a:graphicData>
        </a:graphic>
      </p:graphicFrame>
      <p:sp>
        <p:nvSpPr>
          <p:cNvPr id="141" name="object 141"/>
          <p:cNvSpPr txBox="1"/>
          <p:nvPr/>
        </p:nvSpPr>
        <p:spPr>
          <a:xfrm>
            <a:off x="1581150" y="806450"/>
            <a:ext cx="5257800" cy="430887"/>
          </a:xfrm>
          <a:prstGeom prst="rect">
            <a:avLst/>
          </a:prstGeom>
        </p:spPr>
        <p:txBody>
          <a:bodyPr vert="horz" wrap="square" lIns="0" tIns="0" rIns="0" bIns="0" rtlCol="0">
            <a:spAutoFit/>
          </a:bodyPr>
          <a:lstStyle/>
          <a:p>
            <a:pPr marL="12700" algn="ctr">
              <a:lnSpc>
                <a:spcPct val="100000"/>
              </a:lnSpc>
            </a:pPr>
            <a:r>
              <a:rPr sz="1600" b="1" spc="-10" err="1">
                <a:latin typeface="Trebuchet MS"/>
                <a:cs typeface="Trebuchet MS"/>
              </a:rPr>
              <a:t>Динамика</a:t>
            </a:r>
            <a:r>
              <a:rPr sz="1600" b="1" spc="-125">
                <a:latin typeface="Trebuchet MS"/>
                <a:cs typeface="Trebuchet MS"/>
              </a:rPr>
              <a:t> </a:t>
            </a:r>
            <a:r>
              <a:rPr sz="1600" b="1" spc="-5" smtClean="0">
                <a:latin typeface="Trebuchet MS"/>
                <a:cs typeface="Trebuchet MS"/>
              </a:rPr>
              <a:t>расходов</a:t>
            </a:r>
            <a:endParaRPr lang="ru-RU" sz="1600" b="1" spc="-5" dirty="0" smtClean="0">
              <a:latin typeface="Trebuchet MS"/>
              <a:cs typeface="Trebuchet MS"/>
            </a:endParaRPr>
          </a:p>
          <a:p>
            <a:pPr marL="12700" algn="ctr">
              <a:lnSpc>
                <a:spcPct val="100000"/>
              </a:lnSpc>
            </a:pPr>
            <a:r>
              <a:rPr lang="ru-RU" sz="1200" b="1" spc="-5" dirty="0" smtClean="0">
                <a:solidFill>
                  <a:srgbClr val="00B8BE"/>
                </a:solidFill>
                <a:latin typeface="Trebuchet MS"/>
                <a:cs typeface="Trebuchet MS"/>
              </a:rPr>
              <a:t>                                                                                          тыс.руб.       </a:t>
            </a:r>
            <a:endParaRPr sz="1200" dirty="0">
              <a:latin typeface="Trebuchet MS"/>
              <a:cs typeface="Trebuchet MS"/>
            </a:endParaRPr>
          </a:p>
        </p:txBody>
      </p:sp>
      <p:graphicFrame>
        <p:nvGraphicFramePr>
          <p:cNvPr id="96" name="Диаграмма 95"/>
          <p:cNvGraphicFramePr/>
          <p:nvPr/>
        </p:nvGraphicFramePr>
        <p:xfrm>
          <a:off x="361950" y="1111250"/>
          <a:ext cx="6629400" cy="2904067"/>
        </p:xfrm>
        <a:graphic>
          <a:graphicData uri="http://schemas.openxmlformats.org/drawingml/2006/chart">
            <c:chart xmlns:c="http://schemas.openxmlformats.org/drawingml/2006/chart" xmlns:r="http://schemas.openxmlformats.org/officeDocument/2006/relationships" r:id="rId3"/>
          </a:graphicData>
        </a:graphic>
      </p:graphicFrame>
      <p:grpSp>
        <p:nvGrpSpPr>
          <p:cNvPr id="58" name="Группа 57"/>
          <p:cNvGrpSpPr/>
          <p:nvPr/>
        </p:nvGrpSpPr>
        <p:grpSpPr>
          <a:xfrm>
            <a:off x="742950" y="4311650"/>
            <a:ext cx="5905041" cy="2590800"/>
            <a:chOff x="92710" y="4090483"/>
            <a:chExt cx="6534912" cy="2717180"/>
          </a:xfrm>
        </p:grpSpPr>
        <p:grpSp>
          <p:nvGrpSpPr>
            <p:cNvPr id="57" name="Группа 56"/>
            <p:cNvGrpSpPr/>
            <p:nvPr/>
          </p:nvGrpSpPr>
          <p:grpSpPr>
            <a:xfrm>
              <a:off x="4309110" y="4387850"/>
              <a:ext cx="2318512" cy="1457806"/>
              <a:chOff x="4994910" y="4245456"/>
              <a:chExt cx="2318512" cy="1457806"/>
            </a:xfrm>
          </p:grpSpPr>
          <p:grpSp>
            <p:nvGrpSpPr>
              <p:cNvPr id="56" name="Группа 55"/>
              <p:cNvGrpSpPr/>
              <p:nvPr/>
            </p:nvGrpSpPr>
            <p:grpSpPr>
              <a:xfrm>
                <a:off x="4994910" y="4245456"/>
                <a:ext cx="1964944" cy="1457806"/>
                <a:chOff x="4994910" y="4245456"/>
                <a:chExt cx="1964944" cy="1457806"/>
              </a:xfrm>
            </p:grpSpPr>
            <p:sp>
              <p:nvSpPr>
                <p:cNvPr id="144" name="object 144"/>
                <p:cNvSpPr/>
                <p:nvPr/>
              </p:nvSpPr>
              <p:spPr>
                <a:xfrm>
                  <a:off x="4994910" y="5388456"/>
                  <a:ext cx="1939544" cy="314806"/>
                </a:xfrm>
                <a:custGeom>
                  <a:avLst/>
                  <a:gdLst/>
                  <a:ahLst/>
                  <a:cxnLst/>
                  <a:rect l="l" t="t" r="r" b="b"/>
                  <a:pathLst>
                    <a:path w="712469" h="259715">
                      <a:moveTo>
                        <a:pt x="712114" y="0"/>
                      </a:moveTo>
                      <a:lnTo>
                        <a:pt x="74777" y="0"/>
                      </a:lnTo>
                      <a:lnTo>
                        <a:pt x="0" y="129578"/>
                      </a:lnTo>
                      <a:lnTo>
                        <a:pt x="74777" y="259194"/>
                      </a:lnTo>
                      <a:lnTo>
                        <a:pt x="712114" y="259194"/>
                      </a:lnTo>
                      <a:lnTo>
                        <a:pt x="712114" y="0"/>
                      </a:lnTo>
                      <a:close/>
                    </a:path>
                  </a:pathLst>
                </a:custGeom>
                <a:solidFill>
                  <a:srgbClr val="FA6D2E"/>
                </a:solidFill>
              </p:spPr>
              <p:txBody>
                <a:bodyPr wrap="square" lIns="0" tIns="0" rIns="0" bIns="0" rtlCol="0"/>
                <a:lstStyle/>
                <a:p>
                  <a:endParaRPr/>
                </a:p>
              </p:txBody>
            </p:sp>
            <p:sp>
              <p:nvSpPr>
                <p:cNvPr id="146" name="object 146"/>
                <p:cNvSpPr/>
                <p:nvPr/>
              </p:nvSpPr>
              <p:spPr>
                <a:xfrm>
                  <a:off x="4994910" y="4778856"/>
                  <a:ext cx="1939544" cy="447194"/>
                </a:xfrm>
                <a:custGeom>
                  <a:avLst/>
                  <a:gdLst/>
                  <a:ahLst/>
                  <a:cxnLst/>
                  <a:rect l="l" t="t" r="r" b="b"/>
                  <a:pathLst>
                    <a:path w="712469" h="142239">
                      <a:moveTo>
                        <a:pt x="712114" y="0"/>
                      </a:moveTo>
                      <a:lnTo>
                        <a:pt x="74777" y="0"/>
                      </a:lnTo>
                      <a:lnTo>
                        <a:pt x="0" y="70916"/>
                      </a:lnTo>
                      <a:lnTo>
                        <a:pt x="74777" y="141859"/>
                      </a:lnTo>
                      <a:lnTo>
                        <a:pt x="712114" y="141859"/>
                      </a:lnTo>
                      <a:lnTo>
                        <a:pt x="712114" y="0"/>
                      </a:lnTo>
                      <a:close/>
                    </a:path>
                  </a:pathLst>
                </a:custGeom>
                <a:solidFill>
                  <a:schemeClr val="accent2">
                    <a:lumMod val="60000"/>
                    <a:lumOff val="40000"/>
                  </a:schemeClr>
                </a:solidFill>
              </p:spPr>
              <p:txBody>
                <a:bodyPr wrap="square" lIns="0" tIns="0" rIns="0" bIns="0" rtlCol="0"/>
                <a:lstStyle/>
                <a:p>
                  <a:endParaRPr/>
                </a:p>
              </p:txBody>
            </p:sp>
            <p:sp>
              <p:nvSpPr>
                <p:cNvPr id="147" name="object 147"/>
                <p:cNvSpPr/>
                <p:nvPr/>
              </p:nvSpPr>
              <p:spPr>
                <a:xfrm>
                  <a:off x="5079238" y="4245456"/>
                  <a:ext cx="1880616" cy="304800"/>
                </a:xfrm>
                <a:custGeom>
                  <a:avLst/>
                  <a:gdLst/>
                  <a:ahLst/>
                  <a:cxnLst/>
                  <a:rect l="l" t="t" r="r" b="b"/>
                  <a:pathLst>
                    <a:path w="712469" h="142239">
                      <a:moveTo>
                        <a:pt x="712114" y="0"/>
                      </a:moveTo>
                      <a:lnTo>
                        <a:pt x="74777" y="0"/>
                      </a:lnTo>
                      <a:lnTo>
                        <a:pt x="0" y="70916"/>
                      </a:lnTo>
                      <a:lnTo>
                        <a:pt x="74777" y="141859"/>
                      </a:lnTo>
                      <a:lnTo>
                        <a:pt x="712114" y="141859"/>
                      </a:lnTo>
                      <a:lnTo>
                        <a:pt x="712114" y="0"/>
                      </a:lnTo>
                      <a:close/>
                    </a:path>
                  </a:pathLst>
                </a:custGeom>
                <a:solidFill>
                  <a:srgbClr val="FFC000"/>
                </a:solidFill>
              </p:spPr>
              <p:txBody>
                <a:bodyPr wrap="square" lIns="0" tIns="0" rIns="0" bIns="0" rtlCol="0"/>
                <a:lstStyle/>
                <a:p>
                  <a:endParaRPr/>
                </a:p>
              </p:txBody>
            </p:sp>
          </p:grpSp>
          <p:sp>
            <p:nvSpPr>
              <p:cNvPr id="148" name="object 148"/>
              <p:cNvSpPr txBox="1"/>
              <p:nvPr/>
            </p:nvSpPr>
            <p:spPr>
              <a:xfrm>
                <a:off x="5332222" y="4245456"/>
                <a:ext cx="1981200" cy="1347548"/>
              </a:xfrm>
              <a:prstGeom prst="rect">
                <a:avLst/>
              </a:prstGeom>
            </p:spPr>
            <p:txBody>
              <a:bodyPr vert="horz" wrap="square" lIns="0" tIns="0" rIns="0" bIns="0" rtlCol="0">
                <a:spAutoFit/>
              </a:bodyPr>
              <a:lstStyle/>
              <a:p>
                <a:pPr marL="12700" marR="368300">
                  <a:lnSpc>
                    <a:spcPct val="145800"/>
                  </a:lnSpc>
                </a:pPr>
                <a:r>
                  <a:rPr lang="ru-RU" sz="1100" dirty="0" smtClean="0">
                    <a:solidFill>
                      <a:srgbClr val="231F20"/>
                    </a:solidFill>
                    <a:latin typeface="Arial Narrow"/>
                    <a:cs typeface="Arial Narrow"/>
                  </a:rPr>
                  <a:t>Учреждения культуры</a:t>
                </a:r>
                <a:endParaRPr lang="ru-RU" sz="1100" spc="25" dirty="0" smtClean="0">
                  <a:solidFill>
                    <a:srgbClr val="231F20"/>
                  </a:solidFill>
                  <a:latin typeface="Arial Narrow"/>
                  <a:cs typeface="Arial Narrow"/>
                </a:endParaRPr>
              </a:p>
              <a:p>
                <a:pPr marL="12700" marR="368300">
                  <a:lnSpc>
                    <a:spcPct val="145800"/>
                  </a:lnSpc>
                </a:pPr>
                <a:r>
                  <a:rPr sz="1100" spc="25" dirty="0" smtClean="0">
                    <a:solidFill>
                      <a:srgbClr val="231F20"/>
                    </a:solidFill>
                    <a:latin typeface="Arial Narrow"/>
                    <a:cs typeface="Arial Narrow"/>
                  </a:rPr>
                  <a:t>  </a:t>
                </a:r>
                <a:endParaRPr lang="ru-RU" sz="1100" spc="35" dirty="0" smtClean="0">
                  <a:solidFill>
                    <a:srgbClr val="231F20"/>
                  </a:solidFill>
                  <a:latin typeface="Arial Narrow"/>
                  <a:cs typeface="Arial Narrow"/>
                </a:endParaRPr>
              </a:p>
              <a:p>
                <a:pPr marL="12700" marR="368300">
                  <a:lnSpc>
                    <a:spcPct val="145800"/>
                  </a:lnSpc>
                </a:pPr>
                <a:r>
                  <a:rPr lang="ru-RU" sz="1100" spc="35" dirty="0" smtClean="0">
                    <a:solidFill>
                      <a:srgbClr val="231F20"/>
                    </a:solidFill>
                    <a:latin typeface="Arial Narrow"/>
                    <a:cs typeface="Arial Narrow"/>
                  </a:rPr>
                  <a:t>Мероприятия в сфере культуры</a:t>
                </a:r>
                <a:endParaRPr sz="1100" dirty="0">
                  <a:latin typeface="Arial Narrow"/>
                  <a:cs typeface="Arial Narrow"/>
                </a:endParaRPr>
              </a:p>
              <a:p>
                <a:pPr marL="12700" marR="368300">
                  <a:lnSpc>
                    <a:spcPts val="900"/>
                  </a:lnSpc>
                  <a:spcBef>
                    <a:spcPts val="520"/>
                  </a:spcBef>
                </a:pPr>
                <a:endParaRPr lang="ru-RU" sz="1100" spc="30" dirty="0" smtClean="0">
                  <a:solidFill>
                    <a:srgbClr val="231F20"/>
                  </a:solidFill>
                  <a:latin typeface="Arial Narrow"/>
                  <a:cs typeface="Arial Narrow"/>
                </a:endParaRPr>
              </a:p>
              <a:p>
                <a:pPr marL="12700" marR="545465">
                  <a:lnSpc>
                    <a:spcPts val="900"/>
                  </a:lnSpc>
                  <a:spcBef>
                    <a:spcPts val="500"/>
                  </a:spcBef>
                </a:pPr>
                <a:r>
                  <a:rPr lang="ru-RU" sz="1100" spc="30" dirty="0" smtClean="0">
                    <a:solidFill>
                      <a:srgbClr val="231F20"/>
                    </a:solidFill>
                    <a:latin typeface="Arial Narrow"/>
                    <a:cs typeface="Arial Narrow"/>
                  </a:rPr>
                  <a:t>Библиотеки</a:t>
                </a:r>
                <a:endParaRPr sz="1100" dirty="0">
                  <a:latin typeface="Arial Narrow"/>
                  <a:cs typeface="Arial Narrow"/>
                </a:endParaRPr>
              </a:p>
            </p:txBody>
          </p:sp>
        </p:grpSp>
        <p:graphicFrame>
          <p:nvGraphicFramePr>
            <p:cNvPr id="97" name="Диаграмма 96"/>
            <p:cNvGraphicFramePr/>
            <p:nvPr/>
          </p:nvGraphicFramePr>
          <p:xfrm>
            <a:off x="92710" y="4090483"/>
            <a:ext cx="3626104" cy="2717180"/>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59" name="Группа 58"/>
          <p:cNvGrpSpPr/>
          <p:nvPr/>
        </p:nvGrpSpPr>
        <p:grpSpPr>
          <a:xfrm>
            <a:off x="0" y="196850"/>
            <a:ext cx="7740523" cy="396240"/>
            <a:chOff x="0" y="288010"/>
            <a:chExt cx="7740523" cy="396240"/>
          </a:xfrm>
        </p:grpSpPr>
        <p:sp>
          <p:nvSpPr>
            <p:cNvPr id="60"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61"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62"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63"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64"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65"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66"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67"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68" name="Группа 44"/>
            <p:cNvGrpSpPr/>
            <p:nvPr/>
          </p:nvGrpSpPr>
          <p:grpSpPr>
            <a:xfrm>
              <a:off x="990600" y="288010"/>
              <a:ext cx="6101715" cy="396240"/>
              <a:chOff x="990600" y="288010"/>
              <a:chExt cx="6101715" cy="396240"/>
            </a:xfrm>
          </p:grpSpPr>
          <p:sp>
            <p:nvSpPr>
              <p:cNvPr id="70"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71"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72" name="object 14"/>
              <p:cNvSpPr txBox="1"/>
              <p:nvPr/>
            </p:nvSpPr>
            <p:spPr>
              <a:xfrm>
                <a:off x="6762750" y="381748"/>
                <a:ext cx="245403"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14</a:t>
                </a:r>
                <a:endParaRPr sz="1200" dirty="0">
                  <a:latin typeface="Gill Sans MT"/>
                  <a:cs typeface="Gill Sans MT"/>
                </a:endParaRPr>
              </a:p>
            </p:txBody>
          </p:sp>
        </p:grpSp>
        <p:sp>
          <p:nvSpPr>
            <p:cNvPr id="69" name="object 21"/>
            <p:cNvSpPr txBox="1"/>
            <p:nvPr/>
          </p:nvSpPr>
          <p:spPr>
            <a:xfrm>
              <a:off x="1276350" y="364210"/>
              <a:ext cx="5410200" cy="173124"/>
            </a:xfrm>
            <a:prstGeom prst="rect">
              <a:avLst/>
            </a:prstGeom>
          </p:spPr>
          <p:txBody>
            <a:bodyPr vert="horz" wrap="square" lIns="0" tIns="0" rIns="0" bIns="0" rtlCol="0">
              <a:spAutoFit/>
            </a:bodyPr>
            <a:lstStyle/>
            <a:p>
              <a:pPr marL="12700" marR="5080">
                <a:lnSpc>
                  <a:spcPts val="1300"/>
                </a:lnSpc>
              </a:pPr>
              <a:r>
                <a:rPr lang="ru-RU" sz="1200" b="1" spc="-20" dirty="0" smtClean="0">
                  <a:solidFill>
                    <a:srgbClr val="FFFFFF"/>
                  </a:solidFill>
                  <a:latin typeface="Liberation Serif" pitchFamily="18" charset="0"/>
                  <a:ea typeface="Liberation Serif" pitchFamily="18" charset="0"/>
                  <a:cs typeface="Liberation Serif" pitchFamily="18" charset="0"/>
                </a:rPr>
                <a:t>КУЛЬТУРА</a:t>
              </a:r>
              <a:endParaRPr lang="ru-RU" sz="1200" dirty="0" smtClean="0">
                <a:latin typeface="Liberation Serif" pitchFamily="18" charset="0"/>
                <a:ea typeface="Liberation Serif" pitchFamily="18" charset="0"/>
                <a:cs typeface="Liberation Serif" pitchFamily="18" charset="0"/>
              </a:endParaRPr>
            </a:p>
          </p:txBody>
        </p:sp>
      </p:grpSp>
      <p:pic>
        <p:nvPicPr>
          <p:cNvPr id="12290" name="Picture 2" descr="B:\Users\SOB\Desktop\Бюджет для граждан\Фото для бюджета\6f760cbb4c05d4fd3d03d51e4f5fd93b.jpg"/>
          <p:cNvPicPr>
            <a:picLocks noChangeAspect="1" noChangeArrowheads="1"/>
          </p:cNvPicPr>
          <p:nvPr/>
        </p:nvPicPr>
        <p:blipFill>
          <a:blip r:embed="rId5"/>
          <a:srcRect/>
          <a:stretch>
            <a:fillRect/>
          </a:stretch>
        </p:blipFill>
        <p:spPr bwMode="auto">
          <a:xfrm>
            <a:off x="133350" y="6902450"/>
            <a:ext cx="3581400" cy="3505200"/>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2"/>
            <a:ext cx="324002" cy="10907991"/>
          </a:xfrm>
          <a:prstGeom prst="rect">
            <a:avLst/>
          </a:prstGeom>
          <a:blipFill>
            <a:blip r:embed="rId2" cstate="print"/>
            <a:stretch>
              <a:fillRect/>
            </a:stretch>
          </a:blipFill>
        </p:spPr>
        <p:txBody>
          <a:bodyPr wrap="square" lIns="0" tIns="0" rIns="0" bIns="0" rtlCol="0"/>
          <a:lstStyle/>
          <a:p>
            <a:endParaRPr/>
          </a:p>
        </p:txBody>
      </p:sp>
      <p:sp>
        <p:nvSpPr>
          <p:cNvPr id="13"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15" name="object 15"/>
          <p:cNvSpPr/>
          <p:nvPr/>
        </p:nvSpPr>
        <p:spPr>
          <a:xfrm>
            <a:off x="0" y="10420704"/>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06590"/>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7" name="object 17"/>
          <p:cNvSpPr/>
          <p:nvPr/>
        </p:nvSpPr>
        <p:spPr>
          <a:xfrm>
            <a:off x="0" y="10597242"/>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8" name="object 18"/>
          <p:cNvSpPr/>
          <p:nvPr/>
        </p:nvSpPr>
        <p:spPr>
          <a:xfrm>
            <a:off x="2723857" y="10602008"/>
            <a:ext cx="5016500" cy="0"/>
          </a:xfrm>
          <a:custGeom>
            <a:avLst/>
            <a:gdLst/>
            <a:ahLst/>
            <a:cxnLst/>
            <a:rect l="l" t="t" r="r" b="b"/>
            <a:pathLst>
              <a:path w="5016500">
                <a:moveTo>
                  <a:pt x="0" y="0"/>
                </a:moveTo>
                <a:lnTo>
                  <a:pt x="5016144" y="0"/>
                </a:lnTo>
              </a:path>
            </a:pathLst>
          </a:custGeom>
          <a:ln w="36004">
            <a:solidFill>
              <a:srgbClr val="00A3A8"/>
            </a:solidFill>
          </a:ln>
        </p:spPr>
        <p:txBody>
          <a:bodyPr wrap="square" lIns="0" tIns="0" rIns="0" bIns="0" rtlCol="0"/>
          <a:lstStyle/>
          <a:p>
            <a:endParaRPr/>
          </a:p>
        </p:txBody>
      </p:sp>
      <p:sp>
        <p:nvSpPr>
          <p:cNvPr id="19" name="object 19"/>
          <p:cNvSpPr/>
          <p:nvPr/>
        </p:nvSpPr>
        <p:spPr>
          <a:xfrm>
            <a:off x="3510584" y="10511356"/>
            <a:ext cx="4229735" cy="0"/>
          </a:xfrm>
          <a:custGeom>
            <a:avLst/>
            <a:gdLst/>
            <a:ahLst/>
            <a:cxnLst/>
            <a:rect l="l" t="t" r="r" b="b"/>
            <a:pathLst>
              <a:path w="4229734">
                <a:moveTo>
                  <a:pt x="0" y="0"/>
                </a:moveTo>
                <a:lnTo>
                  <a:pt x="4229417" y="0"/>
                </a:lnTo>
              </a:path>
            </a:pathLst>
          </a:custGeom>
          <a:ln w="36004">
            <a:solidFill>
              <a:srgbClr val="00B8BE"/>
            </a:solidFill>
          </a:ln>
        </p:spPr>
        <p:txBody>
          <a:bodyPr wrap="square" lIns="0" tIns="0" rIns="0" bIns="0" rtlCol="0"/>
          <a:lstStyle/>
          <a:p>
            <a:endParaRPr/>
          </a:p>
        </p:txBody>
      </p:sp>
      <p:sp>
        <p:nvSpPr>
          <p:cNvPr id="20" name="object 20"/>
          <p:cNvSpPr/>
          <p:nvPr/>
        </p:nvSpPr>
        <p:spPr>
          <a:xfrm>
            <a:off x="4293666" y="10420707"/>
            <a:ext cx="3446779" cy="0"/>
          </a:xfrm>
          <a:custGeom>
            <a:avLst/>
            <a:gdLst/>
            <a:ahLst/>
            <a:cxnLst/>
            <a:rect l="l" t="t" r="r" b="b"/>
            <a:pathLst>
              <a:path w="3446779">
                <a:moveTo>
                  <a:pt x="0" y="0"/>
                </a:moveTo>
                <a:lnTo>
                  <a:pt x="3446335" y="0"/>
                </a:lnTo>
              </a:path>
            </a:pathLst>
          </a:custGeom>
          <a:ln w="36004">
            <a:solidFill>
              <a:srgbClr val="A2DADD"/>
            </a:solidFill>
          </a:ln>
        </p:spPr>
        <p:txBody>
          <a:bodyPr wrap="square" lIns="0" tIns="0" rIns="0" bIns="0" rtlCol="0"/>
          <a:lstStyle/>
          <a:p>
            <a:endParaRPr/>
          </a:p>
        </p:txBody>
      </p:sp>
      <p:sp>
        <p:nvSpPr>
          <p:cNvPr id="21" name="object 21"/>
          <p:cNvSpPr txBox="1"/>
          <p:nvPr/>
        </p:nvSpPr>
        <p:spPr>
          <a:xfrm>
            <a:off x="1428750" y="425450"/>
            <a:ext cx="4970780" cy="179536"/>
          </a:xfrm>
          <a:prstGeom prst="rect">
            <a:avLst/>
          </a:prstGeom>
        </p:spPr>
        <p:txBody>
          <a:bodyPr vert="horz" wrap="square" lIns="0" tIns="0" rIns="0" bIns="0" rtlCol="0">
            <a:spAutoFit/>
          </a:bodyPr>
          <a:lstStyle/>
          <a:p>
            <a:pPr marL="12700">
              <a:lnSpc>
                <a:spcPts val="1420"/>
              </a:lnSpc>
            </a:pPr>
            <a:r>
              <a:rPr lang="ru-RU" sz="1200" b="1" spc="10" dirty="0" smtClean="0">
                <a:solidFill>
                  <a:srgbClr val="FFFFFF"/>
                </a:solidFill>
                <a:latin typeface="Trebuchet MS"/>
                <a:cs typeface="Trebuchet MS"/>
              </a:rPr>
              <a:t>СОЦИАЛЬНАЯ ПОЛИТИКА</a:t>
            </a:r>
            <a:endParaRPr sz="1200" dirty="0">
              <a:latin typeface="Trebuchet MS"/>
              <a:cs typeface="Trebuchet MS"/>
            </a:endParaRPr>
          </a:p>
        </p:txBody>
      </p:sp>
      <p:sp>
        <p:nvSpPr>
          <p:cNvPr id="22" name="object 22"/>
          <p:cNvSpPr txBox="1"/>
          <p:nvPr/>
        </p:nvSpPr>
        <p:spPr>
          <a:xfrm>
            <a:off x="742950" y="4159250"/>
            <a:ext cx="2268784" cy="184666"/>
          </a:xfrm>
          <a:prstGeom prst="rect">
            <a:avLst/>
          </a:prstGeom>
        </p:spPr>
        <p:txBody>
          <a:bodyPr vert="horz" wrap="square" lIns="0" tIns="0" rIns="0" bIns="0" rtlCol="0">
            <a:spAutoFit/>
          </a:bodyPr>
          <a:lstStyle/>
          <a:p>
            <a:pPr marL="12700">
              <a:lnSpc>
                <a:spcPct val="100000"/>
              </a:lnSpc>
            </a:pPr>
            <a:r>
              <a:rPr sz="1200" b="1" dirty="0" err="1">
                <a:solidFill>
                  <a:srgbClr val="00B8BE"/>
                </a:solidFill>
                <a:latin typeface="Trebuchet MS"/>
                <a:cs typeface="Trebuchet MS"/>
              </a:rPr>
              <a:t>Структура</a:t>
            </a:r>
            <a:r>
              <a:rPr sz="1200" b="1" spc="-135" dirty="0">
                <a:solidFill>
                  <a:srgbClr val="00B8BE"/>
                </a:solidFill>
                <a:latin typeface="Trebuchet MS"/>
                <a:cs typeface="Trebuchet MS"/>
              </a:rPr>
              <a:t> </a:t>
            </a:r>
            <a:r>
              <a:rPr sz="1200" b="1" spc="-5" dirty="0" err="1" smtClean="0">
                <a:solidFill>
                  <a:srgbClr val="00B8BE"/>
                </a:solidFill>
                <a:latin typeface="Trebuchet MS"/>
                <a:cs typeface="Trebuchet MS"/>
              </a:rPr>
              <a:t>расходов</a:t>
            </a:r>
            <a:r>
              <a:rPr lang="ru-RU" sz="1200" b="1" spc="-5" dirty="0" smtClean="0">
                <a:solidFill>
                  <a:srgbClr val="00B8BE"/>
                </a:solidFill>
                <a:latin typeface="Trebuchet MS"/>
                <a:cs typeface="Trebuchet MS"/>
              </a:rPr>
              <a:t> </a:t>
            </a:r>
            <a:endParaRPr sz="1200" dirty="0">
              <a:latin typeface="Trebuchet MS"/>
              <a:cs typeface="Trebuchet MS"/>
            </a:endParaRPr>
          </a:p>
        </p:txBody>
      </p:sp>
      <p:sp>
        <p:nvSpPr>
          <p:cNvPr id="23" name="object 23"/>
          <p:cNvSpPr txBox="1"/>
          <p:nvPr/>
        </p:nvSpPr>
        <p:spPr>
          <a:xfrm>
            <a:off x="4324350" y="4235450"/>
            <a:ext cx="3047365" cy="184666"/>
          </a:xfrm>
          <a:prstGeom prst="rect">
            <a:avLst/>
          </a:prstGeom>
        </p:spPr>
        <p:txBody>
          <a:bodyPr vert="horz" wrap="square" lIns="0" tIns="0" rIns="0" bIns="0" rtlCol="0">
            <a:spAutoFit/>
          </a:bodyPr>
          <a:lstStyle/>
          <a:p>
            <a:pPr marL="12700">
              <a:lnSpc>
                <a:spcPct val="100000"/>
              </a:lnSpc>
            </a:pPr>
            <a:r>
              <a:rPr sz="1200" b="1" spc="15">
                <a:solidFill>
                  <a:srgbClr val="00B8BE"/>
                </a:solidFill>
                <a:latin typeface="Trebuchet MS"/>
                <a:cs typeface="Trebuchet MS"/>
              </a:rPr>
              <a:t>Расходы</a:t>
            </a:r>
            <a:r>
              <a:rPr sz="1200" b="1" spc="-90">
                <a:solidFill>
                  <a:srgbClr val="00B8BE"/>
                </a:solidFill>
                <a:latin typeface="Trebuchet MS"/>
                <a:cs typeface="Trebuchet MS"/>
              </a:rPr>
              <a:t> </a:t>
            </a:r>
            <a:r>
              <a:rPr sz="1200" b="1" spc="5" smtClean="0">
                <a:solidFill>
                  <a:srgbClr val="00B8BE"/>
                </a:solidFill>
                <a:latin typeface="Liberation Serif" pitchFamily="18" charset="0"/>
                <a:ea typeface="Liberation Serif" pitchFamily="18" charset="0"/>
                <a:cs typeface="Liberation Serif" pitchFamily="18" charset="0"/>
              </a:rPr>
              <a:t>бюджета</a:t>
            </a:r>
            <a:r>
              <a:rPr lang="ru-RU" sz="1200" b="1" spc="5" dirty="0" smtClean="0">
                <a:solidFill>
                  <a:srgbClr val="00B8BE"/>
                </a:solidFill>
                <a:latin typeface="Trebuchet MS"/>
                <a:cs typeface="Trebuchet MS"/>
              </a:rPr>
              <a:t> (исполнение)</a:t>
            </a:r>
            <a:endParaRPr sz="1200">
              <a:latin typeface="Trebuchet MS"/>
              <a:cs typeface="Trebuchet MS"/>
            </a:endParaRPr>
          </a:p>
        </p:txBody>
      </p:sp>
      <p:graphicFrame>
        <p:nvGraphicFramePr>
          <p:cNvPr id="25" name="object 25"/>
          <p:cNvGraphicFramePr>
            <a:graphicFrameLocks noGrp="1"/>
          </p:cNvGraphicFramePr>
          <p:nvPr/>
        </p:nvGraphicFramePr>
        <p:xfrm>
          <a:off x="3486150" y="4692650"/>
          <a:ext cx="4038600" cy="2559719"/>
        </p:xfrm>
        <a:graphic>
          <a:graphicData uri="http://schemas.openxmlformats.org/drawingml/2006/table">
            <a:tbl>
              <a:tblPr firstRow="1" bandRow="1">
                <a:tableStyleId>{2D5ABB26-0587-4C30-8999-92F81FD0307C}</a:tableStyleId>
              </a:tblPr>
              <a:tblGrid>
                <a:gridCol w="2342388"/>
                <a:gridCol w="705612"/>
                <a:gridCol w="990600"/>
              </a:tblGrid>
              <a:tr h="762000">
                <a:tc>
                  <a:txBody>
                    <a:bodyPr/>
                    <a:lstStyle/>
                    <a:p>
                      <a:pPr algn="ctr">
                        <a:lnSpc>
                          <a:spcPct val="100000"/>
                        </a:lnSpc>
                      </a:pPr>
                      <a:endParaRPr sz="1100" dirty="0">
                        <a:latin typeface="Liberation Serif" pitchFamily="18" charset="0"/>
                        <a:ea typeface="Liberation Serif" pitchFamily="18" charset="0"/>
                        <a:cs typeface="Liberation Serif" pitchFamily="18" charset="0"/>
                      </a:endParaRPr>
                    </a:p>
                    <a:p>
                      <a:pPr marL="270510" algn="ctr">
                        <a:lnSpc>
                          <a:spcPct val="100000"/>
                        </a:lnSpc>
                        <a:spcBef>
                          <a:spcPts val="605"/>
                        </a:spcBef>
                      </a:pPr>
                      <a:r>
                        <a:rPr sz="1100" b="1" spc="-15" dirty="0">
                          <a:solidFill>
                            <a:srgbClr val="FFFFFF"/>
                          </a:solidFill>
                          <a:latin typeface="Liberation Serif" pitchFamily="18" charset="0"/>
                          <a:ea typeface="Liberation Serif" pitchFamily="18" charset="0"/>
                          <a:cs typeface="Liberation Serif" pitchFamily="18" charset="0"/>
                        </a:rPr>
                        <a:t>Наименование </a:t>
                      </a:r>
                      <a:r>
                        <a:rPr sz="1100" b="1" dirty="0">
                          <a:solidFill>
                            <a:srgbClr val="FFFFFF"/>
                          </a:solidFill>
                          <a:latin typeface="Liberation Serif" pitchFamily="18" charset="0"/>
                          <a:ea typeface="Liberation Serif" pitchFamily="18" charset="0"/>
                          <a:cs typeface="Liberation Serif" pitchFamily="18" charset="0"/>
                        </a:rPr>
                        <a:t>показателя</a:t>
                      </a:r>
                      <a:r>
                        <a:rPr sz="1100" b="1" spc="-45" dirty="0">
                          <a:solidFill>
                            <a:srgbClr val="FFFFFF"/>
                          </a:solidFill>
                          <a:latin typeface="Liberation Serif" pitchFamily="18" charset="0"/>
                          <a:ea typeface="Liberation Serif" pitchFamily="18" charset="0"/>
                          <a:cs typeface="Liberation Serif" pitchFamily="18" charset="0"/>
                        </a:rPr>
                        <a:t> </a:t>
                      </a:r>
                      <a:r>
                        <a:rPr sz="1100" b="1" spc="-5">
                          <a:solidFill>
                            <a:srgbClr val="FFFFFF"/>
                          </a:solidFill>
                          <a:latin typeface="Liberation Serif" pitchFamily="18" charset="0"/>
                          <a:ea typeface="Liberation Serif" pitchFamily="18" charset="0"/>
                          <a:cs typeface="Liberation Serif" pitchFamily="18" charset="0"/>
                        </a:rPr>
                        <a:t>(</a:t>
                      </a:r>
                      <a:r>
                        <a:rPr sz="1100" b="1" spc="-5" smtClean="0">
                          <a:solidFill>
                            <a:srgbClr val="FFFFFF"/>
                          </a:solidFill>
                          <a:latin typeface="Liberation Serif" pitchFamily="18" charset="0"/>
                          <a:ea typeface="Liberation Serif" pitchFamily="18" charset="0"/>
                          <a:cs typeface="Liberation Serif" pitchFamily="18" charset="0"/>
                        </a:rPr>
                        <a:t>раздел/подраздел)</a:t>
                      </a:r>
                      <a:endParaRPr sz="1100" dirty="0">
                        <a:latin typeface="Liberation Serif" pitchFamily="18" charset="0"/>
                        <a:ea typeface="Liberation Serif" pitchFamily="18" charset="0"/>
                        <a:cs typeface="Liberation Serif" pitchFamily="18" charset="0"/>
                      </a:endParaRPr>
                    </a:p>
                  </a:txBody>
                  <a:tcPr marL="0" marR="0" marT="0" marB="0">
                    <a:lnR w="6350">
                      <a:solidFill>
                        <a:srgbClr val="FFFFFF"/>
                      </a:solidFill>
                      <a:prstDash val="solid"/>
                    </a:lnR>
                    <a:solidFill>
                      <a:srgbClr val="00B8BE"/>
                    </a:solidFill>
                  </a:tcPr>
                </a:tc>
                <a:tc>
                  <a:txBody>
                    <a:bodyPr/>
                    <a:lstStyle/>
                    <a:p>
                      <a:pPr marL="240029" algn="ctr">
                        <a:lnSpc>
                          <a:spcPct val="100000"/>
                        </a:lnSpc>
                        <a:spcBef>
                          <a:spcPts val="605"/>
                        </a:spcBef>
                      </a:pPr>
                      <a:endParaRPr lang="ru-RU" sz="1100" b="1" spc="-15" dirty="0" smtClean="0">
                        <a:solidFill>
                          <a:srgbClr val="FFFFFF"/>
                        </a:solidFill>
                        <a:latin typeface="Liberation Serif" pitchFamily="18" charset="0"/>
                        <a:ea typeface="Liberation Serif" pitchFamily="18" charset="0"/>
                        <a:cs typeface="Liberation Serif" pitchFamily="18" charset="0"/>
                      </a:endParaRPr>
                    </a:p>
                    <a:p>
                      <a:pPr marL="240029" algn="ctr">
                        <a:lnSpc>
                          <a:spcPct val="100000"/>
                        </a:lnSpc>
                        <a:spcBef>
                          <a:spcPts val="605"/>
                        </a:spcBef>
                      </a:pPr>
                      <a:r>
                        <a:rPr sz="1100" b="1" spc="-15" smtClean="0">
                          <a:solidFill>
                            <a:srgbClr val="FFFFFF"/>
                          </a:solidFill>
                          <a:latin typeface="Liberation Serif" pitchFamily="18" charset="0"/>
                          <a:ea typeface="Liberation Serif" pitchFamily="18" charset="0"/>
                          <a:cs typeface="Liberation Serif" pitchFamily="18" charset="0"/>
                        </a:rPr>
                        <a:t>Всего</a:t>
                      </a:r>
                      <a:endParaRPr sz="1100">
                        <a:latin typeface="Liberation Serif" pitchFamily="18" charset="0"/>
                        <a:ea typeface="Liberation Serif" pitchFamily="18" charset="0"/>
                        <a:cs typeface="Liberation Serif" pitchFamily="18" charset="0"/>
                      </a:endParaRPr>
                    </a:p>
                  </a:txBody>
                  <a:tcPr marL="0" marR="0" marT="0" marB="0">
                    <a:lnL w="6350">
                      <a:solidFill>
                        <a:srgbClr val="FFFFFF"/>
                      </a:solidFill>
                      <a:prstDash val="solid"/>
                    </a:lnL>
                    <a:lnR w="6350">
                      <a:solidFill>
                        <a:srgbClr val="FFFFFF"/>
                      </a:solidFill>
                      <a:prstDash val="solid"/>
                    </a:lnR>
                    <a:solidFill>
                      <a:srgbClr val="00B8BE"/>
                    </a:solidFill>
                  </a:tcPr>
                </a:tc>
                <a:tc>
                  <a:txBody>
                    <a:bodyPr/>
                    <a:lstStyle/>
                    <a:p>
                      <a:pPr algn="ctr">
                        <a:lnSpc>
                          <a:spcPct val="100000"/>
                        </a:lnSpc>
                        <a:spcBef>
                          <a:spcPts val="509"/>
                        </a:spcBef>
                      </a:pPr>
                      <a:endParaRPr lang="ru-RU" sz="1100" b="1" dirty="0" smtClean="0">
                        <a:solidFill>
                          <a:srgbClr val="FFFFFF"/>
                        </a:solidFill>
                        <a:latin typeface="Liberation Serif" pitchFamily="18" charset="0"/>
                        <a:ea typeface="Liberation Serif" pitchFamily="18" charset="0"/>
                        <a:cs typeface="Liberation Serif" pitchFamily="18" charset="0"/>
                      </a:endParaRPr>
                    </a:p>
                    <a:p>
                      <a:pPr algn="ctr">
                        <a:lnSpc>
                          <a:spcPct val="100000"/>
                        </a:lnSpc>
                        <a:spcBef>
                          <a:spcPts val="509"/>
                        </a:spcBef>
                      </a:pPr>
                      <a:r>
                        <a:rPr lang="ru-RU" sz="1100" b="1" dirty="0" smtClean="0">
                          <a:solidFill>
                            <a:srgbClr val="FFFFFF"/>
                          </a:solidFill>
                          <a:latin typeface="Liberation Serif" pitchFamily="18" charset="0"/>
                          <a:ea typeface="Liberation Serif" pitchFamily="18" charset="0"/>
                          <a:cs typeface="Liberation Serif" pitchFamily="18" charset="0"/>
                        </a:rPr>
                        <a:t> Процент       </a:t>
                      </a:r>
                    </a:p>
                    <a:p>
                      <a:pPr algn="ctr">
                        <a:lnSpc>
                          <a:spcPct val="100000"/>
                        </a:lnSpc>
                        <a:spcBef>
                          <a:spcPts val="509"/>
                        </a:spcBef>
                      </a:pPr>
                      <a:r>
                        <a:rPr lang="ru-RU" sz="1100" b="1" dirty="0" smtClean="0">
                          <a:solidFill>
                            <a:srgbClr val="FFFFFF"/>
                          </a:solidFill>
                          <a:latin typeface="Liberation Serif" pitchFamily="18" charset="0"/>
                          <a:ea typeface="Liberation Serif" pitchFamily="18" charset="0"/>
                          <a:cs typeface="Liberation Serif" pitchFamily="18" charset="0"/>
                        </a:rPr>
                        <a:t>  исполнения</a:t>
                      </a:r>
                      <a:endParaRPr sz="1100">
                        <a:latin typeface="Liberation Serif" pitchFamily="18" charset="0"/>
                        <a:ea typeface="Liberation Serif" pitchFamily="18" charset="0"/>
                        <a:cs typeface="Liberation Serif" pitchFamily="18" charset="0"/>
                      </a:endParaRPr>
                    </a:p>
                  </a:txBody>
                  <a:tcPr marL="0" marR="0" marT="0" marB="0">
                    <a:lnL w="6350" cap="flat" cmpd="sng" algn="ctr">
                      <a:solidFill>
                        <a:srgbClr val="FFFFFF"/>
                      </a:solidFill>
                      <a:prstDash val="solid"/>
                      <a:round/>
                      <a:headEnd type="none" w="med" len="med"/>
                      <a:tailEnd type="none" w="med" len="med"/>
                    </a:lnL>
                    <a:solidFill>
                      <a:srgbClr val="00B8BE"/>
                    </a:solidFill>
                  </a:tcPr>
                </a:tc>
              </a:tr>
              <a:tr h="254252">
                <a:tc>
                  <a:txBody>
                    <a:bodyPr/>
                    <a:lstStyle/>
                    <a:p>
                      <a:pPr marL="32384">
                        <a:lnSpc>
                          <a:spcPct val="100000"/>
                        </a:lnSpc>
                        <a:spcBef>
                          <a:spcPts val="350"/>
                        </a:spcBef>
                      </a:pPr>
                      <a:r>
                        <a:rPr lang="ru-RU" sz="1100" b="1" spc="-10" dirty="0" smtClean="0">
                          <a:solidFill>
                            <a:srgbClr val="231F20"/>
                          </a:solidFill>
                          <a:latin typeface="Liberation Serif" pitchFamily="18" charset="0"/>
                          <a:ea typeface="Liberation Serif" pitchFamily="18" charset="0"/>
                          <a:cs typeface="Liberation Serif" pitchFamily="18" charset="0"/>
                        </a:rPr>
                        <a:t>Социальная политика</a:t>
                      </a:r>
                      <a:endParaRPr sz="1100" b="1"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B w="6350" cap="flat" cmpd="sng" algn="ctr">
                      <a:solidFill>
                        <a:srgbClr val="00B8BE"/>
                      </a:solidFill>
                      <a:prstDash val="solid"/>
                      <a:round/>
                      <a:headEnd type="none" w="med" len="med"/>
                      <a:tailEnd type="none" w="med" len="med"/>
                    </a:lnB>
                  </a:tcPr>
                </a:tc>
                <a:tc>
                  <a:txBody>
                    <a:bodyPr/>
                    <a:lstStyle/>
                    <a:p>
                      <a:pPr marL="0" algn="ctr">
                        <a:lnSpc>
                          <a:spcPct val="100000"/>
                        </a:lnSpc>
                        <a:spcBef>
                          <a:spcPts val="10"/>
                        </a:spcBef>
                      </a:pPr>
                      <a:r>
                        <a:rPr lang="ru-RU" sz="1050" b="1" dirty="0" smtClean="0">
                          <a:solidFill>
                            <a:schemeClr val="tx1"/>
                          </a:solidFill>
                          <a:latin typeface="Liberation Serif" pitchFamily="18" charset="0"/>
                          <a:ea typeface="Liberation Serif" pitchFamily="18" charset="0"/>
                          <a:cs typeface="Liberation Serif" pitchFamily="18" charset="0"/>
                        </a:rPr>
                        <a:t>137 436</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B w="6350">
                      <a:solidFill>
                        <a:srgbClr val="00B8BE"/>
                      </a:solidFill>
                      <a:prstDash val="solid"/>
                    </a:lnB>
                  </a:tcPr>
                </a:tc>
                <a:tc>
                  <a:txBody>
                    <a:bodyPr/>
                    <a:lstStyle/>
                    <a:p>
                      <a:pPr marL="0" algn="ctr">
                        <a:lnSpc>
                          <a:spcPct val="100000"/>
                        </a:lnSpc>
                        <a:spcBef>
                          <a:spcPts val="10"/>
                        </a:spcBef>
                      </a:pPr>
                      <a:r>
                        <a:rPr lang="ru-RU" sz="1050" b="1" dirty="0" smtClean="0">
                          <a:solidFill>
                            <a:schemeClr val="tx1"/>
                          </a:solidFill>
                          <a:latin typeface="Liberation Serif" pitchFamily="18" charset="0"/>
                          <a:ea typeface="Liberation Serif" pitchFamily="18" charset="0"/>
                          <a:cs typeface="Liberation Serif" pitchFamily="18" charset="0"/>
                        </a:rPr>
                        <a:t>98,0</a:t>
                      </a:r>
                      <a:endParaRPr lang="ru-RU" sz="105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B w="6350" cap="flat" cmpd="sng" algn="ctr">
                      <a:solidFill>
                        <a:srgbClr val="00B8BE"/>
                      </a:solidFill>
                      <a:prstDash val="solid"/>
                      <a:round/>
                      <a:headEnd type="none" w="med" len="med"/>
                      <a:tailEnd type="none" w="med" len="med"/>
                    </a:lnB>
                  </a:tcPr>
                </a:tc>
              </a:tr>
              <a:tr h="359433">
                <a:tc>
                  <a:txBody>
                    <a:bodyPr/>
                    <a:lstStyle/>
                    <a:p>
                      <a:pPr marL="32384">
                        <a:lnSpc>
                          <a:spcPct val="100000"/>
                        </a:lnSpc>
                        <a:spcBef>
                          <a:spcPts val="220"/>
                        </a:spcBef>
                      </a:pPr>
                      <a:r>
                        <a:rPr lang="ru-RU" sz="1100" b="0" dirty="0" smtClean="0">
                          <a:latin typeface="Liberation Serif" pitchFamily="18" charset="0"/>
                          <a:ea typeface="Liberation Serif" pitchFamily="18" charset="0"/>
                          <a:cs typeface="Liberation Serif" pitchFamily="18" charset="0"/>
                        </a:rPr>
                        <a:t>Пенсионное обеспечение</a:t>
                      </a:r>
                      <a:endParaRPr sz="1100" b="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algn="ctr">
                        <a:lnSpc>
                          <a:spcPct val="100000"/>
                        </a:lnSpc>
                        <a:spcBef>
                          <a:spcPts val="10"/>
                        </a:spcBef>
                      </a:pPr>
                      <a:r>
                        <a:rPr lang="ru-RU" sz="1100" dirty="0" smtClean="0">
                          <a:solidFill>
                            <a:schemeClr val="tx1"/>
                          </a:solidFill>
                          <a:latin typeface="Liberation Serif" pitchFamily="18" charset="0"/>
                          <a:ea typeface="Liberation Serif" pitchFamily="18" charset="0"/>
                          <a:cs typeface="Liberation Serif" pitchFamily="18" charset="0"/>
                        </a:rPr>
                        <a:t>9</a:t>
                      </a:r>
                      <a:r>
                        <a:rPr lang="ru-RU" sz="1100" baseline="0" dirty="0" smtClean="0">
                          <a:solidFill>
                            <a:schemeClr val="tx1"/>
                          </a:solidFill>
                          <a:latin typeface="Liberation Serif" pitchFamily="18" charset="0"/>
                          <a:ea typeface="Liberation Serif" pitchFamily="18" charset="0"/>
                          <a:cs typeface="Liberation Serif" pitchFamily="18" charset="0"/>
                        </a:rPr>
                        <a:t> 795</a:t>
                      </a:r>
                      <a:endParaRPr lang="ru-RU" sz="110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algn="ctr">
                        <a:lnSpc>
                          <a:spcPct val="100000"/>
                        </a:lnSpc>
                        <a:spcBef>
                          <a:spcPts val="10"/>
                        </a:spcBef>
                      </a:pPr>
                      <a:r>
                        <a:rPr lang="ru-RU" sz="1100" dirty="0" smtClean="0">
                          <a:solidFill>
                            <a:schemeClr val="tx1"/>
                          </a:solidFill>
                          <a:latin typeface="Liberation Serif" pitchFamily="18" charset="0"/>
                          <a:ea typeface="Liberation Serif" pitchFamily="18" charset="0"/>
                          <a:cs typeface="Liberation Serif" pitchFamily="18" charset="0"/>
                        </a:rPr>
                        <a:t>100</a:t>
                      </a:r>
                      <a:endParaRPr lang="ru-RU" sz="110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394678">
                <a:tc>
                  <a:txBody>
                    <a:bodyPr/>
                    <a:lstStyle/>
                    <a:p>
                      <a:pPr marL="32384">
                        <a:lnSpc>
                          <a:spcPct val="100000"/>
                        </a:lnSpc>
                        <a:spcBef>
                          <a:spcPts val="220"/>
                        </a:spcBef>
                      </a:pPr>
                      <a:r>
                        <a:rPr lang="ru-RU" sz="1100" spc="-55" dirty="0" smtClean="0">
                          <a:solidFill>
                            <a:srgbClr val="231F20"/>
                          </a:solidFill>
                          <a:latin typeface="Liberation Serif" pitchFamily="18" charset="0"/>
                          <a:ea typeface="Liberation Serif" pitchFamily="18" charset="0"/>
                          <a:cs typeface="Liberation Serif" pitchFamily="18" charset="0"/>
                        </a:rPr>
                        <a:t>Социальное </a:t>
                      </a:r>
                      <a:r>
                        <a:rPr lang="ru-RU" sz="1100" spc="-60" dirty="0" smtClean="0">
                          <a:solidFill>
                            <a:srgbClr val="231F20"/>
                          </a:solidFill>
                          <a:latin typeface="Liberation Serif" pitchFamily="18" charset="0"/>
                          <a:ea typeface="Liberation Serif" pitchFamily="18" charset="0"/>
                          <a:cs typeface="Liberation Serif" pitchFamily="18" charset="0"/>
                        </a:rPr>
                        <a:t>обеспечение</a:t>
                      </a:r>
                      <a:r>
                        <a:rPr lang="ru-RU" sz="1100" dirty="0" smtClean="0">
                          <a:solidFill>
                            <a:srgbClr val="231F20"/>
                          </a:solidFill>
                          <a:latin typeface="Liberation Serif" pitchFamily="18" charset="0"/>
                          <a:ea typeface="Liberation Serif" pitchFamily="18" charset="0"/>
                          <a:cs typeface="Liberation Serif" pitchFamily="18" charset="0"/>
                        </a:rPr>
                        <a:t> </a:t>
                      </a:r>
                      <a:r>
                        <a:rPr lang="ru-RU" sz="1100" spc="-45" dirty="0" smtClean="0">
                          <a:solidFill>
                            <a:srgbClr val="231F20"/>
                          </a:solidFill>
                          <a:latin typeface="Liberation Serif" pitchFamily="18" charset="0"/>
                          <a:ea typeface="Liberation Serif" pitchFamily="18" charset="0"/>
                          <a:cs typeface="Liberation Serif" pitchFamily="18" charset="0"/>
                        </a:rPr>
                        <a:t>населения</a:t>
                      </a:r>
                      <a:endParaRPr lang="ru-RU" sz="11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c>
                  <a:txBody>
                    <a:bodyPr/>
                    <a:lstStyle/>
                    <a:p>
                      <a:pPr marL="0" algn="ctr">
                        <a:lnSpc>
                          <a:spcPct val="100000"/>
                        </a:lnSpc>
                        <a:spcBef>
                          <a:spcPts val="10"/>
                        </a:spcBef>
                      </a:pPr>
                      <a:r>
                        <a:rPr lang="ru-RU" sz="1100" dirty="0" smtClean="0">
                          <a:solidFill>
                            <a:schemeClr val="tx1"/>
                          </a:solidFill>
                          <a:latin typeface="Liberation Serif" pitchFamily="18" charset="0"/>
                          <a:ea typeface="Liberation Serif" pitchFamily="18" charset="0"/>
                          <a:cs typeface="Liberation Serif" pitchFamily="18" charset="0"/>
                        </a:rPr>
                        <a:t>116 697</a:t>
                      </a: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c>
                  <a:txBody>
                    <a:bodyPr/>
                    <a:lstStyle/>
                    <a:p>
                      <a:pPr marL="0" algn="ctr">
                        <a:lnSpc>
                          <a:spcPct val="100000"/>
                        </a:lnSpc>
                        <a:spcBef>
                          <a:spcPts val="10"/>
                        </a:spcBef>
                      </a:pPr>
                      <a:r>
                        <a:rPr lang="ru-RU" sz="1100" dirty="0" smtClean="0">
                          <a:solidFill>
                            <a:schemeClr val="tx1"/>
                          </a:solidFill>
                          <a:latin typeface="Liberation Serif" pitchFamily="18" charset="0"/>
                          <a:ea typeface="Liberation Serif" pitchFamily="18" charset="0"/>
                          <a:cs typeface="Liberation Serif" pitchFamily="18" charset="0"/>
                        </a:rPr>
                        <a:t>97,7</a:t>
                      </a:r>
                      <a:endParaRPr lang="ru-RU" sz="110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r>
              <a:tr h="394678">
                <a:tc>
                  <a:txBody>
                    <a:bodyPr/>
                    <a:lstStyle/>
                    <a:p>
                      <a:pPr marL="32384">
                        <a:lnSpc>
                          <a:spcPct val="100000"/>
                        </a:lnSpc>
                        <a:spcBef>
                          <a:spcPts val="220"/>
                        </a:spcBef>
                      </a:pPr>
                      <a:r>
                        <a:rPr lang="ru-RU" sz="1100" dirty="0" smtClean="0">
                          <a:latin typeface="Liberation Serif" pitchFamily="18" charset="0"/>
                          <a:ea typeface="Liberation Serif" pitchFamily="18" charset="0"/>
                          <a:cs typeface="Liberation Serif" pitchFamily="18" charset="0"/>
                        </a:rPr>
                        <a:t>Охрана семьи и детства</a:t>
                      </a:r>
                      <a:endParaRPr lang="ru-RU" sz="1100" dirty="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lnSpc>
                          <a:spcPct val="100000"/>
                        </a:lnSpc>
                        <a:spcBef>
                          <a:spcPts val="10"/>
                        </a:spcBef>
                      </a:pPr>
                      <a:r>
                        <a:rPr lang="ru-RU" sz="1100" dirty="0" smtClean="0">
                          <a:solidFill>
                            <a:schemeClr val="tx1"/>
                          </a:solidFill>
                          <a:latin typeface="Liberation Serif" pitchFamily="18" charset="0"/>
                          <a:ea typeface="Liberation Serif" pitchFamily="18" charset="0"/>
                          <a:cs typeface="Liberation Serif" pitchFamily="18" charset="0"/>
                        </a:rPr>
                        <a:t>3 765</a:t>
                      </a: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c>
                  <a:txBody>
                    <a:bodyPr/>
                    <a:lstStyle/>
                    <a:p>
                      <a:pPr marL="0" algn="ctr">
                        <a:lnSpc>
                          <a:spcPct val="100000"/>
                        </a:lnSpc>
                        <a:spcBef>
                          <a:spcPts val="10"/>
                        </a:spcBef>
                      </a:pPr>
                      <a:r>
                        <a:rPr lang="ru-RU" sz="1100" dirty="0" smtClean="0">
                          <a:solidFill>
                            <a:schemeClr val="tx1"/>
                          </a:solidFill>
                          <a:latin typeface="Liberation Serif" pitchFamily="18" charset="0"/>
                          <a:ea typeface="Liberation Serif" pitchFamily="18" charset="0"/>
                          <a:cs typeface="Liberation Serif" pitchFamily="18" charset="0"/>
                        </a:rPr>
                        <a:t>100</a:t>
                      </a:r>
                      <a:endParaRPr lang="ru-RU" sz="110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394678">
                <a:tc>
                  <a:txBody>
                    <a:bodyPr/>
                    <a:lstStyle/>
                    <a:p>
                      <a:pPr marL="32384" marR="0" indent="0" defTabSz="914400" eaLnBrk="1" fontAlgn="auto" latinLnBrk="0" hangingPunct="1">
                        <a:lnSpc>
                          <a:spcPct val="100000"/>
                        </a:lnSpc>
                        <a:spcBef>
                          <a:spcPts val="220"/>
                        </a:spcBef>
                        <a:spcAft>
                          <a:spcPts val="0"/>
                        </a:spcAft>
                        <a:buClrTx/>
                        <a:buSzTx/>
                        <a:buFontTx/>
                        <a:buNone/>
                        <a:tabLst/>
                        <a:defRPr/>
                      </a:pPr>
                      <a:r>
                        <a:rPr lang="ru-RU" sz="1100" spc="-35" dirty="0" smtClean="0">
                          <a:solidFill>
                            <a:srgbClr val="231F20"/>
                          </a:solidFill>
                          <a:latin typeface="Liberation Serif" pitchFamily="18" charset="0"/>
                          <a:ea typeface="Liberation Serif" pitchFamily="18" charset="0"/>
                          <a:cs typeface="Liberation Serif" pitchFamily="18" charset="0"/>
                        </a:rPr>
                        <a:t>Другие </a:t>
                      </a:r>
                      <a:r>
                        <a:rPr lang="ru-RU" sz="1100" spc="-25" dirty="0" smtClean="0">
                          <a:solidFill>
                            <a:srgbClr val="231F20"/>
                          </a:solidFill>
                          <a:latin typeface="Liberation Serif" pitchFamily="18" charset="0"/>
                          <a:ea typeface="Liberation Serif" pitchFamily="18" charset="0"/>
                          <a:cs typeface="Liberation Serif" pitchFamily="18" charset="0"/>
                        </a:rPr>
                        <a:t>вопросы </a:t>
                      </a:r>
                      <a:r>
                        <a:rPr lang="ru-RU" sz="1100" spc="75" dirty="0" smtClean="0">
                          <a:solidFill>
                            <a:srgbClr val="231F20"/>
                          </a:solidFill>
                          <a:latin typeface="Liberation Serif" pitchFamily="18" charset="0"/>
                          <a:ea typeface="Liberation Serif" pitchFamily="18" charset="0"/>
                          <a:cs typeface="Liberation Serif" pitchFamily="18" charset="0"/>
                        </a:rPr>
                        <a:t>в </a:t>
                      </a:r>
                      <a:r>
                        <a:rPr lang="ru-RU" sz="1100" spc="-45" dirty="0" smtClean="0">
                          <a:solidFill>
                            <a:srgbClr val="231F20"/>
                          </a:solidFill>
                          <a:latin typeface="Liberation Serif" pitchFamily="18" charset="0"/>
                          <a:ea typeface="Liberation Serif" pitchFamily="18" charset="0"/>
                          <a:cs typeface="Liberation Serif" pitchFamily="18" charset="0"/>
                        </a:rPr>
                        <a:t>области социальной</a:t>
                      </a:r>
                      <a:r>
                        <a:rPr lang="ru-RU" sz="1100" spc="-90" dirty="0" smtClean="0">
                          <a:solidFill>
                            <a:srgbClr val="231F20"/>
                          </a:solidFill>
                          <a:latin typeface="Liberation Serif" pitchFamily="18" charset="0"/>
                          <a:ea typeface="Liberation Serif" pitchFamily="18" charset="0"/>
                          <a:cs typeface="Liberation Serif" pitchFamily="18" charset="0"/>
                        </a:rPr>
                        <a:t> </a:t>
                      </a:r>
                      <a:r>
                        <a:rPr lang="ru-RU" sz="1100" spc="-10" dirty="0" smtClean="0">
                          <a:solidFill>
                            <a:srgbClr val="231F20"/>
                          </a:solidFill>
                          <a:latin typeface="Liberation Serif" pitchFamily="18" charset="0"/>
                          <a:ea typeface="Liberation Serif" pitchFamily="18" charset="0"/>
                          <a:cs typeface="Liberation Serif" pitchFamily="18" charset="0"/>
                        </a:rPr>
                        <a:t>политики</a:t>
                      </a:r>
                      <a:endParaRPr lang="ru-RU" sz="1100" dirty="0" smtClean="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noFill/>
                  </a:tcPr>
                </a:tc>
                <a:tc>
                  <a:txBody>
                    <a:bodyPr/>
                    <a:lstStyle/>
                    <a:p>
                      <a:pPr marL="0" algn="ctr">
                        <a:lnSpc>
                          <a:spcPct val="100000"/>
                        </a:lnSpc>
                        <a:spcBef>
                          <a:spcPts val="10"/>
                        </a:spcBef>
                      </a:pPr>
                      <a:r>
                        <a:rPr lang="ru-RU" sz="1100" dirty="0" smtClean="0">
                          <a:solidFill>
                            <a:schemeClr val="tx1"/>
                          </a:solidFill>
                          <a:latin typeface="Liberation Serif" pitchFamily="18" charset="0"/>
                          <a:ea typeface="Liberation Serif" pitchFamily="18" charset="0"/>
                          <a:cs typeface="Liberation Serif" pitchFamily="18" charset="0"/>
                        </a:rPr>
                        <a:t>7 179</a:t>
                      </a:r>
                      <a:endParaRPr lang="ru-RU" sz="110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noFill/>
                  </a:tcPr>
                </a:tc>
                <a:tc>
                  <a:txBody>
                    <a:bodyPr/>
                    <a:lstStyle/>
                    <a:p>
                      <a:pPr marL="0" algn="ctr">
                        <a:lnSpc>
                          <a:spcPct val="100000"/>
                        </a:lnSpc>
                        <a:spcBef>
                          <a:spcPts val="10"/>
                        </a:spcBef>
                      </a:pPr>
                      <a:r>
                        <a:rPr lang="ru-RU" sz="1100" dirty="0" smtClean="0">
                          <a:solidFill>
                            <a:schemeClr val="tx1"/>
                          </a:solidFill>
                          <a:latin typeface="Liberation Serif" pitchFamily="18" charset="0"/>
                          <a:ea typeface="Liberation Serif" pitchFamily="18" charset="0"/>
                          <a:cs typeface="Liberation Serif" pitchFamily="18" charset="0"/>
                        </a:rPr>
                        <a:t>99,6</a:t>
                      </a:r>
                      <a:endParaRPr lang="ru-RU" sz="110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noFill/>
                  </a:tcPr>
                </a:tc>
              </a:tr>
            </a:tbl>
          </a:graphicData>
        </a:graphic>
      </p:graphicFrame>
      <p:sp>
        <p:nvSpPr>
          <p:cNvPr id="35" name="object 35"/>
          <p:cNvSpPr txBox="1"/>
          <p:nvPr/>
        </p:nvSpPr>
        <p:spPr>
          <a:xfrm>
            <a:off x="6534150" y="4464050"/>
            <a:ext cx="838200" cy="153888"/>
          </a:xfrm>
          <a:prstGeom prst="rect">
            <a:avLst/>
          </a:prstGeom>
        </p:spPr>
        <p:txBody>
          <a:bodyPr vert="horz" wrap="square" lIns="0" tIns="0" rIns="0" bIns="0" rtlCol="0">
            <a:spAutoFit/>
          </a:bodyPr>
          <a:lstStyle/>
          <a:p>
            <a:pPr marL="12700">
              <a:lnSpc>
                <a:spcPct val="100000"/>
              </a:lnSpc>
            </a:pPr>
            <a:r>
              <a:rPr lang="ru-RU" sz="1000" b="1" spc="-25" dirty="0" err="1" smtClean="0">
                <a:solidFill>
                  <a:srgbClr val="00B8BE"/>
                </a:solidFill>
                <a:latin typeface="Trebuchet MS"/>
                <a:cs typeface="Trebuchet MS"/>
              </a:rPr>
              <a:t>тыс</a:t>
            </a:r>
            <a:r>
              <a:rPr sz="1000" b="1" spc="-25" dirty="0" smtClean="0">
                <a:solidFill>
                  <a:srgbClr val="00B8BE"/>
                </a:solidFill>
                <a:latin typeface="Trebuchet MS"/>
                <a:cs typeface="Trebuchet MS"/>
              </a:rPr>
              <a:t>.</a:t>
            </a:r>
            <a:r>
              <a:rPr sz="1000" b="1" spc="-145" dirty="0" smtClean="0">
                <a:solidFill>
                  <a:srgbClr val="00B8BE"/>
                </a:solidFill>
                <a:latin typeface="Trebuchet MS"/>
                <a:cs typeface="Trebuchet MS"/>
              </a:rPr>
              <a:t> </a:t>
            </a:r>
            <a:r>
              <a:rPr sz="1000" b="1" spc="-35" dirty="0">
                <a:solidFill>
                  <a:srgbClr val="00B8BE"/>
                </a:solidFill>
                <a:latin typeface="Trebuchet MS"/>
                <a:cs typeface="Trebuchet MS"/>
              </a:rPr>
              <a:t>руб.</a:t>
            </a:r>
            <a:endParaRPr sz="1000" dirty="0">
              <a:latin typeface="Trebuchet MS"/>
              <a:cs typeface="Trebuchet MS"/>
            </a:endParaRPr>
          </a:p>
        </p:txBody>
      </p:sp>
      <p:sp>
        <p:nvSpPr>
          <p:cNvPr id="141" name="object 141"/>
          <p:cNvSpPr txBox="1"/>
          <p:nvPr/>
        </p:nvSpPr>
        <p:spPr>
          <a:xfrm>
            <a:off x="2495550" y="806450"/>
            <a:ext cx="2878450" cy="246221"/>
          </a:xfrm>
          <a:prstGeom prst="rect">
            <a:avLst/>
          </a:prstGeom>
        </p:spPr>
        <p:txBody>
          <a:bodyPr vert="horz" wrap="square" lIns="0" tIns="0" rIns="0" bIns="0" rtlCol="0">
            <a:spAutoFit/>
          </a:bodyPr>
          <a:lstStyle/>
          <a:p>
            <a:pPr marL="12700" algn="ctr">
              <a:lnSpc>
                <a:spcPct val="100000"/>
              </a:lnSpc>
            </a:pPr>
            <a:r>
              <a:rPr sz="1600" b="1" spc="-10" dirty="0" err="1">
                <a:latin typeface="Trebuchet MS"/>
                <a:cs typeface="Trebuchet MS"/>
              </a:rPr>
              <a:t>Динамика</a:t>
            </a:r>
            <a:r>
              <a:rPr sz="1600" b="1" spc="-125" dirty="0">
                <a:latin typeface="Trebuchet MS"/>
                <a:cs typeface="Trebuchet MS"/>
              </a:rPr>
              <a:t> </a:t>
            </a:r>
            <a:r>
              <a:rPr sz="1600" b="1" spc="-5" dirty="0" err="1" smtClean="0">
                <a:latin typeface="Trebuchet MS"/>
                <a:cs typeface="Trebuchet MS"/>
              </a:rPr>
              <a:t>расходов</a:t>
            </a:r>
            <a:r>
              <a:rPr lang="ru-RU" sz="1600" b="1" spc="-5" dirty="0" smtClean="0">
                <a:latin typeface="Trebuchet MS"/>
                <a:cs typeface="Trebuchet MS"/>
              </a:rPr>
              <a:t> </a:t>
            </a:r>
            <a:endParaRPr sz="1600" dirty="0">
              <a:latin typeface="Trebuchet MS"/>
              <a:cs typeface="Trebuchet MS"/>
            </a:endParaRPr>
          </a:p>
        </p:txBody>
      </p:sp>
      <p:graphicFrame>
        <p:nvGraphicFramePr>
          <p:cNvPr id="96" name="Диаграмма 95"/>
          <p:cNvGraphicFramePr/>
          <p:nvPr/>
        </p:nvGraphicFramePr>
        <p:xfrm>
          <a:off x="666750" y="1111250"/>
          <a:ext cx="6172200" cy="2904067"/>
        </p:xfrm>
        <a:graphic>
          <a:graphicData uri="http://schemas.openxmlformats.org/drawingml/2006/chart">
            <c:chart xmlns:c="http://schemas.openxmlformats.org/drawingml/2006/chart" xmlns:r="http://schemas.openxmlformats.org/officeDocument/2006/relationships" r:id="rId3"/>
          </a:graphicData>
        </a:graphic>
      </p:graphicFrame>
      <p:grpSp>
        <p:nvGrpSpPr>
          <p:cNvPr id="37" name="Группа 36"/>
          <p:cNvGrpSpPr/>
          <p:nvPr/>
        </p:nvGrpSpPr>
        <p:grpSpPr>
          <a:xfrm>
            <a:off x="0" y="3854450"/>
            <a:ext cx="4095750" cy="5184806"/>
            <a:chOff x="-185225" y="3639298"/>
            <a:chExt cx="7034507" cy="6404763"/>
          </a:xfrm>
        </p:grpSpPr>
        <p:grpSp>
          <p:nvGrpSpPr>
            <p:cNvPr id="38" name="Группа 56"/>
            <p:cNvGrpSpPr/>
            <p:nvPr/>
          </p:nvGrpSpPr>
          <p:grpSpPr>
            <a:xfrm>
              <a:off x="43805" y="9004674"/>
              <a:ext cx="6805477" cy="1039387"/>
              <a:chOff x="729605" y="8862280"/>
              <a:chExt cx="6805477" cy="1039387"/>
            </a:xfrm>
          </p:grpSpPr>
          <p:grpSp>
            <p:nvGrpSpPr>
              <p:cNvPr id="40" name="Группа 55"/>
              <p:cNvGrpSpPr/>
              <p:nvPr/>
            </p:nvGrpSpPr>
            <p:grpSpPr>
              <a:xfrm>
                <a:off x="729605" y="8862280"/>
                <a:ext cx="5104108" cy="945778"/>
                <a:chOff x="729605" y="8862280"/>
                <a:chExt cx="5104108" cy="945778"/>
              </a:xfrm>
            </p:grpSpPr>
            <p:sp>
              <p:nvSpPr>
                <p:cNvPr id="43" name="object 146"/>
                <p:cNvSpPr/>
                <p:nvPr/>
              </p:nvSpPr>
              <p:spPr>
                <a:xfrm>
                  <a:off x="729605" y="9427057"/>
                  <a:ext cx="5104108" cy="381001"/>
                </a:xfrm>
                <a:custGeom>
                  <a:avLst/>
                  <a:gdLst/>
                  <a:ahLst/>
                  <a:cxnLst/>
                  <a:rect l="l" t="t" r="r" b="b"/>
                  <a:pathLst>
                    <a:path w="712469" h="142239">
                      <a:moveTo>
                        <a:pt x="712114" y="0"/>
                      </a:moveTo>
                      <a:lnTo>
                        <a:pt x="74777" y="0"/>
                      </a:lnTo>
                      <a:lnTo>
                        <a:pt x="0" y="70916"/>
                      </a:lnTo>
                      <a:lnTo>
                        <a:pt x="74777" y="141859"/>
                      </a:lnTo>
                      <a:lnTo>
                        <a:pt x="712114" y="141859"/>
                      </a:lnTo>
                      <a:lnTo>
                        <a:pt x="712114" y="0"/>
                      </a:lnTo>
                      <a:close/>
                    </a:path>
                  </a:pathLst>
                </a:custGeom>
                <a:solidFill>
                  <a:srgbClr val="92D050"/>
                </a:solidFill>
              </p:spPr>
              <p:txBody>
                <a:bodyPr wrap="square" lIns="0" tIns="0" rIns="0" bIns="0" rtlCol="0"/>
                <a:lstStyle/>
                <a:p>
                  <a:endParaRPr>
                    <a:latin typeface="Liberation Serif" pitchFamily="18" charset="0"/>
                    <a:ea typeface="Liberation Serif" pitchFamily="18" charset="0"/>
                    <a:cs typeface="Liberation Serif" pitchFamily="18" charset="0"/>
                  </a:endParaRPr>
                </a:p>
              </p:txBody>
            </p:sp>
            <p:sp>
              <p:nvSpPr>
                <p:cNvPr id="44" name="object 147"/>
                <p:cNvSpPr/>
                <p:nvPr/>
              </p:nvSpPr>
              <p:spPr>
                <a:xfrm>
                  <a:off x="729605" y="8862280"/>
                  <a:ext cx="5104108" cy="381001"/>
                </a:xfrm>
                <a:custGeom>
                  <a:avLst/>
                  <a:gdLst/>
                  <a:ahLst/>
                  <a:cxnLst/>
                  <a:rect l="l" t="t" r="r" b="b"/>
                  <a:pathLst>
                    <a:path w="712469" h="142239">
                      <a:moveTo>
                        <a:pt x="712114" y="0"/>
                      </a:moveTo>
                      <a:lnTo>
                        <a:pt x="74777" y="0"/>
                      </a:lnTo>
                      <a:lnTo>
                        <a:pt x="0" y="70916"/>
                      </a:lnTo>
                      <a:lnTo>
                        <a:pt x="74777" y="141859"/>
                      </a:lnTo>
                      <a:lnTo>
                        <a:pt x="712114" y="141859"/>
                      </a:lnTo>
                      <a:lnTo>
                        <a:pt x="712114" y="0"/>
                      </a:lnTo>
                      <a:close/>
                    </a:path>
                  </a:pathLst>
                </a:custGeom>
                <a:solidFill>
                  <a:schemeClr val="tx2">
                    <a:lumMod val="40000"/>
                    <a:lumOff val="60000"/>
                  </a:schemeClr>
                </a:solidFill>
              </p:spPr>
              <p:txBody>
                <a:bodyPr wrap="square" lIns="0" tIns="0" rIns="0" bIns="0" rtlCol="0"/>
                <a:lstStyle/>
                <a:p>
                  <a:endParaRPr>
                    <a:latin typeface="Liberation Serif" pitchFamily="18" charset="0"/>
                    <a:ea typeface="Liberation Serif" pitchFamily="18" charset="0"/>
                    <a:cs typeface="Liberation Serif" pitchFamily="18" charset="0"/>
                  </a:endParaRPr>
                </a:p>
              </p:txBody>
            </p:sp>
          </p:grpSp>
          <p:sp>
            <p:nvSpPr>
              <p:cNvPr id="41" name="object 148"/>
              <p:cNvSpPr txBox="1"/>
              <p:nvPr/>
            </p:nvSpPr>
            <p:spPr>
              <a:xfrm>
                <a:off x="991354" y="8956409"/>
                <a:ext cx="6543728" cy="945258"/>
              </a:xfrm>
              <a:prstGeom prst="rect">
                <a:avLst/>
              </a:prstGeom>
            </p:spPr>
            <p:txBody>
              <a:bodyPr vert="horz" wrap="square" lIns="0" tIns="0" rIns="0" bIns="0" rtlCol="0">
                <a:spAutoFit/>
              </a:bodyPr>
              <a:lstStyle/>
              <a:p>
                <a:pPr marL="12700" marR="368300"/>
                <a:r>
                  <a:rPr lang="ru-RU" sz="1100" dirty="0" smtClean="0">
                    <a:solidFill>
                      <a:srgbClr val="231F20"/>
                    </a:solidFill>
                    <a:latin typeface="Liberation Serif" pitchFamily="18" charset="0"/>
                    <a:ea typeface="Liberation Serif" pitchFamily="18" charset="0"/>
                    <a:cs typeface="Liberation Serif" pitchFamily="18" charset="0"/>
                  </a:rPr>
                  <a:t>             Пенсионное обеспечение</a:t>
                </a:r>
                <a:endParaRPr lang="ru-RU" sz="1100" spc="25" dirty="0" smtClean="0">
                  <a:solidFill>
                    <a:srgbClr val="231F20"/>
                  </a:solidFill>
                  <a:latin typeface="Liberation Serif" pitchFamily="18" charset="0"/>
                  <a:ea typeface="Liberation Serif" pitchFamily="18" charset="0"/>
                  <a:cs typeface="Liberation Serif" pitchFamily="18" charset="0"/>
                </a:endParaRPr>
              </a:p>
              <a:p>
                <a:pPr marL="12700" marR="368300">
                  <a:lnSpc>
                    <a:spcPct val="145800"/>
                  </a:lnSpc>
                </a:pPr>
                <a:endParaRPr lang="ru-RU" sz="1100" spc="35" dirty="0" smtClean="0">
                  <a:solidFill>
                    <a:srgbClr val="231F20"/>
                  </a:solidFill>
                  <a:latin typeface="Liberation Serif" pitchFamily="18" charset="0"/>
                  <a:ea typeface="Liberation Serif" pitchFamily="18" charset="0"/>
                  <a:cs typeface="Liberation Serif" pitchFamily="18" charset="0"/>
                </a:endParaRPr>
              </a:p>
              <a:p>
                <a:pPr marL="12700" marR="368300"/>
                <a:r>
                  <a:rPr lang="ru-RU" sz="1100" spc="35" dirty="0" smtClean="0">
                    <a:solidFill>
                      <a:srgbClr val="231F20"/>
                    </a:solidFill>
                    <a:latin typeface="Liberation Serif" pitchFamily="18" charset="0"/>
                    <a:ea typeface="Liberation Serif" pitchFamily="18" charset="0"/>
                    <a:cs typeface="Liberation Serif" pitchFamily="18" charset="0"/>
                  </a:rPr>
                  <a:t>Социальное обеспечение населения</a:t>
                </a:r>
                <a:endParaRPr sz="1100" dirty="0">
                  <a:latin typeface="Liberation Serif" pitchFamily="18" charset="0"/>
                  <a:ea typeface="Liberation Serif" pitchFamily="18" charset="0"/>
                  <a:cs typeface="Liberation Serif" pitchFamily="18" charset="0"/>
                </a:endParaRPr>
              </a:p>
              <a:p>
                <a:pPr marL="12700" marR="368300">
                  <a:lnSpc>
                    <a:spcPts val="900"/>
                  </a:lnSpc>
                  <a:spcBef>
                    <a:spcPts val="520"/>
                  </a:spcBef>
                </a:pPr>
                <a:endParaRPr lang="ru-RU" sz="800" spc="30" dirty="0" smtClean="0">
                  <a:solidFill>
                    <a:srgbClr val="231F20"/>
                  </a:solidFill>
                  <a:latin typeface="Liberation Serif" pitchFamily="18" charset="0"/>
                  <a:ea typeface="Liberation Serif" pitchFamily="18" charset="0"/>
                  <a:cs typeface="Liberation Serif" pitchFamily="18" charset="0"/>
                </a:endParaRPr>
              </a:p>
            </p:txBody>
          </p:sp>
        </p:grpSp>
        <p:graphicFrame>
          <p:nvGraphicFramePr>
            <p:cNvPr id="39" name="Диаграмма 38"/>
            <p:cNvGraphicFramePr/>
            <p:nvPr/>
          </p:nvGraphicFramePr>
          <p:xfrm>
            <a:off x="-185225" y="3639298"/>
            <a:ext cx="5889355" cy="4706472"/>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42" name="Группа 41"/>
          <p:cNvGrpSpPr/>
          <p:nvPr/>
        </p:nvGrpSpPr>
        <p:grpSpPr>
          <a:xfrm>
            <a:off x="0" y="196850"/>
            <a:ext cx="7740523" cy="396240"/>
            <a:chOff x="0" y="288010"/>
            <a:chExt cx="7740523" cy="396240"/>
          </a:xfrm>
        </p:grpSpPr>
        <p:sp>
          <p:nvSpPr>
            <p:cNvPr id="45"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6"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7"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8"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9"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50"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51"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52"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53" name="Группа 44"/>
            <p:cNvGrpSpPr/>
            <p:nvPr/>
          </p:nvGrpSpPr>
          <p:grpSpPr>
            <a:xfrm>
              <a:off x="990600" y="288010"/>
              <a:ext cx="6101715" cy="396240"/>
              <a:chOff x="990600" y="288010"/>
              <a:chExt cx="6101715" cy="396240"/>
            </a:xfrm>
          </p:grpSpPr>
          <p:sp>
            <p:nvSpPr>
              <p:cNvPr id="55"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56"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57" name="object 14"/>
              <p:cNvSpPr txBox="1"/>
              <p:nvPr/>
            </p:nvSpPr>
            <p:spPr>
              <a:xfrm>
                <a:off x="6762750" y="381748"/>
                <a:ext cx="245403"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15</a:t>
                </a:r>
                <a:endParaRPr sz="1200" dirty="0">
                  <a:latin typeface="Gill Sans MT"/>
                  <a:cs typeface="Gill Sans MT"/>
                </a:endParaRPr>
              </a:p>
            </p:txBody>
          </p:sp>
        </p:grpSp>
        <p:sp>
          <p:nvSpPr>
            <p:cNvPr id="54" name="object 21"/>
            <p:cNvSpPr txBox="1"/>
            <p:nvPr/>
          </p:nvSpPr>
          <p:spPr>
            <a:xfrm>
              <a:off x="1276350" y="364210"/>
              <a:ext cx="5410200" cy="166712"/>
            </a:xfrm>
            <a:prstGeom prst="rect">
              <a:avLst/>
            </a:prstGeom>
          </p:spPr>
          <p:txBody>
            <a:bodyPr vert="horz" wrap="square" lIns="0" tIns="0" rIns="0" bIns="0" rtlCol="0">
              <a:spAutoFit/>
            </a:bodyPr>
            <a:lstStyle/>
            <a:p>
              <a:pPr marL="12700" marR="5080">
                <a:lnSpc>
                  <a:spcPts val="1300"/>
                </a:lnSpc>
              </a:pPr>
              <a:r>
                <a:rPr lang="ru-RU" sz="1000" b="1" spc="-20" dirty="0" smtClean="0">
                  <a:solidFill>
                    <a:srgbClr val="FFFFFF"/>
                  </a:solidFill>
                  <a:latin typeface="Trebuchet MS"/>
                  <a:cs typeface="Trebuchet MS"/>
                </a:rPr>
                <a:t>СОЦИАЛЬНАЯ ПОЛИТИКА</a:t>
              </a:r>
              <a:endParaRPr lang="ru-RU" sz="1000" dirty="0" smtClean="0">
                <a:latin typeface="Trebuchet MS"/>
                <a:cs typeface="Trebuchet MS"/>
              </a:endParaRPr>
            </a:p>
          </p:txBody>
        </p:sp>
      </p:grpSp>
      <p:pic>
        <p:nvPicPr>
          <p:cNvPr id="13314" name="Picture 2" descr="B:\Users\SOB\Desktop\Бюджет для граждан\Фото для бюджета\img0.jpg"/>
          <p:cNvPicPr>
            <a:picLocks noChangeAspect="1" noChangeArrowheads="1"/>
          </p:cNvPicPr>
          <p:nvPr/>
        </p:nvPicPr>
        <p:blipFill>
          <a:blip r:embed="rId5"/>
          <a:srcRect/>
          <a:stretch>
            <a:fillRect/>
          </a:stretch>
        </p:blipFill>
        <p:spPr bwMode="auto">
          <a:xfrm>
            <a:off x="4019550" y="7435850"/>
            <a:ext cx="3503876" cy="2662238"/>
          </a:xfrm>
          <a:prstGeom prst="rect">
            <a:avLst/>
          </a:prstGeom>
          <a:noFill/>
        </p:spPr>
      </p:pic>
      <p:sp>
        <p:nvSpPr>
          <p:cNvPr id="58" name="object 141"/>
          <p:cNvSpPr txBox="1"/>
          <p:nvPr/>
        </p:nvSpPr>
        <p:spPr>
          <a:xfrm>
            <a:off x="4095750" y="1111250"/>
            <a:ext cx="2878450" cy="184666"/>
          </a:xfrm>
          <a:prstGeom prst="rect">
            <a:avLst/>
          </a:prstGeom>
        </p:spPr>
        <p:txBody>
          <a:bodyPr vert="horz" wrap="square" lIns="0" tIns="0" rIns="0" bIns="0" rtlCol="0">
            <a:spAutoFit/>
          </a:bodyPr>
          <a:lstStyle/>
          <a:p>
            <a:pPr marL="12700" algn="r">
              <a:lnSpc>
                <a:spcPct val="100000"/>
              </a:lnSpc>
            </a:pPr>
            <a:r>
              <a:rPr lang="ru-RU" sz="1200" b="1" spc="-10" dirty="0" smtClean="0">
                <a:solidFill>
                  <a:srgbClr val="00B8BE"/>
                </a:solidFill>
                <a:latin typeface="Trebuchet MS"/>
                <a:cs typeface="Trebuchet MS"/>
              </a:rPr>
              <a:t>тыс.руб.</a:t>
            </a:r>
            <a:endParaRPr sz="1200" dirty="0">
              <a:latin typeface="Trebuchet MS"/>
              <a:cs typeface="Trebuchet MS"/>
            </a:endParaRPr>
          </a:p>
        </p:txBody>
      </p:sp>
      <p:sp>
        <p:nvSpPr>
          <p:cNvPr id="59" name="object 147"/>
          <p:cNvSpPr/>
          <p:nvPr/>
        </p:nvSpPr>
        <p:spPr>
          <a:xfrm>
            <a:off x="133350" y="7816850"/>
            <a:ext cx="2971800" cy="308429"/>
          </a:xfrm>
          <a:custGeom>
            <a:avLst/>
            <a:gdLst/>
            <a:ahLst/>
            <a:cxnLst/>
            <a:rect l="l" t="t" r="r" b="b"/>
            <a:pathLst>
              <a:path w="712469" h="142239">
                <a:moveTo>
                  <a:pt x="712114" y="0"/>
                </a:moveTo>
                <a:lnTo>
                  <a:pt x="74777" y="0"/>
                </a:lnTo>
                <a:lnTo>
                  <a:pt x="0" y="70916"/>
                </a:lnTo>
                <a:lnTo>
                  <a:pt x="74777" y="141859"/>
                </a:lnTo>
                <a:lnTo>
                  <a:pt x="712114" y="141859"/>
                </a:lnTo>
                <a:lnTo>
                  <a:pt x="712114" y="0"/>
                </a:lnTo>
                <a:close/>
              </a:path>
            </a:pathLst>
          </a:custGeom>
          <a:solidFill>
            <a:schemeClr val="accent4"/>
          </a:solidFill>
        </p:spPr>
        <p:txBody>
          <a:bodyPr wrap="square" lIns="0" tIns="0" rIns="0" bIns="0" rtlCol="0"/>
          <a:lstStyle/>
          <a:p>
            <a:r>
              <a:rPr lang="ru-RU" sz="1100" dirty="0" smtClean="0">
                <a:latin typeface="Arial Narrow" pitchFamily="34" charset="0"/>
              </a:rPr>
              <a:t>                          Охрана семьи и детства</a:t>
            </a:r>
            <a:endParaRPr sz="1100">
              <a:latin typeface="Arial Narrow" pitchFamily="34" charset="0"/>
            </a:endParaRPr>
          </a:p>
        </p:txBody>
      </p:sp>
      <p:sp>
        <p:nvSpPr>
          <p:cNvPr id="60" name="object 146"/>
          <p:cNvSpPr/>
          <p:nvPr/>
        </p:nvSpPr>
        <p:spPr>
          <a:xfrm>
            <a:off x="133350" y="9188450"/>
            <a:ext cx="2971800" cy="308429"/>
          </a:xfrm>
          <a:custGeom>
            <a:avLst/>
            <a:gdLst/>
            <a:ahLst/>
            <a:cxnLst/>
            <a:rect l="l" t="t" r="r" b="b"/>
            <a:pathLst>
              <a:path w="712469" h="142239">
                <a:moveTo>
                  <a:pt x="712114" y="0"/>
                </a:moveTo>
                <a:lnTo>
                  <a:pt x="74777" y="0"/>
                </a:lnTo>
                <a:lnTo>
                  <a:pt x="0" y="70916"/>
                </a:lnTo>
                <a:lnTo>
                  <a:pt x="74777" y="141859"/>
                </a:lnTo>
                <a:lnTo>
                  <a:pt x="712114" y="141859"/>
                </a:lnTo>
                <a:lnTo>
                  <a:pt x="712114" y="0"/>
                </a:lnTo>
                <a:close/>
              </a:path>
            </a:pathLst>
          </a:custGeom>
          <a:solidFill>
            <a:srgbClr val="FF0000"/>
          </a:solidFill>
        </p:spPr>
        <p:txBody>
          <a:bodyPr wrap="square" lIns="0" tIns="0" rIns="0" bIns="0" rtlCol="0"/>
          <a:lstStyle/>
          <a:p>
            <a:r>
              <a:rPr lang="ru-RU" sz="1100" dirty="0" smtClean="0">
                <a:latin typeface="Arial Narrow" pitchFamily="34" charset="0"/>
              </a:rPr>
              <a:t>        Другие вопросы в области социальной политики</a:t>
            </a:r>
            <a:endParaRPr sz="1100">
              <a:latin typeface="Arial Narrow" pitchFamily="34"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0" y="12"/>
            <a:ext cx="324002" cy="10907991"/>
          </a:xfrm>
          <a:prstGeom prst="rect">
            <a:avLst/>
          </a:prstGeom>
          <a:blipFill>
            <a:blip r:embed="rId2" cstate="print"/>
            <a:stretch>
              <a:fillRect/>
            </a:stretch>
          </a:blipFill>
        </p:spPr>
        <p:txBody>
          <a:bodyPr wrap="square" lIns="0" tIns="0" rIns="0" bIns="0" rtlCol="0"/>
          <a:lstStyle/>
          <a:p>
            <a:endParaRPr/>
          </a:p>
        </p:txBody>
      </p:sp>
      <p:sp>
        <p:nvSpPr>
          <p:cNvPr id="15" name="object 15"/>
          <p:cNvSpPr/>
          <p:nvPr/>
        </p:nvSpPr>
        <p:spPr>
          <a:xfrm>
            <a:off x="0" y="10420704"/>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06590"/>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7" name="object 17"/>
          <p:cNvSpPr/>
          <p:nvPr/>
        </p:nvSpPr>
        <p:spPr>
          <a:xfrm>
            <a:off x="0" y="10597242"/>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8" name="object 18"/>
          <p:cNvSpPr/>
          <p:nvPr/>
        </p:nvSpPr>
        <p:spPr>
          <a:xfrm>
            <a:off x="2723857" y="10602008"/>
            <a:ext cx="5016500" cy="0"/>
          </a:xfrm>
          <a:custGeom>
            <a:avLst/>
            <a:gdLst/>
            <a:ahLst/>
            <a:cxnLst/>
            <a:rect l="l" t="t" r="r" b="b"/>
            <a:pathLst>
              <a:path w="5016500">
                <a:moveTo>
                  <a:pt x="0" y="0"/>
                </a:moveTo>
                <a:lnTo>
                  <a:pt x="5016144" y="0"/>
                </a:lnTo>
              </a:path>
            </a:pathLst>
          </a:custGeom>
          <a:ln w="36004">
            <a:solidFill>
              <a:srgbClr val="00A3A8"/>
            </a:solidFill>
          </a:ln>
        </p:spPr>
        <p:txBody>
          <a:bodyPr wrap="square" lIns="0" tIns="0" rIns="0" bIns="0" rtlCol="0"/>
          <a:lstStyle/>
          <a:p>
            <a:endParaRPr/>
          </a:p>
        </p:txBody>
      </p:sp>
      <p:sp>
        <p:nvSpPr>
          <p:cNvPr id="19" name="object 19"/>
          <p:cNvSpPr/>
          <p:nvPr/>
        </p:nvSpPr>
        <p:spPr>
          <a:xfrm>
            <a:off x="3510584" y="10511356"/>
            <a:ext cx="4229735" cy="0"/>
          </a:xfrm>
          <a:custGeom>
            <a:avLst/>
            <a:gdLst/>
            <a:ahLst/>
            <a:cxnLst/>
            <a:rect l="l" t="t" r="r" b="b"/>
            <a:pathLst>
              <a:path w="4229734">
                <a:moveTo>
                  <a:pt x="0" y="0"/>
                </a:moveTo>
                <a:lnTo>
                  <a:pt x="4229417" y="0"/>
                </a:lnTo>
              </a:path>
            </a:pathLst>
          </a:custGeom>
          <a:ln w="36004">
            <a:solidFill>
              <a:srgbClr val="00B8BE"/>
            </a:solidFill>
          </a:ln>
        </p:spPr>
        <p:txBody>
          <a:bodyPr wrap="square" lIns="0" tIns="0" rIns="0" bIns="0" rtlCol="0"/>
          <a:lstStyle/>
          <a:p>
            <a:endParaRPr/>
          </a:p>
        </p:txBody>
      </p:sp>
      <p:sp>
        <p:nvSpPr>
          <p:cNvPr id="20" name="object 20"/>
          <p:cNvSpPr/>
          <p:nvPr/>
        </p:nvSpPr>
        <p:spPr>
          <a:xfrm>
            <a:off x="4293666" y="10420707"/>
            <a:ext cx="3446779" cy="0"/>
          </a:xfrm>
          <a:custGeom>
            <a:avLst/>
            <a:gdLst/>
            <a:ahLst/>
            <a:cxnLst/>
            <a:rect l="l" t="t" r="r" b="b"/>
            <a:pathLst>
              <a:path w="3446779">
                <a:moveTo>
                  <a:pt x="0" y="0"/>
                </a:moveTo>
                <a:lnTo>
                  <a:pt x="3446335" y="0"/>
                </a:lnTo>
              </a:path>
            </a:pathLst>
          </a:custGeom>
          <a:ln w="36004">
            <a:solidFill>
              <a:srgbClr val="A2DADD"/>
            </a:solidFill>
          </a:ln>
        </p:spPr>
        <p:txBody>
          <a:bodyPr wrap="square" lIns="0" tIns="0" rIns="0" bIns="0" rtlCol="0"/>
          <a:lstStyle/>
          <a:p>
            <a:endParaRPr/>
          </a:p>
        </p:txBody>
      </p:sp>
      <p:sp>
        <p:nvSpPr>
          <p:cNvPr id="22" name="object 22"/>
          <p:cNvSpPr txBox="1"/>
          <p:nvPr/>
        </p:nvSpPr>
        <p:spPr>
          <a:xfrm>
            <a:off x="1504950" y="3854450"/>
            <a:ext cx="2268784" cy="184666"/>
          </a:xfrm>
          <a:prstGeom prst="rect">
            <a:avLst/>
          </a:prstGeom>
        </p:spPr>
        <p:txBody>
          <a:bodyPr vert="horz" wrap="square" lIns="0" tIns="0" rIns="0" bIns="0" rtlCol="0">
            <a:spAutoFit/>
          </a:bodyPr>
          <a:lstStyle/>
          <a:p>
            <a:pPr marL="12700">
              <a:lnSpc>
                <a:spcPct val="100000"/>
              </a:lnSpc>
            </a:pPr>
            <a:r>
              <a:rPr sz="1200" b="1" dirty="0" err="1">
                <a:solidFill>
                  <a:srgbClr val="00B8BE"/>
                </a:solidFill>
                <a:latin typeface="Trebuchet MS"/>
                <a:cs typeface="Trebuchet MS"/>
              </a:rPr>
              <a:t>Структура</a:t>
            </a:r>
            <a:r>
              <a:rPr sz="1200" b="1" spc="-135" dirty="0">
                <a:solidFill>
                  <a:srgbClr val="00B8BE"/>
                </a:solidFill>
                <a:latin typeface="Trebuchet MS"/>
                <a:cs typeface="Trebuchet MS"/>
              </a:rPr>
              <a:t> </a:t>
            </a:r>
            <a:r>
              <a:rPr sz="1200" b="1" spc="-5" dirty="0" err="1" smtClean="0">
                <a:solidFill>
                  <a:srgbClr val="00B8BE"/>
                </a:solidFill>
                <a:latin typeface="Trebuchet MS"/>
                <a:cs typeface="Trebuchet MS"/>
              </a:rPr>
              <a:t>расходов</a:t>
            </a:r>
            <a:endParaRPr sz="1200" dirty="0">
              <a:latin typeface="Trebuchet MS"/>
              <a:cs typeface="Trebuchet MS"/>
            </a:endParaRPr>
          </a:p>
        </p:txBody>
      </p:sp>
      <p:sp>
        <p:nvSpPr>
          <p:cNvPr id="23" name="object 23"/>
          <p:cNvSpPr txBox="1"/>
          <p:nvPr/>
        </p:nvSpPr>
        <p:spPr>
          <a:xfrm>
            <a:off x="361950" y="7207250"/>
            <a:ext cx="3047365" cy="184666"/>
          </a:xfrm>
          <a:prstGeom prst="rect">
            <a:avLst/>
          </a:prstGeom>
        </p:spPr>
        <p:txBody>
          <a:bodyPr vert="horz" wrap="square" lIns="0" tIns="0" rIns="0" bIns="0" rtlCol="0">
            <a:spAutoFit/>
          </a:bodyPr>
          <a:lstStyle/>
          <a:p>
            <a:pPr marL="12700" algn="ctr">
              <a:lnSpc>
                <a:spcPct val="100000"/>
              </a:lnSpc>
            </a:pPr>
            <a:r>
              <a:rPr sz="1200" b="1" spc="15" dirty="0" err="1">
                <a:solidFill>
                  <a:srgbClr val="00B8BE"/>
                </a:solidFill>
                <a:latin typeface="Liberation Serif" pitchFamily="18" charset="0"/>
                <a:ea typeface="Liberation Serif" pitchFamily="18" charset="0"/>
                <a:cs typeface="Liberation Serif" pitchFamily="18" charset="0"/>
              </a:rPr>
              <a:t>Расходы</a:t>
            </a:r>
            <a:r>
              <a:rPr sz="1200" b="1" spc="-90" dirty="0">
                <a:solidFill>
                  <a:srgbClr val="00B8BE"/>
                </a:solidFill>
                <a:latin typeface="Liberation Serif" pitchFamily="18" charset="0"/>
                <a:ea typeface="Liberation Serif" pitchFamily="18" charset="0"/>
                <a:cs typeface="Liberation Serif" pitchFamily="18" charset="0"/>
              </a:rPr>
              <a:t> </a:t>
            </a:r>
            <a:r>
              <a:rPr sz="1200" b="1" spc="5" dirty="0" err="1" smtClean="0">
                <a:solidFill>
                  <a:srgbClr val="00B8BE"/>
                </a:solidFill>
                <a:latin typeface="Liberation Serif" pitchFamily="18" charset="0"/>
                <a:ea typeface="Liberation Serif" pitchFamily="18" charset="0"/>
                <a:cs typeface="Liberation Serif" pitchFamily="18" charset="0"/>
              </a:rPr>
              <a:t>бюджета</a:t>
            </a:r>
            <a:r>
              <a:rPr lang="ru-RU" sz="1200" b="1" spc="5" dirty="0" smtClean="0">
                <a:solidFill>
                  <a:srgbClr val="00B8BE"/>
                </a:solidFill>
                <a:latin typeface="Liberation Serif" pitchFamily="18" charset="0"/>
                <a:ea typeface="Liberation Serif" pitchFamily="18" charset="0"/>
                <a:cs typeface="Liberation Serif" pitchFamily="18" charset="0"/>
              </a:rPr>
              <a:t> (исполнение)</a:t>
            </a:r>
            <a:endParaRPr sz="1200" dirty="0">
              <a:latin typeface="Liberation Serif" pitchFamily="18" charset="0"/>
              <a:ea typeface="Liberation Serif" pitchFamily="18" charset="0"/>
              <a:cs typeface="Liberation Serif" pitchFamily="18" charset="0"/>
            </a:endParaRPr>
          </a:p>
        </p:txBody>
      </p:sp>
      <p:graphicFrame>
        <p:nvGraphicFramePr>
          <p:cNvPr id="25" name="object 25"/>
          <p:cNvGraphicFramePr>
            <a:graphicFrameLocks noGrp="1"/>
          </p:cNvGraphicFramePr>
          <p:nvPr/>
        </p:nvGraphicFramePr>
        <p:xfrm>
          <a:off x="209550" y="7664450"/>
          <a:ext cx="3657600" cy="2019956"/>
        </p:xfrm>
        <a:graphic>
          <a:graphicData uri="http://schemas.openxmlformats.org/drawingml/2006/table">
            <a:tbl>
              <a:tblPr firstRow="1" bandRow="1">
                <a:tableStyleId>{2D5ABB26-0587-4C30-8999-92F81FD0307C}</a:tableStyleId>
              </a:tblPr>
              <a:tblGrid>
                <a:gridCol w="2032000"/>
                <a:gridCol w="711200"/>
                <a:gridCol w="914400"/>
              </a:tblGrid>
              <a:tr h="795056">
                <a:tc>
                  <a:txBody>
                    <a:bodyPr/>
                    <a:lstStyle/>
                    <a:p>
                      <a:pPr>
                        <a:lnSpc>
                          <a:spcPct val="100000"/>
                        </a:lnSpc>
                      </a:pPr>
                      <a:endParaRPr sz="1100" dirty="0">
                        <a:latin typeface="Liberation Serif" pitchFamily="18" charset="0"/>
                        <a:ea typeface="Liberation Serif" pitchFamily="18" charset="0"/>
                        <a:cs typeface="Liberation Serif" pitchFamily="18" charset="0"/>
                      </a:endParaRPr>
                    </a:p>
                    <a:p>
                      <a:pPr marL="270510">
                        <a:lnSpc>
                          <a:spcPct val="100000"/>
                        </a:lnSpc>
                        <a:spcBef>
                          <a:spcPts val="605"/>
                        </a:spcBef>
                      </a:pPr>
                      <a:r>
                        <a:rPr sz="1100" b="1" spc="-15" dirty="0">
                          <a:solidFill>
                            <a:srgbClr val="FFFFFF"/>
                          </a:solidFill>
                          <a:latin typeface="Liberation Serif" pitchFamily="18" charset="0"/>
                          <a:ea typeface="Liberation Serif" pitchFamily="18" charset="0"/>
                          <a:cs typeface="Liberation Serif" pitchFamily="18" charset="0"/>
                        </a:rPr>
                        <a:t>Наименование </a:t>
                      </a:r>
                      <a:r>
                        <a:rPr sz="1100" b="1" dirty="0">
                          <a:solidFill>
                            <a:srgbClr val="FFFFFF"/>
                          </a:solidFill>
                          <a:latin typeface="Liberation Serif" pitchFamily="18" charset="0"/>
                          <a:ea typeface="Liberation Serif" pitchFamily="18" charset="0"/>
                          <a:cs typeface="Liberation Serif" pitchFamily="18" charset="0"/>
                        </a:rPr>
                        <a:t>показателя</a:t>
                      </a:r>
                      <a:r>
                        <a:rPr sz="1100" b="1" spc="-45" dirty="0">
                          <a:solidFill>
                            <a:srgbClr val="FFFFFF"/>
                          </a:solidFill>
                          <a:latin typeface="Liberation Serif" pitchFamily="18" charset="0"/>
                          <a:ea typeface="Liberation Serif" pitchFamily="18" charset="0"/>
                          <a:cs typeface="Liberation Serif" pitchFamily="18" charset="0"/>
                        </a:rPr>
                        <a:t> </a:t>
                      </a:r>
                      <a:r>
                        <a:rPr sz="1100" b="1" spc="-5" dirty="0">
                          <a:solidFill>
                            <a:srgbClr val="FFFFFF"/>
                          </a:solidFill>
                          <a:latin typeface="Liberation Serif" pitchFamily="18" charset="0"/>
                          <a:ea typeface="Liberation Serif" pitchFamily="18" charset="0"/>
                          <a:cs typeface="Liberation Serif" pitchFamily="18" charset="0"/>
                        </a:rPr>
                        <a:t>(раздел/подраздел)</a:t>
                      </a:r>
                      <a:endParaRPr sz="1100" dirty="0">
                        <a:latin typeface="Liberation Serif" pitchFamily="18" charset="0"/>
                        <a:ea typeface="Liberation Serif" pitchFamily="18" charset="0"/>
                        <a:cs typeface="Liberation Serif" pitchFamily="18" charset="0"/>
                      </a:endParaRPr>
                    </a:p>
                  </a:txBody>
                  <a:tcPr marL="0" marR="0" marT="0" marB="0">
                    <a:lnR w="6350">
                      <a:solidFill>
                        <a:srgbClr val="FFFFFF"/>
                      </a:solidFill>
                      <a:prstDash val="solid"/>
                    </a:lnR>
                    <a:solidFill>
                      <a:srgbClr val="00B8BE"/>
                    </a:solidFill>
                  </a:tcPr>
                </a:tc>
                <a:tc>
                  <a:txBody>
                    <a:bodyPr/>
                    <a:lstStyle/>
                    <a:p>
                      <a:pPr marL="240029">
                        <a:lnSpc>
                          <a:spcPct val="100000"/>
                        </a:lnSpc>
                        <a:spcBef>
                          <a:spcPts val="605"/>
                        </a:spcBef>
                      </a:pPr>
                      <a:endParaRPr lang="ru-RU" sz="1100" b="1" spc="-15" dirty="0" smtClean="0">
                        <a:solidFill>
                          <a:srgbClr val="FFFFFF"/>
                        </a:solidFill>
                        <a:latin typeface="Liberation Serif" pitchFamily="18" charset="0"/>
                        <a:ea typeface="Liberation Serif" pitchFamily="18" charset="0"/>
                        <a:cs typeface="Liberation Serif" pitchFamily="18" charset="0"/>
                      </a:endParaRPr>
                    </a:p>
                    <a:p>
                      <a:pPr marL="240029">
                        <a:lnSpc>
                          <a:spcPct val="100000"/>
                        </a:lnSpc>
                        <a:spcBef>
                          <a:spcPts val="605"/>
                        </a:spcBef>
                      </a:pPr>
                      <a:r>
                        <a:rPr sz="1100" b="1" spc="-15" smtClean="0">
                          <a:solidFill>
                            <a:srgbClr val="FFFFFF"/>
                          </a:solidFill>
                          <a:latin typeface="Liberation Serif" pitchFamily="18" charset="0"/>
                          <a:ea typeface="Liberation Serif" pitchFamily="18" charset="0"/>
                          <a:cs typeface="Liberation Serif" pitchFamily="18" charset="0"/>
                        </a:rPr>
                        <a:t>Всего</a:t>
                      </a:r>
                      <a:endParaRPr sz="1100">
                        <a:latin typeface="Liberation Serif" pitchFamily="18" charset="0"/>
                        <a:ea typeface="Liberation Serif" pitchFamily="18" charset="0"/>
                        <a:cs typeface="Liberation Serif" pitchFamily="18" charset="0"/>
                      </a:endParaRPr>
                    </a:p>
                  </a:txBody>
                  <a:tcPr marL="0" marR="0" marT="0" marB="0">
                    <a:lnL w="6350">
                      <a:solidFill>
                        <a:srgbClr val="FFFFFF"/>
                      </a:solidFill>
                      <a:prstDash val="solid"/>
                    </a:lnL>
                    <a:lnR w="6350">
                      <a:solidFill>
                        <a:srgbClr val="FFFFFF"/>
                      </a:solidFill>
                      <a:prstDash val="solid"/>
                    </a:lnR>
                    <a:solidFill>
                      <a:srgbClr val="00B8BE"/>
                    </a:solidFill>
                  </a:tcPr>
                </a:tc>
                <a:tc>
                  <a:txBody>
                    <a:bodyPr/>
                    <a:lstStyle/>
                    <a:p>
                      <a:pPr algn="ctr">
                        <a:lnSpc>
                          <a:spcPct val="100000"/>
                        </a:lnSpc>
                        <a:spcBef>
                          <a:spcPts val="509"/>
                        </a:spcBef>
                      </a:pPr>
                      <a:endParaRPr lang="ru-RU" sz="1100" b="1" dirty="0" smtClean="0">
                        <a:solidFill>
                          <a:srgbClr val="FFFFFF"/>
                        </a:solidFill>
                        <a:latin typeface="Liberation Serif" pitchFamily="18" charset="0"/>
                        <a:ea typeface="Liberation Serif" pitchFamily="18" charset="0"/>
                        <a:cs typeface="Liberation Serif" pitchFamily="18" charset="0"/>
                      </a:endParaRPr>
                    </a:p>
                    <a:p>
                      <a:pPr algn="ctr">
                        <a:lnSpc>
                          <a:spcPct val="100000"/>
                        </a:lnSpc>
                        <a:spcBef>
                          <a:spcPts val="509"/>
                        </a:spcBef>
                      </a:pPr>
                      <a:r>
                        <a:rPr lang="ru-RU" sz="1100" b="1" dirty="0" smtClean="0">
                          <a:solidFill>
                            <a:srgbClr val="FFFFFF"/>
                          </a:solidFill>
                          <a:latin typeface="Liberation Serif" pitchFamily="18" charset="0"/>
                          <a:ea typeface="Liberation Serif" pitchFamily="18" charset="0"/>
                          <a:cs typeface="Liberation Serif" pitchFamily="18" charset="0"/>
                        </a:rPr>
                        <a:t> Процент       </a:t>
                      </a:r>
                    </a:p>
                    <a:p>
                      <a:pPr algn="ctr">
                        <a:lnSpc>
                          <a:spcPct val="100000"/>
                        </a:lnSpc>
                        <a:spcBef>
                          <a:spcPts val="509"/>
                        </a:spcBef>
                      </a:pPr>
                      <a:r>
                        <a:rPr lang="ru-RU" sz="1100" b="1" dirty="0" smtClean="0">
                          <a:solidFill>
                            <a:srgbClr val="FFFFFF"/>
                          </a:solidFill>
                          <a:latin typeface="Liberation Serif" pitchFamily="18" charset="0"/>
                          <a:ea typeface="Liberation Serif" pitchFamily="18" charset="0"/>
                          <a:cs typeface="Liberation Serif" pitchFamily="18" charset="0"/>
                        </a:rPr>
                        <a:t>  исполнения</a:t>
                      </a:r>
                      <a:endParaRPr sz="1100">
                        <a:latin typeface="Liberation Serif" pitchFamily="18" charset="0"/>
                        <a:ea typeface="Liberation Serif" pitchFamily="18" charset="0"/>
                        <a:cs typeface="Liberation Serif" pitchFamily="18" charset="0"/>
                      </a:endParaRPr>
                    </a:p>
                  </a:txBody>
                  <a:tcPr marL="0" marR="0" marT="0" marB="0">
                    <a:lnL w="6350" cap="flat" cmpd="sng" algn="ctr">
                      <a:solidFill>
                        <a:srgbClr val="FFFFFF"/>
                      </a:solidFill>
                      <a:prstDash val="solid"/>
                      <a:round/>
                      <a:headEnd type="none" w="med" len="med"/>
                      <a:tailEnd type="none" w="med" len="med"/>
                    </a:lnL>
                    <a:solidFill>
                      <a:srgbClr val="00B8BE"/>
                    </a:solidFill>
                  </a:tcPr>
                </a:tc>
              </a:tr>
              <a:tr h="296523">
                <a:tc>
                  <a:txBody>
                    <a:bodyPr/>
                    <a:lstStyle/>
                    <a:p>
                      <a:pPr marL="32384" marR="0" indent="0" defTabSz="914400" eaLnBrk="1" fontAlgn="auto" latinLnBrk="0" hangingPunct="1">
                        <a:lnSpc>
                          <a:spcPct val="100000"/>
                        </a:lnSpc>
                        <a:spcBef>
                          <a:spcPts val="350"/>
                        </a:spcBef>
                        <a:spcAft>
                          <a:spcPts val="0"/>
                        </a:spcAft>
                        <a:buClrTx/>
                        <a:buSzTx/>
                        <a:buFontTx/>
                        <a:buNone/>
                        <a:tabLst/>
                        <a:defRPr/>
                      </a:pPr>
                      <a:r>
                        <a:rPr lang="ru-RU" sz="1100" b="1" spc="-10" dirty="0" smtClean="0">
                          <a:solidFill>
                            <a:srgbClr val="231F20"/>
                          </a:solidFill>
                          <a:latin typeface="Liberation Serif" pitchFamily="18" charset="0"/>
                          <a:ea typeface="Liberation Serif" pitchFamily="18" charset="0"/>
                          <a:cs typeface="Liberation Serif" pitchFamily="18" charset="0"/>
                        </a:rPr>
                        <a:t>Жилищно-коммунальное</a:t>
                      </a:r>
                      <a:r>
                        <a:rPr lang="ru-RU" sz="1100" b="1" spc="-10" baseline="0" dirty="0" smtClean="0">
                          <a:solidFill>
                            <a:srgbClr val="231F20"/>
                          </a:solidFill>
                          <a:latin typeface="Liberation Serif" pitchFamily="18" charset="0"/>
                          <a:ea typeface="Liberation Serif" pitchFamily="18" charset="0"/>
                          <a:cs typeface="Liberation Serif" pitchFamily="18" charset="0"/>
                        </a:rPr>
                        <a:t> хозяйство</a:t>
                      </a:r>
                      <a:endParaRPr lang="ru-RU" sz="1100" b="1" dirty="0" smtClean="0">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B w="6350">
                      <a:solidFill>
                        <a:srgbClr val="00B8BE"/>
                      </a:solidFill>
                      <a:prstDash val="solid"/>
                    </a:lnB>
                  </a:tcPr>
                </a:tc>
                <a:tc>
                  <a:txBody>
                    <a:bodyPr/>
                    <a:lstStyle/>
                    <a:p>
                      <a:pPr marL="0" indent="0" algn="ctr">
                        <a:lnSpc>
                          <a:spcPct val="100000"/>
                        </a:lnSpc>
                        <a:spcBef>
                          <a:spcPts val="225"/>
                        </a:spcBef>
                      </a:pPr>
                      <a:r>
                        <a:rPr lang="ru-RU" sz="1100" b="1" dirty="0" smtClean="0">
                          <a:solidFill>
                            <a:schemeClr val="tx1"/>
                          </a:solidFill>
                          <a:latin typeface="Liberation Serif" pitchFamily="18" charset="0"/>
                          <a:ea typeface="Liberation Serif" pitchFamily="18" charset="0"/>
                          <a:cs typeface="Liberation Serif" pitchFamily="18" charset="0"/>
                        </a:rPr>
                        <a:t>690 010</a:t>
                      </a:r>
                      <a:endParaRPr lang="ru-RU" sz="110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B w="6350">
                      <a:solidFill>
                        <a:srgbClr val="00B8BE"/>
                      </a:solidFill>
                      <a:prstDash val="solid"/>
                    </a:lnB>
                  </a:tcPr>
                </a:tc>
                <a:tc>
                  <a:txBody>
                    <a:bodyPr/>
                    <a:lstStyle/>
                    <a:p>
                      <a:pPr marL="0" indent="0" algn="ctr">
                        <a:lnSpc>
                          <a:spcPct val="100000"/>
                        </a:lnSpc>
                        <a:spcBef>
                          <a:spcPts val="225"/>
                        </a:spcBef>
                      </a:pPr>
                      <a:r>
                        <a:rPr lang="ru-RU" sz="1100" b="1" dirty="0" smtClean="0">
                          <a:solidFill>
                            <a:schemeClr val="tx1"/>
                          </a:solidFill>
                          <a:latin typeface="Liberation Serif" pitchFamily="18" charset="0"/>
                          <a:ea typeface="Liberation Serif" pitchFamily="18" charset="0"/>
                          <a:cs typeface="Liberation Serif" pitchFamily="18" charset="0"/>
                        </a:rPr>
                        <a:t>83,1</a:t>
                      </a:r>
                      <a:endParaRPr lang="ru-RU" sz="1100" b="1"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B w="6350" cap="flat" cmpd="sng" algn="ctr">
                      <a:solidFill>
                        <a:srgbClr val="00B8BE"/>
                      </a:solidFill>
                      <a:prstDash val="solid"/>
                      <a:round/>
                      <a:headEnd type="none" w="med" len="med"/>
                      <a:tailEnd type="none" w="med" len="med"/>
                    </a:lnB>
                  </a:tcPr>
                </a:tc>
              </a:tr>
              <a:tr h="296541">
                <a:tc>
                  <a:txBody>
                    <a:bodyPr/>
                    <a:lstStyle/>
                    <a:p>
                      <a:pPr marL="32384">
                        <a:lnSpc>
                          <a:spcPct val="100000"/>
                        </a:lnSpc>
                        <a:spcBef>
                          <a:spcPts val="350"/>
                        </a:spcBef>
                      </a:pPr>
                      <a:r>
                        <a:rPr lang="ru-RU" sz="1100" b="0" spc="-10" dirty="0" smtClean="0">
                          <a:solidFill>
                            <a:srgbClr val="231F20"/>
                          </a:solidFill>
                          <a:latin typeface="Liberation Serif" pitchFamily="18" charset="0"/>
                          <a:ea typeface="Liberation Serif" pitchFamily="18" charset="0"/>
                          <a:cs typeface="Liberation Serif" pitchFamily="18" charset="0"/>
                        </a:rPr>
                        <a:t>Жилищное хозяйство</a:t>
                      </a:r>
                      <a:endParaRPr sz="1100" b="0" spc="-10"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solidFill>
                      <a:srgbClr val="B9E3E5"/>
                    </a:solidFill>
                  </a:tcPr>
                </a:tc>
                <a:tc>
                  <a:txBody>
                    <a:bodyPr/>
                    <a:lstStyle/>
                    <a:p>
                      <a:pPr marL="0" indent="0" algn="ctr">
                        <a:lnSpc>
                          <a:spcPct val="100000"/>
                        </a:lnSpc>
                        <a:spcBef>
                          <a:spcPts val="225"/>
                        </a:spcBef>
                      </a:pPr>
                      <a:r>
                        <a:rPr lang="ru-RU" sz="1100" dirty="0" smtClean="0">
                          <a:solidFill>
                            <a:schemeClr val="tx1"/>
                          </a:solidFill>
                          <a:latin typeface="Liberation Serif" pitchFamily="18" charset="0"/>
                          <a:ea typeface="Liberation Serif" pitchFamily="18" charset="0"/>
                          <a:cs typeface="Liberation Serif" pitchFamily="18" charset="0"/>
                        </a:rPr>
                        <a:t>78 953</a:t>
                      </a:r>
                      <a:endParaRPr lang="ru-RU" sz="110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solidFill>
                      <a:srgbClr val="B9E3E5"/>
                    </a:solidFill>
                  </a:tcPr>
                </a:tc>
                <a:tc>
                  <a:txBody>
                    <a:bodyPr/>
                    <a:lstStyle/>
                    <a:p>
                      <a:pPr marL="0" indent="0" algn="ctr">
                        <a:lnSpc>
                          <a:spcPct val="100000"/>
                        </a:lnSpc>
                        <a:spcBef>
                          <a:spcPts val="225"/>
                        </a:spcBef>
                      </a:pPr>
                      <a:r>
                        <a:rPr lang="ru-RU" sz="1100" dirty="0" smtClean="0">
                          <a:solidFill>
                            <a:schemeClr val="tx1"/>
                          </a:solidFill>
                          <a:latin typeface="Liberation Serif" pitchFamily="18" charset="0"/>
                          <a:ea typeface="Liberation Serif" pitchFamily="18" charset="0"/>
                          <a:cs typeface="Liberation Serif" pitchFamily="18" charset="0"/>
                        </a:rPr>
                        <a:t>100</a:t>
                      </a:r>
                      <a:endParaRPr lang="ru-RU" sz="110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r h="296541">
                <a:tc>
                  <a:txBody>
                    <a:bodyPr/>
                    <a:lstStyle/>
                    <a:p>
                      <a:pPr marL="32384">
                        <a:lnSpc>
                          <a:spcPct val="100000"/>
                        </a:lnSpc>
                        <a:spcBef>
                          <a:spcPts val="350"/>
                        </a:spcBef>
                      </a:pPr>
                      <a:r>
                        <a:rPr lang="ru-RU" sz="1100" b="0" spc="-10" dirty="0" smtClean="0">
                          <a:solidFill>
                            <a:srgbClr val="231F20"/>
                          </a:solidFill>
                          <a:latin typeface="Liberation Serif" pitchFamily="18" charset="0"/>
                          <a:ea typeface="Liberation Serif" pitchFamily="18" charset="0"/>
                          <a:cs typeface="Liberation Serif" pitchFamily="18" charset="0"/>
                        </a:rPr>
                        <a:t>Коммунальное хозяйство</a:t>
                      </a:r>
                      <a:endParaRPr sz="1100" b="0" spc="-10"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a:solidFill>
                        <a:srgbClr val="00B8BE"/>
                      </a:solidFill>
                      <a:prstDash val="solid"/>
                    </a:lnT>
                    <a:lnB w="6350">
                      <a:solidFill>
                        <a:srgbClr val="00B8BE"/>
                      </a:solidFill>
                      <a:prstDash val="solid"/>
                    </a:lnB>
                  </a:tcPr>
                </a:tc>
                <a:tc>
                  <a:txBody>
                    <a:bodyPr/>
                    <a:lstStyle/>
                    <a:p>
                      <a:pPr marL="0" indent="0" algn="ctr">
                        <a:lnSpc>
                          <a:spcPct val="100000"/>
                        </a:lnSpc>
                        <a:spcBef>
                          <a:spcPts val="225"/>
                        </a:spcBef>
                      </a:pPr>
                      <a:r>
                        <a:rPr lang="ru-RU" sz="1100" dirty="0" smtClean="0">
                          <a:solidFill>
                            <a:schemeClr val="tx1"/>
                          </a:solidFill>
                          <a:latin typeface="Liberation Serif" pitchFamily="18" charset="0"/>
                          <a:ea typeface="Liberation Serif" pitchFamily="18" charset="0"/>
                          <a:cs typeface="Liberation Serif" pitchFamily="18" charset="0"/>
                        </a:rPr>
                        <a:t>570 521</a:t>
                      </a:r>
                      <a:endParaRPr lang="ru-RU" sz="110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a:solidFill>
                        <a:srgbClr val="00B8BE"/>
                      </a:solidFill>
                      <a:prstDash val="solid"/>
                    </a:lnL>
                    <a:lnR w="6350">
                      <a:solidFill>
                        <a:srgbClr val="00B8BE"/>
                      </a:solidFill>
                      <a:prstDash val="solid"/>
                    </a:lnR>
                    <a:lnT w="6350">
                      <a:solidFill>
                        <a:srgbClr val="00B8BE"/>
                      </a:solidFill>
                      <a:prstDash val="solid"/>
                    </a:lnT>
                    <a:lnB w="6350">
                      <a:solidFill>
                        <a:srgbClr val="00B8BE"/>
                      </a:solidFill>
                      <a:prstDash val="solid"/>
                    </a:lnB>
                  </a:tcPr>
                </a:tc>
                <a:tc>
                  <a:txBody>
                    <a:bodyPr/>
                    <a:lstStyle/>
                    <a:p>
                      <a:pPr marL="0" indent="0" algn="ctr">
                        <a:lnSpc>
                          <a:spcPct val="100000"/>
                        </a:lnSpc>
                        <a:spcBef>
                          <a:spcPts val="225"/>
                        </a:spcBef>
                      </a:pPr>
                      <a:r>
                        <a:rPr lang="ru-RU" sz="1100" dirty="0" smtClean="0">
                          <a:solidFill>
                            <a:schemeClr val="tx1"/>
                          </a:solidFill>
                          <a:latin typeface="Liberation Serif" pitchFamily="18" charset="0"/>
                          <a:ea typeface="Liberation Serif" pitchFamily="18" charset="0"/>
                          <a:cs typeface="Liberation Serif" pitchFamily="18" charset="0"/>
                        </a:rPr>
                        <a:t>79,8</a:t>
                      </a:r>
                      <a:endParaRPr lang="ru-RU" sz="110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tcPr>
                </a:tc>
              </a:tr>
              <a:tr h="296538">
                <a:tc>
                  <a:txBody>
                    <a:bodyPr/>
                    <a:lstStyle/>
                    <a:p>
                      <a:pPr marL="32384">
                        <a:lnSpc>
                          <a:spcPct val="100000"/>
                        </a:lnSpc>
                        <a:spcBef>
                          <a:spcPts val="350"/>
                        </a:spcBef>
                      </a:pPr>
                      <a:r>
                        <a:rPr lang="ru-RU" sz="1100" b="0" spc="-10" dirty="0" smtClean="0">
                          <a:solidFill>
                            <a:srgbClr val="231F20"/>
                          </a:solidFill>
                          <a:latin typeface="Liberation Serif" pitchFamily="18" charset="0"/>
                          <a:ea typeface="Liberation Serif" pitchFamily="18" charset="0"/>
                          <a:cs typeface="Liberation Serif" pitchFamily="18" charset="0"/>
                        </a:rPr>
                        <a:t>Благоустройство</a:t>
                      </a:r>
                      <a:endParaRPr sz="1100" b="0" spc="-10" dirty="0">
                        <a:solidFill>
                          <a:srgbClr val="231F20"/>
                        </a:solidFill>
                        <a:latin typeface="Liberation Serif" pitchFamily="18" charset="0"/>
                        <a:ea typeface="Liberation Serif" pitchFamily="18" charset="0"/>
                        <a:cs typeface="Liberation Serif" pitchFamily="18" charset="0"/>
                      </a:endParaRPr>
                    </a:p>
                  </a:txBody>
                  <a:tcPr marL="0" marR="0" marT="0" marB="0">
                    <a:lnL w="6350">
                      <a:solidFill>
                        <a:srgbClr val="00B8BE"/>
                      </a:solidFill>
                      <a:prstDash val="soli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indent="0" algn="ctr">
                        <a:lnSpc>
                          <a:spcPct val="100000"/>
                        </a:lnSpc>
                        <a:spcBef>
                          <a:spcPts val="225"/>
                        </a:spcBef>
                      </a:pPr>
                      <a:r>
                        <a:rPr lang="ru-RU" sz="1100" dirty="0" smtClean="0">
                          <a:solidFill>
                            <a:schemeClr val="tx1"/>
                          </a:solidFill>
                          <a:latin typeface="Liberation Serif" pitchFamily="18" charset="0"/>
                          <a:ea typeface="Liberation Serif" pitchFamily="18" charset="0"/>
                          <a:cs typeface="Liberation Serif" pitchFamily="18" charset="0"/>
                        </a:rPr>
                        <a:t>40 536</a:t>
                      </a:r>
                      <a:endParaRPr lang="ru-RU" sz="110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cap="flat" cmpd="sng" algn="ctr">
                      <a:solidFill>
                        <a:srgbClr val="00B8BE"/>
                      </a:solidFill>
                      <a:prstDash val="solid"/>
                      <a:round/>
                      <a:headEnd type="none" w="med" len="med"/>
                      <a:tailEnd type="none" w="med" len="med"/>
                    </a:lnR>
                    <a:lnT w="6350" cap="flat" cmpd="sng" algn="ctr">
                      <a:solidFill>
                        <a:srgbClr val="00B8BE"/>
                      </a:solidFill>
                      <a:prstDash val="solid"/>
                      <a:round/>
                      <a:headEnd type="none" w="med" len="med"/>
                      <a:tailEnd type="none" w="med" len="med"/>
                    </a:lnT>
                    <a:lnB w="6350">
                      <a:solidFill>
                        <a:srgbClr val="00B8BE"/>
                      </a:solidFill>
                      <a:prstDash val="solid"/>
                    </a:lnB>
                    <a:solidFill>
                      <a:srgbClr val="B9E3E5"/>
                    </a:solidFill>
                  </a:tcPr>
                </a:tc>
                <a:tc>
                  <a:txBody>
                    <a:bodyPr/>
                    <a:lstStyle/>
                    <a:p>
                      <a:pPr marL="0" indent="0" algn="ctr">
                        <a:lnSpc>
                          <a:spcPct val="100000"/>
                        </a:lnSpc>
                        <a:spcBef>
                          <a:spcPts val="225"/>
                        </a:spcBef>
                      </a:pPr>
                      <a:r>
                        <a:rPr lang="ru-RU" sz="1100" dirty="0" smtClean="0">
                          <a:solidFill>
                            <a:schemeClr val="tx1"/>
                          </a:solidFill>
                          <a:latin typeface="Liberation Serif" pitchFamily="18" charset="0"/>
                          <a:ea typeface="Liberation Serif" pitchFamily="18" charset="0"/>
                          <a:cs typeface="Liberation Serif" pitchFamily="18" charset="0"/>
                        </a:rPr>
                        <a:t>96,5</a:t>
                      </a:r>
                      <a:endParaRPr lang="ru-RU" sz="1100" dirty="0">
                        <a:solidFill>
                          <a:schemeClr val="tx1"/>
                        </a:solidFill>
                        <a:latin typeface="Liberation Serif" pitchFamily="18" charset="0"/>
                        <a:ea typeface="Liberation Serif" pitchFamily="18" charset="0"/>
                        <a:cs typeface="Liberation Serif" pitchFamily="18" charset="0"/>
                      </a:endParaRPr>
                    </a:p>
                  </a:txBody>
                  <a:tcPr marL="0" marR="0" marT="0" marB="0" anchor="ctr">
                    <a:lnL w="6350" cap="flat" cmpd="sng" algn="ctr">
                      <a:solidFill>
                        <a:srgbClr val="00B8BE"/>
                      </a:solidFill>
                      <a:prstDash val="solid"/>
                      <a:round/>
                      <a:headEnd type="none" w="med" len="med"/>
                      <a:tailEnd type="none" w="med" len="med"/>
                    </a:lnL>
                    <a:lnR w="6350">
                      <a:solidFill>
                        <a:srgbClr val="00B8BE"/>
                      </a:solidFill>
                      <a:prstDash val="solid"/>
                    </a:lnR>
                    <a:lnT w="6350" cap="flat" cmpd="sng" algn="ctr">
                      <a:solidFill>
                        <a:srgbClr val="00B8BE"/>
                      </a:solidFill>
                      <a:prstDash val="solid"/>
                      <a:round/>
                      <a:headEnd type="none" w="med" len="med"/>
                      <a:tailEnd type="none" w="med" len="med"/>
                    </a:lnT>
                    <a:lnB w="6350" cap="flat" cmpd="sng" algn="ctr">
                      <a:solidFill>
                        <a:srgbClr val="00B8BE"/>
                      </a:solidFill>
                      <a:prstDash val="solid"/>
                      <a:round/>
                      <a:headEnd type="none" w="med" len="med"/>
                      <a:tailEnd type="none" w="med" len="med"/>
                    </a:lnB>
                    <a:solidFill>
                      <a:srgbClr val="B9E3E5"/>
                    </a:solidFill>
                  </a:tcPr>
                </a:tc>
              </a:tr>
            </a:tbl>
          </a:graphicData>
        </a:graphic>
      </p:graphicFrame>
      <p:sp>
        <p:nvSpPr>
          <p:cNvPr id="35" name="object 35"/>
          <p:cNvSpPr txBox="1"/>
          <p:nvPr/>
        </p:nvSpPr>
        <p:spPr>
          <a:xfrm>
            <a:off x="3028950" y="7435850"/>
            <a:ext cx="762000" cy="153888"/>
          </a:xfrm>
          <a:prstGeom prst="rect">
            <a:avLst/>
          </a:prstGeom>
        </p:spPr>
        <p:txBody>
          <a:bodyPr vert="horz" wrap="square" lIns="0" tIns="0" rIns="0" bIns="0" rtlCol="0">
            <a:spAutoFit/>
          </a:bodyPr>
          <a:lstStyle/>
          <a:p>
            <a:pPr marL="12700">
              <a:lnSpc>
                <a:spcPct val="100000"/>
              </a:lnSpc>
            </a:pPr>
            <a:r>
              <a:rPr lang="ru-RU" sz="1000" b="1" spc="-25" dirty="0" err="1" smtClean="0">
                <a:solidFill>
                  <a:srgbClr val="00B8BE"/>
                </a:solidFill>
                <a:latin typeface="Trebuchet MS"/>
                <a:cs typeface="Trebuchet MS"/>
              </a:rPr>
              <a:t>тыс</a:t>
            </a:r>
            <a:r>
              <a:rPr sz="1000" b="1" spc="-25" dirty="0" smtClean="0">
                <a:solidFill>
                  <a:srgbClr val="00B8BE"/>
                </a:solidFill>
                <a:latin typeface="Trebuchet MS"/>
                <a:cs typeface="Trebuchet MS"/>
              </a:rPr>
              <a:t>.</a:t>
            </a:r>
            <a:r>
              <a:rPr sz="1000" b="1" spc="-145" dirty="0" smtClean="0">
                <a:solidFill>
                  <a:srgbClr val="00B8BE"/>
                </a:solidFill>
                <a:latin typeface="Trebuchet MS"/>
                <a:cs typeface="Trebuchet MS"/>
              </a:rPr>
              <a:t> </a:t>
            </a:r>
            <a:r>
              <a:rPr sz="1000" b="1" spc="-35" dirty="0">
                <a:solidFill>
                  <a:srgbClr val="00B8BE"/>
                </a:solidFill>
                <a:latin typeface="Liberation Serif" pitchFamily="18" charset="0"/>
                <a:ea typeface="Liberation Serif" pitchFamily="18" charset="0"/>
                <a:cs typeface="Liberation Serif" pitchFamily="18" charset="0"/>
              </a:rPr>
              <a:t>руб</a:t>
            </a:r>
            <a:r>
              <a:rPr sz="1000" b="1" spc="-35" dirty="0">
                <a:solidFill>
                  <a:srgbClr val="00B8BE"/>
                </a:solidFill>
                <a:latin typeface="Trebuchet MS"/>
                <a:cs typeface="Trebuchet MS"/>
              </a:rPr>
              <a:t>.</a:t>
            </a:r>
            <a:endParaRPr sz="1000" dirty="0">
              <a:latin typeface="Trebuchet MS"/>
              <a:cs typeface="Trebuchet MS"/>
            </a:endParaRPr>
          </a:p>
        </p:txBody>
      </p:sp>
      <p:sp>
        <p:nvSpPr>
          <p:cNvPr id="141" name="object 141"/>
          <p:cNvSpPr txBox="1"/>
          <p:nvPr/>
        </p:nvSpPr>
        <p:spPr>
          <a:xfrm>
            <a:off x="2571750" y="730250"/>
            <a:ext cx="2878450" cy="246221"/>
          </a:xfrm>
          <a:prstGeom prst="rect">
            <a:avLst/>
          </a:prstGeom>
        </p:spPr>
        <p:txBody>
          <a:bodyPr vert="horz" wrap="square" lIns="0" tIns="0" rIns="0" bIns="0" rtlCol="0">
            <a:spAutoFit/>
          </a:bodyPr>
          <a:lstStyle/>
          <a:p>
            <a:pPr marL="12700" algn="ctr">
              <a:lnSpc>
                <a:spcPct val="100000"/>
              </a:lnSpc>
            </a:pPr>
            <a:r>
              <a:rPr sz="1600" b="1" spc="-10" dirty="0" err="1">
                <a:latin typeface="Trebuchet MS"/>
                <a:cs typeface="Trebuchet MS"/>
              </a:rPr>
              <a:t>Динамика</a:t>
            </a:r>
            <a:r>
              <a:rPr sz="1600" b="1" spc="-125" dirty="0">
                <a:latin typeface="Trebuchet MS"/>
                <a:cs typeface="Trebuchet MS"/>
              </a:rPr>
              <a:t> </a:t>
            </a:r>
            <a:r>
              <a:rPr sz="1600" b="1" spc="-5" dirty="0" err="1" smtClean="0">
                <a:latin typeface="Trebuchet MS"/>
                <a:cs typeface="Trebuchet MS"/>
              </a:rPr>
              <a:t>расходов</a:t>
            </a:r>
            <a:r>
              <a:rPr lang="ru-RU" sz="1600" b="1" spc="-5" dirty="0" smtClean="0">
                <a:latin typeface="Trebuchet MS"/>
                <a:cs typeface="Trebuchet MS"/>
              </a:rPr>
              <a:t> </a:t>
            </a:r>
            <a:endParaRPr sz="1600" dirty="0">
              <a:latin typeface="Trebuchet MS"/>
              <a:cs typeface="Trebuchet MS"/>
            </a:endParaRPr>
          </a:p>
        </p:txBody>
      </p:sp>
      <p:graphicFrame>
        <p:nvGraphicFramePr>
          <p:cNvPr id="96" name="Диаграмма 95"/>
          <p:cNvGraphicFramePr/>
          <p:nvPr/>
        </p:nvGraphicFramePr>
        <p:xfrm>
          <a:off x="438150" y="958850"/>
          <a:ext cx="6629400" cy="2819399"/>
        </p:xfrm>
        <a:graphic>
          <a:graphicData uri="http://schemas.openxmlformats.org/drawingml/2006/chart">
            <c:chart xmlns:c="http://schemas.openxmlformats.org/drawingml/2006/chart" xmlns:r="http://schemas.openxmlformats.org/officeDocument/2006/relationships" r:id="rId3"/>
          </a:graphicData>
        </a:graphic>
      </p:graphicFrame>
      <p:grpSp>
        <p:nvGrpSpPr>
          <p:cNvPr id="3" name="Группа 57"/>
          <p:cNvGrpSpPr/>
          <p:nvPr/>
        </p:nvGrpSpPr>
        <p:grpSpPr>
          <a:xfrm>
            <a:off x="209550" y="3854451"/>
            <a:ext cx="7391399" cy="3200400"/>
            <a:chOff x="58156" y="3193717"/>
            <a:chExt cx="7634009" cy="3610978"/>
          </a:xfrm>
        </p:grpSpPr>
        <p:grpSp>
          <p:nvGrpSpPr>
            <p:cNvPr id="4" name="Группа 56"/>
            <p:cNvGrpSpPr/>
            <p:nvPr/>
          </p:nvGrpSpPr>
          <p:grpSpPr>
            <a:xfrm>
              <a:off x="3627006" y="3537618"/>
              <a:ext cx="4065159" cy="1493900"/>
              <a:chOff x="4312806" y="3395224"/>
              <a:chExt cx="4065159" cy="1493900"/>
            </a:xfrm>
          </p:grpSpPr>
          <p:grpSp>
            <p:nvGrpSpPr>
              <p:cNvPr id="5" name="Группа 55"/>
              <p:cNvGrpSpPr/>
              <p:nvPr/>
            </p:nvGrpSpPr>
            <p:grpSpPr>
              <a:xfrm>
                <a:off x="4312806" y="3395224"/>
                <a:ext cx="2708170" cy="1493900"/>
                <a:chOff x="4312806" y="3395224"/>
                <a:chExt cx="2708170" cy="1493900"/>
              </a:xfrm>
            </p:grpSpPr>
            <p:sp>
              <p:nvSpPr>
                <p:cNvPr id="144" name="object 144"/>
                <p:cNvSpPr/>
                <p:nvPr/>
              </p:nvSpPr>
              <p:spPr>
                <a:xfrm>
                  <a:off x="4312808" y="4476061"/>
                  <a:ext cx="2708168" cy="413063"/>
                </a:xfrm>
                <a:custGeom>
                  <a:avLst/>
                  <a:gdLst/>
                  <a:ahLst/>
                  <a:cxnLst/>
                  <a:rect l="l" t="t" r="r" b="b"/>
                  <a:pathLst>
                    <a:path w="712469" h="259715">
                      <a:moveTo>
                        <a:pt x="712114" y="0"/>
                      </a:moveTo>
                      <a:lnTo>
                        <a:pt x="74777" y="0"/>
                      </a:lnTo>
                      <a:lnTo>
                        <a:pt x="0" y="129578"/>
                      </a:lnTo>
                      <a:lnTo>
                        <a:pt x="74777" y="259194"/>
                      </a:lnTo>
                      <a:lnTo>
                        <a:pt x="712114" y="259194"/>
                      </a:lnTo>
                      <a:lnTo>
                        <a:pt x="712114" y="0"/>
                      </a:lnTo>
                      <a:close/>
                    </a:path>
                  </a:pathLst>
                </a:custGeom>
                <a:solidFill>
                  <a:srgbClr val="FA6D2E"/>
                </a:solidFill>
              </p:spPr>
              <p:txBody>
                <a:bodyPr wrap="square" lIns="0" tIns="0" rIns="0" bIns="0" rtlCol="0"/>
                <a:lstStyle/>
                <a:p>
                  <a:endParaRPr/>
                </a:p>
              </p:txBody>
            </p:sp>
            <p:sp>
              <p:nvSpPr>
                <p:cNvPr id="146" name="object 146"/>
                <p:cNvSpPr/>
                <p:nvPr/>
              </p:nvSpPr>
              <p:spPr>
                <a:xfrm>
                  <a:off x="4312806" y="3984770"/>
                  <a:ext cx="2708168" cy="393033"/>
                </a:xfrm>
                <a:custGeom>
                  <a:avLst/>
                  <a:gdLst/>
                  <a:ahLst/>
                  <a:cxnLst/>
                  <a:rect l="l" t="t" r="r" b="b"/>
                  <a:pathLst>
                    <a:path w="712469" h="142239">
                      <a:moveTo>
                        <a:pt x="712114" y="0"/>
                      </a:moveTo>
                      <a:lnTo>
                        <a:pt x="74777" y="0"/>
                      </a:lnTo>
                      <a:lnTo>
                        <a:pt x="0" y="70916"/>
                      </a:lnTo>
                      <a:lnTo>
                        <a:pt x="74777" y="141859"/>
                      </a:lnTo>
                      <a:lnTo>
                        <a:pt x="712114" y="141859"/>
                      </a:lnTo>
                      <a:lnTo>
                        <a:pt x="712114" y="0"/>
                      </a:lnTo>
                      <a:close/>
                    </a:path>
                  </a:pathLst>
                </a:custGeom>
                <a:solidFill>
                  <a:schemeClr val="accent2">
                    <a:lumMod val="60000"/>
                    <a:lumOff val="40000"/>
                  </a:schemeClr>
                </a:solidFill>
              </p:spPr>
              <p:txBody>
                <a:bodyPr wrap="square" lIns="0" tIns="0" rIns="0" bIns="0" rtlCol="0"/>
                <a:lstStyle/>
                <a:p>
                  <a:endParaRPr/>
                </a:p>
              </p:txBody>
            </p:sp>
            <p:sp>
              <p:nvSpPr>
                <p:cNvPr id="147" name="object 147"/>
                <p:cNvSpPr/>
                <p:nvPr/>
              </p:nvSpPr>
              <p:spPr>
                <a:xfrm>
                  <a:off x="4435905" y="3395224"/>
                  <a:ext cx="2585069" cy="393031"/>
                </a:xfrm>
                <a:custGeom>
                  <a:avLst/>
                  <a:gdLst/>
                  <a:ahLst/>
                  <a:cxnLst/>
                  <a:rect l="l" t="t" r="r" b="b"/>
                  <a:pathLst>
                    <a:path w="712469" h="142239">
                      <a:moveTo>
                        <a:pt x="712114" y="0"/>
                      </a:moveTo>
                      <a:lnTo>
                        <a:pt x="74777" y="0"/>
                      </a:lnTo>
                      <a:lnTo>
                        <a:pt x="0" y="70916"/>
                      </a:lnTo>
                      <a:lnTo>
                        <a:pt x="74777" y="141859"/>
                      </a:lnTo>
                      <a:lnTo>
                        <a:pt x="712114" y="141859"/>
                      </a:lnTo>
                      <a:lnTo>
                        <a:pt x="712114" y="0"/>
                      </a:lnTo>
                      <a:close/>
                    </a:path>
                  </a:pathLst>
                </a:custGeom>
                <a:solidFill>
                  <a:srgbClr val="FFC000"/>
                </a:solidFill>
              </p:spPr>
              <p:txBody>
                <a:bodyPr wrap="square" lIns="0" tIns="0" rIns="0" bIns="0" rtlCol="0"/>
                <a:lstStyle/>
                <a:p>
                  <a:endParaRPr/>
                </a:p>
              </p:txBody>
            </p:sp>
          </p:grpSp>
          <p:sp>
            <p:nvSpPr>
              <p:cNvPr id="148" name="object 148"/>
              <p:cNvSpPr txBox="1"/>
              <p:nvPr/>
            </p:nvSpPr>
            <p:spPr>
              <a:xfrm>
                <a:off x="4915116" y="3481200"/>
                <a:ext cx="3462849" cy="1241602"/>
              </a:xfrm>
              <a:prstGeom prst="rect">
                <a:avLst/>
              </a:prstGeom>
            </p:spPr>
            <p:txBody>
              <a:bodyPr vert="horz" wrap="square" lIns="0" tIns="0" rIns="0" bIns="0" rtlCol="0">
                <a:spAutoFit/>
              </a:bodyPr>
              <a:lstStyle/>
              <a:p>
                <a:pPr marL="12700" marR="368300">
                  <a:lnSpc>
                    <a:spcPct val="145800"/>
                  </a:lnSpc>
                </a:pPr>
                <a:r>
                  <a:rPr lang="ru-RU" sz="1100" dirty="0" smtClean="0">
                    <a:solidFill>
                      <a:srgbClr val="231F20"/>
                    </a:solidFill>
                    <a:latin typeface="Arial Narrow"/>
                    <a:cs typeface="Arial Narrow"/>
                  </a:rPr>
                  <a:t>Жилищное хозяйство</a:t>
                </a:r>
                <a:endParaRPr lang="ru-RU" sz="1100" spc="25" dirty="0" smtClean="0">
                  <a:solidFill>
                    <a:srgbClr val="231F20"/>
                  </a:solidFill>
                  <a:latin typeface="Arial Narrow"/>
                  <a:cs typeface="Arial Narrow"/>
                </a:endParaRPr>
              </a:p>
              <a:p>
                <a:pPr marL="12700" marR="368300">
                  <a:lnSpc>
                    <a:spcPct val="145800"/>
                  </a:lnSpc>
                </a:pPr>
                <a:r>
                  <a:rPr sz="1100" spc="25" dirty="0" smtClean="0">
                    <a:solidFill>
                      <a:srgbClr val="231F20"/>
                    </a:solidFill>
                    <a:latin typeface="Arial Narrow"/>
                    <a:cs typeface="Arial Narrow"/>
                  </a:rPr>
                  <a:t>  </a:t>
                </a:r>
                <a:endParaRPr lang="ru-RU" sz="1100" spc="35" dirty="0" smtClean="0">
                  <a:solidFill>
                    <a:srgbClr val="231F20"/>
                  </a:solidFill>
                  <a:latin typeface="Arial Narrow"/>
                  <a:cs typeface="Arial Narrow"/>
                </a:endParaRPr>
              </a:p>
              <a:p>
                <a:pPr marL="12700" marR="368300">
                  <a:lnSpc>
                    <a:spcPct val="145800"/>
                  </a:lnSpc>
                </a:pPr>
                <a:r>
                  <a:rPr lang="ru-RU" sz="1100" spc="35" dirty="0" smtClean="0">
                    <a:solidFill>
                      <a:srgbClr val="231F20"/>
                    </a:solidFill>
                    <a:latin typeface="Arial Narrow"/>
                    <a:cs typeface="Arial Narrow"/>
                  </a:rPr>
                  <a:t>Коммунальное хозяйство</a:t>
                </a:r>
                <a:endParaRPr sz="1100" dirty="0">
                  <a:latin typeface="Arial Narrow"/>
                  <a:cs typeface="Arial Narrow"/>
                </a:endParaRPr>
              </a:p>
              <a:p>
                <a:pPr marL="12700" marR="368300">
                  <a:lnSpc>
                    <a:spcPts val="900"/>
                  </a:lnSpc>
                  <a:spcBef>
                    <a:spcPts val="520"/>
                  </a:spcBef>
                </a:pPr>
                <a:endParaRPr lang="ru-RU" sz="1100" spc="30" dirty="0" smtClean="0">
                  <a:solidFill>
                    <a:srgbClr val="231F20"/>
                  </a:solidFill>
                  <a:latin typeface="Arial Narrow"/>
                  <a:cs typeface="Arial Narrow"/>
                </a:endParaRPr>
              </a:p>
              <a:p>
                <a:pPr marL="12700" marR="545465">
                  <a:lnSpc>
                    <a:spcPts val="900"/>
                  </a:lnSpc>
                  <a:spcBef>
                    <a:spcPts val="500"/>
                  </a:spcBef>
                </a:pPr>
                <a:r>
                  <a:rPr lang="ru-RU" sz="1100" spc="30" dirty="0" smtClean="0">
                    <a:solidFill>
                      <a:srgbClr val="231F20"/>
                    </a:solidFill>
                    <a:latin typeface="Arial Narrow"/>
                    <a:cs typeface="Arial Narrow"/>
                  </a:rPr>
                  <a:t>Благоустройство</a:t>
                </a:r>
                <a:endParaRPr sz="1100" dirty="0">
                  <a:latin typeface="Arial Narrow"/>
                  <a:cs typeface="Arial Narrow"/>
                </a:endParaRPr>
              </a:p>
            </p:txBody>
          </p:sp>
        </p:grpSp>
        <p:graphicFrame>
          <p:nvGraphicFramePr>
            <p:cNvPr id="97" name="Диаграмма 96"/>
            <p:cNvGraphicFramePr/>
            <p:nvPr/>
          </p:nvGraphicFramePr>
          <p:xfrm>
            <a:off x="58156" y="3193717"/>
            <a:ext cx="3620252" cy="3610978"/>
          </p:xfrm>
          <a:graphic>
            <a:graphicData uri="http://schemas.openxmlformats.org/drawingml/2006/chart">
              <c:chart xmlns:c="http://schemas.openxmlformats.org/drawingml/2006/chart" xmlns:r="http://schemas.openxmlformats.org/officeDocument/2006/relationships" r:id="rId4"/>
            </a:graphicData>
          </a:graphic>
        </p:graphicFrame>
      </p:grpSp>
      <p:grpSp>
        <p:nvGrpSpPr>
          <p:cNvPr id="46" name="Группа 45"/>
          <p:cNvGrpSpPr/>
          <p:nvPr/>
        </p:nvGrpSpPr>
        <p:grpSpPr>
          <a:xfrm>
            <a:off x="0" y="196850"/>
            <a:ext cx="7740523" cy="396240"/>
            <a:chOff x="0" y="288010"/>
            <a:chExt cx="7740523" cy="396240"/>
          </a:xfrm>
        </p:grpSpPr>
        <p:sp>
          <p:nvSpPr>
            <p:cNvPr id="47"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56"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57"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58"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59"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60"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61"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62"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63" name="Группа 44"/>
            <p:cNvGrpSpPr/>
            <p:nvPr/>
          </p:nvGrpSpPr>
          <p:grpSpPr>
            <a:xfrm>
              <a:off x="990600" y="288010"/>
              <a:ext cx="6101715" cy="396240"/>
              <a:chOff x="990600" y="288010"/>
              <a:chExt cx="6101715" cy="396240"/>
            </a:xfrm>
          </p:grpSpPr>
          <p:sp>
            <p:nvSpPr>
              <p:cNvPr id="65"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66"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67" name="object 14"/>
              <p:cNvSpPr txBox="1"/>
              <p:nvPr/>
            </p:nvSpPr>
            <p:spPr>
              <a:xfrm>
                <a:off x="6762750" y="381748"/>
                <a:ext cx="245403"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16</a:t>
                </a:r>
                <a:endParaRPr sz="1200" dirty="0">
                  <a:latin typeface="Gill Sans MT"/>
                  <a:cs typeface="Gill Sans MT"/>
                </a:endParaRPr>
              </a:p>
            </p:txBody>
          </p:sp>
        </p:grpSp>
        <p:sp>
          <p:nvSpPr>
            <p:cNvPr id="64" name="object 21"/>
            <p:cNvSpPr txBox="1"/>
            <p:nvPr/>
          </p:nvSpPr>
          <p:spPr>
            <a:xfrm>
              <a:off x="1276350" y="364210"/>
              <a:ext cx="5410200" cy="166712"/>
            </a:xfrm>
            <a:prstGeom prst="rect">
              <a:avLst/>
            </a:prstGeom>
          </p:spPr>
          <p:txBody>
            <a:bodyPr vert="horz" wrap="square" lIns="0" tIns="0" rIns="0" bIns="0" rtlCol="0">
              <a:spAutoFit/>
            </a:bodyPr>
            <a:lstStyle/>
            <a:p>
              <a:pPr marL="12700" marR="5080">
                <a:lnSpc>
                  <a:spcPts val="1300"/>
                </a:lnSpc>
              </a:pPr>
              <a:r>
                <a:rPr lang="ru-RU" sz="1000" b="1" spc="-20" dirty="0" smtClean="0">
                  <a:solidFill>
                    <a:srgbClr val="FFFFFF"/>
                  </a:solidFill>
                  <a:latin typeface="Trebuchet MS"/>
                  <a:cs typeface="Trebuchet MS"/>
                </a:rPr>
                <a:t>ЖИЛИЩНО-КОММУНАЛЬНОЕ ХОЗЯЙСТВО</a:t>
              </a:r>
              <a:endParaRPr lang="ru-RU" sz="1000" dirty="0" smtClean="0">
                <a:latin typeface="Trebuchet MS"/>
                <a:cs typeface="Trebuchet MS"/>
              </a:endParaRPr>
            </a:p>
          </p:txBody>
        </p:sp>
      </p:grpSp>
      <p:pic>
        <p:nvPicPr>
          <p:cNvPr id="14338" name="Picture 2" descr="B:\Users\SOB\Desktop\Бюджет для граждан\Фото для бюджета\kartinki-zhkh-39.jpg"/>
          <p:cNvPicPr>
            <a:picLocks noChangeAspect="1" noChangeArrowheads="1"/>
          </p:cNvPicPr>
          <p:nvPr/>
        </p:nvPicPr>
        <p:blipFill>
          <a:blip r:embed="rId5"/>
          <a:srcRect/>
          <a:stretch>
            <a:fillRect/>
          </a:stretch>
        </p:blipFill>
        <p:spPr bwMode="auto">
          <a:xfrm>
            <a:off x="3943350" y="5835650"/>
            <a:ext cx="3505200" cy="3352800"/>
          </a:xfrm>
          <a:prstGeom prst="rect">
            <a:avLst/>
          </a:prstGeom>
          <a:noFill/>
        </p:spPr>
      </p:pic>
      <p:sp>
        <p:nvSpPr>
          <p:cNvPr id="38" name="object 141"/>
          <p:cNvSpPr txBox="1"/>
          <p:nvPr/>
        </p:nvSpPr>
        <p:spPr>
          <a:xfrm>
            <a:off x="4019550" y="1035050"/>
            <a:ext cx="2878450" cy="184666"/>
          </a:xfrm>
          <a:prstGeom prst="rect">
            <a:avLst/>
          </a:prstGeom>
        </p:spPr>
        <p:txBody>
          <a:bodyPr vert="horz" wrap="square" lIns="0" tIns="0" rIns="0" bIns="0" rtlCol="0">
            <a:spAutoFit/>
          </a:bodyPr>
          <a:lstStyle/>
          <a:p>
            <a:pPr marL="12700" algn="r">
              <a:lnSpc>
                <a:spcPct val="100000"/>
              </a:lnSpc>
            </a:pPr>
            <a:r>
              <a:rPr lang="ru-RU" sz="1200" b="1" spc="-10" dirty="0" smtClean="0">
                <a:solidFill>
                  <a:srgbClr val="00B8BE"/>
                </a:solidFill>
                <a:latin typeface="Trebuchet MS"/>
                <a:cs typeface="Trebuchet MS"/>
              </a:rPr>
              <a:t>тыс.руб.</a:t>
            </a:r>
            <a:endParaRPr sz="1200" dirty="0">
              <a:latin typeface="Trebuchet MS"/>
              <a:cs typeface="Trebuchet MS"/>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6" name="object 72"/>
          <p:cNvSpPr/>
          <p:nvPr/>
        </p:nvSpPr>
        <p:spPr>
          <a:xfrm>
            <a:off x="3790950" y="2482850"/>
            <a:ext cx="990600" cy="304800"/>
          </a:xfrm>
          <a:custGeom>
            <a:avLst/>
            <a:gdLst/>
            <a:ahLst/>
            <a:cxnLst/>
            <a:rect l="l" t="t" r="r" b="b"/>
            <a:pathLst>
              <a:path w="712470" h="142239">
                <a:moveTo>
                  <a:pt x="637336" y="0"/>
                </a:moveTo>
                <a:lnTo>
                  <a:pt x="0" y="0"/>
                </a:lnTo>
                <a:lnTo>
                  <a:pt x="0" y="141858"/>
                </a:lnTo>
                <a:lnTo>
                  <a:pt x="637336" y="141858"/>
                </a:lnTo>
                <a:lnTo>
                  <a:pt x="712114" y="70916"/>
                </a:lnTo>
                <a:lnTo>
                  <a:pt x="637336" y="0"/>
                </a:lnTo>
                <a:close/>
              </a:path>
            </a:pathLst>
          </a:custGeom>
          <a:solidFill>
            <a:schemeClr val="accent5"/>
          </a:solidFill>
        </p:spPr>
        <p:txBody>
          <a:bodyPr wrap="square" lIns="0" tIns="0" rIns="0" bIns="0" rtlCol="0"/>
          <a:lstStyle/>
          <a:p>
            <a:endParaRPr/>
          </a:p>
        </p:txBody>
      </p:sp>
      <p:sp>
        <p:nvSpPr>
          <p:cNvPr id="35" name="object 67"/>
          <p:cNvSpPr/>
          <p:nvPr/>
        </p:nvSpPr>
        <p:spPr>
          <a:xfrm>
            <a:off x="2876550" y="2482850"/>
            <a:ext cx="941070" cy="304800"/>
          </a:xfrm>
          <a:custGeom>
            <a:avLst/>
            <a:gdLst/>
            <a:ahLst/>
            <a:cxnLst/>
            <a:rect l="l" t="t" r="r" b="b"/>
            <a:pathLst>
              <a:path w="712470" h="142239">
                <a:moveTo>
                  <a:pt x="712114" y="0"/>
                </a:moveTo>
                <a:lnTo>
                  <a:pt x="74777" y="0"/>
                </a:lnTo>
                <a:lnTo>
                  <a:pt x="0" y="70916"/>
                </a:lnTo>
                <a:lnTo>
                  <a:pt x="74777" y="141858"/>
                </a:lnTo>
                <a:lnTo>
                  <a:pt x="712114" y="141858"/>
                </a:lnTo>
                <a:lnTo>
                  <a:pt x="712114" y="0"/>
                </a:lnTo>
                <a:close/>
              </a:path>
            </a:pathLst>
          </a:custGeom>
          <a:solidFill>
            <a:schemeClr val="accent5"/>
          </a:solidFill>
        </p:spPr>
        <p:txBody>
          <a:bodyPr wrap="square" lIns="0" tIns="0" rIns="0" bIns="0" rtlCol="0"/>
          <a:lstStyle/>
          <a:p>
            <a:endParaRPr/>
          </a:p>
        </p:txBody>
      </p:sp>
      <p:sp>
        <p:nvSpPr>
          <p:cNvPr id="2" name="object 2"/>
          <p:cNvSpPr/>
          <p:nvPr/>
        </p:nvSpPr>
        <p:spPr>
          <a:xfrm>
            <a:off x="0" y="1309"/>
            <a:ext cx="324002" cy="10907991"/>
          </a:xfrm>
          <a:prstGeom prst="rect">
            <a:avLst/>
          </a:prstGeom>
          <a:blipFill>
            <a:blip r:embed="rId2" cstate="print"/>
            <a:stretch>
              <a:fillRect/>
            </a:stretch>
          </a:blipFill>
        </p:spPr>
        <p:txBody>
          <a:bodyPr wrap="square" lIns="0" tIns="0" rIns="0" bIns="0" rtlCol="0"/>
          <a:lstStyle/>
          <a:p>
            <a:endParaRPr/>
          </a:p>
        </p:txBody>
      </p:sp>
      <p:sp>
        <p:nvSpPr>
          <p:cNvPr id="15" name="object 15"/>
          <p:cNvSpPr/>
          <p:nvPr/>
        </p:nvSpPr>
        <p:spPr>
          <a:xfrm>
            <a:off x="0" y="10420698"/>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06584"/>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7" name="object 17"/>
          <p:cNvSpPr/>
          <p:nvPr/>
        </p:nvSpPr>
        <p:spPr>
          <a:xfrm>
            <a:off x="0" y="10597236"/>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8" name="object 18"/>
          <p:cNvSpPr/>
          <p:nvPr/>
        </p:nvSpPr>
        <p:spPr>
          <a:xfrm>
            <a:off x="2723857" y="10602001"/>
            <a:ext cx="5016500" cy="0"/>
          </a:xfrm>
          <a:custGeom>
            <a:avLst/>
            <a:gdLst/>
            <a:ahLst/>
            <a:cxnLst/>
            <a:rect l="l" t="t" r="r" b="b"/>
            <a:pathLst>
              <a:path w="5016500">
                <a:moveTo>
                  <a:pt x="0" y="0"/>
                </a:moveTo>
                <a:lnTo>
                  <a:pt x="5016144" y="0"/>
                </a:lnTo>
              </a:path>
            </a:pathLst>
          </a:custGeom>
          <a:ln w="36004">
            <a:solidFill>
              <a:srgbClr val="00A3A8"/>
            </a:solidFill>
          </a:ln>
        </p:spPr>
        <p:txBody>
          <a:bodyPr wrap="square" lIns="0" tIns="0" rIns="0" bIns="0" rtlCol="0"/>
          <a:lstStyle/>
          <a:p>
            <a:endParaRPr/>
          </a:p>
        </p:txBody>
      </p:sp>
      <p:sp>
        <p:nvSpPr>
          <p:cNvPr id="19" name="object 19"/>
          <p:cNvSpPr/>
          <p:nvPr/>
        </p:nvSpPr>
        <p:spPr>
          <a:xfrm>
            <a:off x="3510584" y="10511350"/>
            <a:ext cx="4229735" cy="0"/>
          </a:xfrm>
          <a:custGeom>
            <a:avLst/>
            <a:gdLst/>
            <a:ahLst/>
            <a:cxnLst/>
            <a:rect l="l" t="t" r="r" b="b"/>
            <a:pathLst>
              <a:path w="4229734">
                <a:moveTo>
                  <a:pt x="0" y="0"/>
                </a:moveTo>
                <a:lnTo>
                  <a:pt x="4229417" y="0"/>
                </a:lnTo>
              </a:path>
            </a:pathLst>
          </a:custGeom>
          <a:ln w="36004">
            <a:solidFill>
              <a:srgbClr val="00B8BE"/>
            </a:solidFill>
          </a:ln>
        </p:spPr>
        <p:txBody>
          <a:bodyPr wrap="square" lIns="0" tIns="0" rIns="0" bIns="0" rtlCol="0"/>
          <a:lstStyle/>
          <a:p>
            <a:endParaRPr/>
          </a:p>
        </p:txBody>
      </p:sp>
      <p:sp>
        <p:nvSpPr>
          <p:cNvPr id="20" name="object 20"/>
          <p:cNvSpPr/>
          <p:nvPr/>
        </p:nvSpPr>
        <p:spPr>
          <a:xfrm>
            <a:off x="4293666" y="10420700"/>
            <a:ext cx="3446779" cy="0"/>
          </a:xfrm>
          <a:custGeom>
            <a:avLst/>
            <a:gdLst/>
            <a:ahLst/>
            <a:cxnLst/>
            <a:rect l="l" t="t" r="r" b="b"/>
            <a:pathLst>
              <a:path w="3446779">
                <a:moveTo>
                  <a:pt x="0" y="0"/>
                </a:moveTo>
                <a:lnTo>
                  <a:pt x="3446335" y="0"/>
                </a:lnTo>
              </a:path>
            </a:pathLst>
          </a:custGeom>
          <a:ln w="36004">
            <a:solidFill>
              <a:srgbClr val="A2DADD"/>
            </a:solidFill>
          </a:ln>
        </p:spPr>
        <p:txBody>
          <a:bodyPr wrap="square" lIns="0" tIns="0" rIns="0" bIns="0" rtlCol="0"/>
          <a:lstStyle/>
          <a:p>
            <a:endParaRPr/>
          </a:p>
        </p:txBody>
      </p:sp>
      <p:sp>
        <p:nvSpPr>
          <p:cNvPr id="50" name="object 50"/>
          <p:cNvSpPr txBox="1"/>
          <p:nvPr/>
        </p:nvSpPr>
        <p:spPr>
          <a:xfrm>
            <a:off x="1123950" y="730250"/>
            <a:ext cx="5240650" cy="492443"/>
          </a:xfrm>
          <a:prstGeom prst="rect">
            <a:avLst/>
          </a:prstGeom>
        </p:spPr>
        <p:txBody>
          <a:bodyPr vert="horz" wrap="square" lIns="0" tIns="0" rIns="0" bIns="0" rtlCol="0">
            <a:spAutoFit/>
          </a:bodyPr>
          <a:lstStyle/>
          <a:p>
            <a:pPr marL="12700" algn="ctr">
              <a:lnSpc>
                <a:spcPct val="100000"/>
              </a:lnSpc>
            </a:pPr>
            <a:r>
              <a:rPr sz="1600" b="1" dirty="0" err="1">
                <a:latin typeface="Trebuchet MS"/>
                <a:cs typeface="Trebuchet MS"/>
              </a:rPr>
              <a:t>Структура</a:t>
            </a:r>
            <a:r>
              <a:rPr sz="1600" b="1" dirty="0">
                <a:latin typeface="Trebuchet MS"/>
                <a:cs typeface="Trebuchet MS"/>
              </a:rPr>
              <a:t> </a:t>
            </a:r>
            <a:r>
              <a:rPr lang="ru-RU" sz="1600" b="1" spc="-15" dirty="0" smtClean="0">
                <a:latin typeface="Trebuchet MS"/>
                <a:cs typeface="Trebuchet MS"/>
              </a:rPr>
              <a:t>муниципального </a:t>
            </a:r>
            <a:r>
              <a:rPr sz="1600" b="1" spc="-15" dirty="0" err="1" smtClean="0">
                <a:latin typeface="Trebuchet MS"/>
                <a:cs typeface="Trebuchet MS"/>
              </a:rPr>
              <a:t>долг</a:t>
            </a:r>
            <a:r>
              <a:rPr lang="ru-RU" sz="1600" b="1" spc="-15" dirty="0" smtClean="0">
                <a:latin typeface="Trebuchet MS"/>
                <a:cs typeface="Trebuchet MS"/>
              </a:rPr>
              <a:t>а </a:t>
            </a:r>
          </a:p>
          <a:p>
            <a:pPr marL="12700" algn="ctr">
              <a:lnSpc>
                <a:spcPct val="100000"/>
              </a:lnSpc>
            </a:pPr>
            <a:r>
              <a:rPr lang="ru-RU" sz="1600" b="1" spc="-15" dirty="0" smtClean="0">
                <a:latin typeface="Trebuchet MS"/>
                <a:cs typeface="Trebuchet MS"/>
              </a:rPr>
              <a:t>Шалинского муниципального округа</a:t>
            </a:r>
            <a:endParaRPr sz="1600" dirty="0">
              <a:latin typeface="Trebuchet MS"/>
              <a:cs typeface="Trebuchet MS"/>
            </a:endParaRPr>
          </a:p>
        </p:txBody>
      </p:sp>
      <p:sp>
        <p:nvSpPr>
          <p:cNvPr id="53" name="object 53"/>
          <p:cNvSpPr txBox="1"/>
          <p:nvPr/>
        </p:nvSpPr>
        <p:spPr>
          <a:xfrm>
            <a:off x="1446441" y="390741"/>
            <a:ext cx="1931670" cy="184666"/>
          </a:xfrm>
          <a:prstGeom prst="rect">
            <a:avLst/>
          </a:prstGeom>
        </p:spPr>
        <p:txBody>
          <a:bodyPr vert="horz" wrap="square" lIns="0" tIns="0" rIns="0" bIns="0" rtlCol="0">
            <a:spAutoFit/>
          </a:bodyPr>
          <a:lstStyle/>
          <a:p>
            <a:pPr marL="12700">
              <a:lnSpc>
                <a:spcPct val="100000"/>
              </a:lnSpc>
            </a:pPr>
            <a:r>
              <a:rPr lang="ru-RU" sz="1200" b="1" spc="-15" dirty="0" smtClean="0">
                <a:solidFill>
                  <a:srgbClr val="FFFFFF"/>
                </a:solidFill>
                <a:latin typeface="Trebuchet MS"/>
                <a:cs typeface="Trebuchet MS"/>
              </a:rPr>
              <a:t>МУНИЦИПАЛЬНЫЙ</a:t>
            </a:r>
            <a:r>
              <a:rPr sz="1200" b="1" spc="-160" dirty="0" smtClean="0">
                <a:solidFill>
                  <a:srgbClr val="FFFFFF"/>
                </a:solidFill>
                <a:latin typeface="Trebuchet MS"/>
                <a:cs typeface="Trebuchet MS"/>
              </a:rPr>
              <a:t> </a:t>
            </a:r>
            <a:r>
              <a:rPr sz="1200" b="1" spc="-25" dirty="0">
                <a:solidFill>
                  <a:srgbClr val="FFFFFF"/>
                </a:solidFill>
                <a:latin typeface="Trebuchet MS"/>
                <a:cs typeface="Trebuchet MS"/>
              </a:rPr>
              <a:t>ДОЛГ</a:t>
            </a:r>
            <a:endParaRPr sz="1200" dirty="0">
              <a:latin typeface="Trebuchet MS"/>
              <a:cs typeface="Trebuchet MS"/>
            </a:endParaRPr>
          </a:p>
        </p:txBody>
      </p:sp>
      <p:sp>
        <p:nvSpPr>
          <p:cNvPr id="54" name="object 54"/>
          <p:cNvSpPr txBox="1"/>
          <p:nvPr/>
        </p:nvSpPr>
        <p:spPr>
          <a:xfrm>
            <a:off x="514350" y="3702050"/>
            <a:ext cx="6629400" cy="2031325"/>
          </a:xfrm>
          <a:prstGeom prst="rect">
            <a:avLst/>
          </a:prstGeom>
        </p:spPr>
        <p:txBody>
          <a:bodyPr vert="horz" wrap="square" lIns="0" tIns="0" rIns="0" bIns="0" rtlCol="0">
            <a:spAutoFit/>
          </a:bodyPr>
          <a:lstStyle/>
          <a:p>
            <a:r>
              <a:rPr lang="ru-RU" sz="1200" dirty="0" smtClean="0">
                <a:latin typeface="Liberation Serif" pitchFamily="18" charset="0"/>
                <a:ea typeface="Liberation Serif" pitchFamily="18" charset="0"/>
                <a:cs typeface="Liberation Serif" pitchFamily="18" charset="0"/>
              </a:rPr>
              <a:t>       На 01.01.2026 года  размер муниципального  долга составил 66 432 143,01 рубля.  По сравнению с 01.01.2025 годом размер муниципального долга увеличился на 66 432 143,01 рубля.  </a:t>
            </a:r>
          </a:p>
          <a:p>
            <a:r>
              <a:rPr lang="ru-RU" sz="1200" dirty="0" smtClean="0">
                <a:latin typeface="Liberation Serif" pitchFamily="18" charset="0"/>
                <a:ea typeface="Liberation Serif" pitchFamily="18" charset="0"/>
                <a:cs typeface="Liberation Serif" pitchFamily="18" charset="0"/>
              </a:rPr>
              <a:t>       Верхний предел муниципального внутреннего долга Шалинского муниципального округа на 01.01.2026 года утвержден  пунктом 14 решения Думы Шалинского муниципального округа от  29 декабря 2025 года № 456  «О внесении изменений в решение Думы Шалинского городского округа от 19.12.2024  № 355 «О бюджете Шалинского муниципального округа на 2025 год и плановый период 2026 и 2027 годов» в сумме 66 432 143,01 рубля,  в том числе верхний предел долга по муниципальным гарантиям Шалинского муниципального округа в валюте Российской Федерации – 66 432 143,01 рубля. </a:t>
            </a:r>
          </a:p>
          <a:p>
            <a:endParaRPr lang="ru-RU" sz="1200" dirty="0" smtClean="0">
              <a:latin typeface="Liberation Serif" pitchFamily="18" charset="0"/>
              <a:ea typeface="Liberation Serif" pitchFamily="18" charset="0"/>
              <a:cs typeface="Liberation Serif" pitchFamily="18" charset="0"/>
            </a:endParaRPr>
          </a:p>
          <a:p>
            <a:pPr>
              <a:buFontTx/>
              <a:buChar char="-"/>
            </a:pPr>
            <a:endParaRPr lang="ru-RU" sz="1200" dirty="0">
              <a:latin typeface="Liberation Serif" pitchFamily="18" charset="0"/>
              <a:ea typeface="Liberation Serif" pitchFamily="18" charset="0"/>
              <a:cs typeface="Liberation Serif" pitchFamily="18" charset="0"/>
            </a:endParaRPr>
          </a:p>
        </p:txBody>
      </p:sp>
      <p:sp>
        <p:nvSpPr>
          <p:cNvPr id="67" name="object 67"/>
          <p:cNvSpPr/>
          <p:nvPr/>
        </p:nvSpPr>
        <p:spPr>
          <a:xfrm>
            <a:off x="2876550" y="1949450"/>
            <a:ext cx="941070" cy="304800"/>
          </a:xfrm>
          <a:custGeom>
            <a:avLst/>
            <a:gdLst/>
            <a:ahLst/>
            <a:cxnLst/>
            <a:rect l="l" t="t" r="r" b="b"/>
            <a:pathLst>
              <a:path w="712470" h="142239">
                <a:moveTo>
                  <a:pt x="712114" y="0"/>
                </a:moveTo>
                <a:lnTo>
                  <a:pt x="74777" y="0"/>
                </a:lnTo>
                <a:lnTo>
                  <a:pt x="0" y="70916"/>
                </a:lnTo>
                <a:lnTo>
                  <a:pt x="74777" y="141858"/>
                </a:lnTo>
                <a:lnTo>
                  <a:pt x="712114" y="141858"/>
                </a:lnTo>
                <a:lnTo>
                  <a:pt x="712114" y="0"/>
                </a:lnTo>
                <a:close/>
              </a:path>
            </a:pathLst>
          </a:custGeom>
          <a:solidFill>
            <a:srgbClr val="92D050"/>
          </a:solidFill>
        </p:spPr>
        <p:txBody>
          <a:bodyPr wrap="square" lIns="0" tIns="0" rIns="0" bIns="0" rtlCol="0"/>
          <a:lstStyle/>
          <a:p>
            <a:endParaRPr/>
          </a:p>
        </p:txBody>
      </p:sp>
      <p:sp>
        <p:nvSpPr>
          <p:cNvPr id="72" name="object 72"/>
          <p:cNvSpPr/>
          <p:nvPr/>
        </p:nvSpPr>
        <p:spPr>
          <a:xfrm>
            <a:off x="3790950" y="1949450"/>
            <a:ext cx="914400" cy="304800"/>
          </a:xfrm>
          <a:custGeom>
            <a:avLst/>
            <a:gdLst/>
            <a:ahLst/>
            <a:cxnLst/>
            <a:rect l="l" t="t" r="r" b="b"/>
            <a:pathLst>
              <a:path w="712470" h="142239">
                <a:moveTo>
                  <a:pt x="637336" y="0"/>
                </a:moveTo>
                <a:lnTo>
                  <a:pt x="0" y="0"/>
                </a:lnTo>
                <a:lnTo>
                  <a:pt x="0" y="141858"/>
                </a:lnTo>
                <a:lnTo>
                  <a:pt x="637336" y="141858"/>
                </a:lnTo>
                <a:lnTo>
                  <a:pt x="712114" y="70916"/>
                </a:lnTo>
                <a:lnTo>
                  <a:pt x="637336" y="0"/>
                </a:lnTo>
                <a:close/>
              </a:path>
            </a:pathLst>
          </a:custGeom>
          <a:solidFill>
            <a:srgbClr val="92D050"/>
          </a:solidFill>
        </p:spPr>
        <p:txBody>
          <a:bodyPr wrap="square" lIns="0" tIns="0" rIns="0" bIns="0" rtlCol="0"/>
          <a:lstStyle/>
          <a:p>
            <a:endParaRPr/>
          </a:p>
        </p:txBody>
      </p:sp>
      <p:sp>
        <p:nvSpPr>
          <p:cNvPr id="74" name="object 74"/>
          <p:cNvSpPr txBox="1"/>
          <p:nvPr/>
        </p:nvSpPr>
        <p:spPr>
          <a:xfrm>
            <a:off x="2800350" y="1949450"/>
            <a:ext cx="1766074" cy="282706"/>
          </a:xfrm>
          <a:prstGeom prst="rect">
            <a:avLst/>
          </a:prstGeom>
        </p:spPr>
        <p:txBody>
          <a:bodyPr vert="horz" wrap="square" lIns="0" tIns="0" rIns="0" bIns="0" rtlCol="0">
            <a:spAutoFit/>
          </a:bodyPr>
          <a:lstStyle/>
          <a:p>
            <a:pPr marL="12700" marR="5080" indent="226060">
              <a:lnSpc>
                <a:spcPct val="166700"/>
              </a:lnSpc>
            </a:pPr>
            <a:r>
              <a:rPr lang="ru-RU" sz="1100" spc="35" dirty="0" smtClean="0">
                <a:solidFill>
                  <a:srgbClr val="231F20"/>
                </a:solidFill>
                <a:latin typeface="Arial Narrow"/>
                <a:cs typeface="Arial Narrow"/>
              </a:rPr>
              <a:t>   </a:t>
            </a:r>
            <a:r>
              <a:rPr sz="1100" spc="35" smtClean="0">
                <a:solidFill>
                  <a:srgbClr val="231F20"/>
                </a:solidFill>
                <a:latin typeface="Arial Narrow"/>
                <a:cs typeface="Arial Narrow"/>
              </a:rPr>
              <a:t>Бюджетные </a:t>
            </a:r>
            <a:r>
              <a:rPr sz="1100" spc="40" dirty="0" err="1" smtClean="0">
                <a:solidFill>
                  <a:srgbClr val="231F20"/>
                </a:solidFill>
                <a:latin typeface="Arial Narrow"/>
                <a:cs typeface="Arial Narrow"/>
              </a:rPr>
              <a:t>кредиты</a:t>
            </a:r>
            <a:endParaRPr sz="1100" dirty="0">
              <a:latin typeface="Arial Narrow"/>
              <a:cs typeface="Arial Narrow"/>
            </a:endParaRPr>
          </a:p>
        </p:txBody>
      </p:sp>
      <p:graphicFrame>
        <p:nvGraphicFramePr>
          <p:cNvPr id="183" name="Диаграмма 182"/>
          <p:cNvGraphicFramePr/>
          <p:nvPr/>
        </p:nvGraphicFramePr>
        <p:xfrm>
          <a:off x="0" y="654050"/>
          <a:ext cx="3200400" cy="3048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4" name="Диаграмма 183"/>
          <p:cNvGraphicFramePr/>
          <p:nvPr/>
        </p:nvGraphicFramePr>
        <p:xfrm>
          <a:off x="4248150" y="1111250"/>
          <a:ext cx="3200400" cy="24384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86" name="Диаграмма 185"/>
          <p:cNvGraphicFramePr/>
          <p:nvPr/>
        </p:nvGraphicFramePr>
        <p:xfrm>
          <a:off x="590550" y="8197850"/>
          <a:ext cx="2895600" cy="2285999"/>
        </p:xfrm>
        <a:graphic>
          <a:graphicData uri="http://schemas.openxmlformats.org/drawingml/2006/chart">
            <c:chart xmlns:c="http://schemas.openxmlformats.org/drawingml/2006/chart" xmlns:r="http://schemas.openxmlformats.org/officeDocument/2006/relationships" r:id="rId5"/>
          </a:graphicData>
        </a:graphic>
      </p:graphicFrame>
      <p:grpSp>
        <p:nvGrpSpPr>
          <p:cNvPr id="79" name="Группа 78"/>
          <p:cNvGrpSpPr/>
          <p:nvPr/>
        </p:nvGrpSpPr>
        <p:grpSpPr>
          <a:xfrm>
            <a:off x="0" y="196850"/>
            <a:ext cx="7740523" cy="396240"/>
            <a:chOff x="0" y="288010"/>
            <a:chExt cx="7740523" cy="396240"/>
          </a:xfrm>
        </p:grpSpPr>
        <p:sp>
          <p:nvSpPr>
            <p:cNvPr id="80"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92"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93"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94"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95"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96"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97"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98"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99" name="Группа 44"/>
            <p:cNvGrpSpPr/>
            <p:nvPr/>
          </p:nvGrpSpPr>
          <p:grpSpPr>
            <a:xfrm>
              <a:off x="990600" y="288010"/>
              <a:ext cx="6101715" cy="396240"/>
              <a:chOff x="990600" y="288010"/>
              <a:chExt cx="6101715" cy="396240"/>
            </a:xfrm>
          </p:grpSpPr>
          <p:sp>
            <p:nvSpPr>
              <p:cNvPr id="101"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102"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103" name="object 14"/>
              <p:cNvSpPr txBox="1"/>
              <p:nvPr/>
            </p:nvSpPr>
            <p:spPr>
              <a:xfrm>
                <a:off x="6762750" y="381748"/>
                <a:ext cx="245403"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17</a:t>
                </a:r>
                <a:endParaRPr sz="1200" dirty="0">
                  <a:latin typeface="Gill Sans MT"/>
                  <a:cs typeface="Gill Sans MT"/>
                </a:endParaRPr>
              </a:p>
            </p:txBody>
          </p:sp>
        </p:grpSp>
        <p:sp>
          <p:nvSpPr>
            <p:cNvPr id="100" name="object 21"/>
            <p:cNvSpPr txBox="1"/>
            <p:nvPr/>
          </p:nvSpPr>
          <p:spPr>
            <a:xfrm>
              <a:off x="1276350" y="364210"/>
              <a:ext cx="5410200" cy="166712"/>
            </a:xfrm>
            <a:prstGeom prst="rect">
              <a:avLst/>
            </a:prstGeom>
          </p:spPr>
          <p:txBody>
            <a:bodyPr vert="horz" wrap="square" lIns="0" tIns="0" rIns="0" bIns="0" rtlCol="0">
              <a:spAutoFit/>
            </a:bodyPr>
            <a:lstStyle/>
            <a:p>
              <a:pPr marL="12700" marR="5080">
                <a:lnSpc>
                  <a:spcPts val="1300"/>
                </a:lnSpc>
              </a:pPr>
              <a:r>
                <a:rPr lang="ru-RU" sz="1000" b="1" spc="-20" dirty="0" smtClean="0">
                  <a:solidFill>
                    <a:srgbClr val="FFFFFF"/>
                  </a:solidFill>
                  <a:latin typeface="Trebuchet MS"/>
                  <a:cs typeface="Trebuchet MS"/>
                </a:rPr>
                <a:t>МУНИЦИПАЛЬНЫЙ ДОЛГ</a:t>
              </a:r>
              <a:endParaRPr lang="ru-RU" sz="1000" dirty="0" smtClean="0">
                <a:latin typeface="Trebuchet MS"/>
                <a:cs typeface="Trebuchet MS"/>
              </a:endParaRPr>
            </a:p>
          </p:txBody>
        </p:sp>
      </p:grpSp>
      <p:pic>
        <p:nvPicPr>
          <p:cNvPr id="33" name="Рисунок 32" descr="slayd2.jpg"/>
          <p:cNvPicPr>
            <a:picLocks noChangeAspect="1"/>
          </p:cNvPicPr>
          <p:nvPr/>
        </p:nvPicPr>
        <p:blipFill>
          <a:blip r:embed="rId6" cstate="print"/>
          <a:stretch>
            <a:fillRect/>
          </a:stretch>
        </p:blipFill>
        <p:spPr>
          <a:xfrm>
            <a:off x="514350" y="5988050"/>
            <a:ext cx="6781800" cy="4267200"/>
          </a:xfrm>
          <a:prstGeom prst="rect">
            <a:avLst/>
          </a:prstGeom>
        </p:spPr>
      </p:pic>
      <p:sp>
        <p:nvSpPr>
          <p:cNvPr id="34" name="Прямоугольник 33"/>
          <p:cNvSpPr/>
          <p:nvPr/>
        </p:nvSpPr>
        <p:spPr>
          <a:xfrm>
            <a:off x="2800350" y="2406650"/>
            <a:ext cx="1922642" cy="335861"/>
          </a:xfrm>
          <a:prstGeom prst="rect">
            <a:avLst/>
          </a:prstGeom>
        </p:spPr>
        <p:txBody>
          <a:bodyPr wrap="none">
            <a:spAutoFit/>
          </a:bodyPr>
          <a:lstStyle/>
          <a:p>
            <a:pPr marL="12700" marR="5080" indent="226060">
              <a:lnSpc>
                <a:spcPct val="166700"/>
              </a:lnSpc>
            </a:pPr>
            <a:r>
              <a:rPr lang="ru-RU" sz="1100" spc="35" dirty="0" smtClean="0">
                <a:solidFill>
                  <a:srgbClr val="231F20"/>
                </a:solidFill>
                <a:latin typeface="Arial Narrow"/>
                <a:cs typeface="Arial Narrow"/>
              </a:rPr>
              <a:t>Муниципальные гарантии</a:t>
            </a:r>
            <a:endParaRPr lang="ru-RU" sz="1100" dirty="0">
              <a:latin typeface="Arial Narrow"/>
              <a:cs typeface="Arial Narrow"/>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1309"/>
            <a:ext cx="324002" cy="10907991"/>
          </a:xfrm>
          <a:prstGeom prst="rect">
            <a:avLst/>
          </a:prstGeom>
          <a:blipFill>
            <a:blip r:embed="rId2" cstate="print"/>
            <a:stretch>
              <a:fillRect/>
            </a:stretch>
          </a:blipFill>
        </p:spPr>
        <p:txBody>
          <a:bodyPr wrap="square" lIns="0" tIns="0" rIns="0" bIns="0" rtlCol="0"/>
          <a:lstStyle/>
          <a:p>
            <a:endParaRPr/>
          </a:p>
        </p:txBody>
      </p:sp>
      <p:sp>
        <p:nvSpPr>
          <p:cNvPr id="15" name="object 15"/>
          <p:cNvSpPr/>
          <p:nvPr/>
        </p:nvSpPr>
        <p:spPr>
          <a:xfrm>
            <a:off x="0" y="10420698"/>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06584"/>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7" name="object 17"/>
          <p:cNvSpPr/>
          <p:nvPr/>
        </p:nvSpPr>
        <p:spPr>
          <a:xfrm>
            <a:off x="0" y="10597236"/>
            <a:ext cx="7740015" cy="0"/>
          </a:xfrm>
          <a:custGeom>
            <a:avLst/>
            <a:gdLst/>
            <a:ahLst/>
            <a:cxnLst/>
            <a:rect l="l" t="t" r="r" b="b"/>
            <a:pathLst>
              <a:path w="7740015">
                <a:moveTo>
                  <a:pt x="0" y="0"/>
                </a:moveTo>
                <a:lnTo>
                  <a:pt x="7740001" y="0"/>
                </a:lnTo>
              </a:path>
            </a:pathLst>
          </a:custGeom>
          <a:ln w="6350">
            <a:solidFill>
              <a:srgbClr val="8A8C8E"/>
            </a:solidFill>
          </a:ln>
        </p:spPr>
        <p:txBody>
          <a:bodyPr wrap="square" lIns="0" tIns="0" rIns="0" bIns="0" rtlCol="0"/>
          <a:lstStyle/>
          <a:p>
            <a:endParaRPr/>
          </a:p>
        </p:txBody>
      </p:sp>
      <p:sp>
        <p:nvSpPr>
          <p:cNvPr id="18" name="object 18"/>
          <p:cNvSpPr/>
          <p:nvPr/>
        </p:nvSpPr>
        <p:spPr>
          <a:xfrm>
            <a:off x="2723857" y="10602001"/>
            <a:ext cx="5016500" cy="0"/>
          </a:xfrm>
          <a:custGeom>
            <a:avLst/>
            <a:gdLst/>
            <a:ahLst/>
            <a:cxnLst/>
            <a:rect l="l" t="t" r="r" b="b"/>
            <a:pathLst>
              <a:path w="5016500">
                <a:moveTo>
                  <a:pt x="0" y="0"/>
                </a:moveTo>
                <a:lnTo>
                  <a:pt x="5016144" y="0"/>
                </a:lnTo>
              </a:path>
            </a:pathLst>
          </a:custGeom>
          <a:ln w="36004">
            <a:solidFill>
              <a:srgbClr val="00A3A8"/>
            </a:solidFill>
          </a:ln>
        </p:spPr>
        <p:txBody>
          <a:bodyPr wrap="square" lIns="0" tIns="0" rIns="0" bIns="0" rtlCol="0"/>
          <a:lstStyle/>
          <a:p>
            <a:endParaRPr/>
          </a:p>
        </p:txBody>
      </p:sp>
      <p:sp>
        <p:nvSpPr>
          <p:cNvPr id="19" name="object 19"/>
          <p:cNvSpPr/>
          <p:nvPr/>
        </p:nvSpPr>
        <p:spPr>
          <a:xfrm>
            <a:off x="3510584" y="10511350"/>
            <a:ext cx="4229735" cy="0"/>
          </a:xfrm>
          <a:custGeom>
            <a:avLst/>
            <a:gdLst/>
            <a:ahLst/>
            <a:cxnLst/>
            <a:rect l="l" t="t" r="r" b="b"/>
            <a:pathLst>
              <a:path w="4229734">
                <a:moveTo>
                  <a:pt x="0" y="0"/>
                </a:moveTo>
                <a:lnTo>
                  <a:pt x="4229417" y="0"/>
                </a:lnTo>
              </a:path>
            </a:pathLst>
          </a:custGeom>
          <a:ln w="36004">
            <a:solidFill>
              <a:srgbClr val="00B8BE"/>
            </a:solidFill>
          </a:ln>
        </p:spPr>
        <p:txBody>
          <a:bodyPr wrap="square" lIns="0" tIns="0" rIns="0" bIns="0" rtlCol="0"/>
          <a:lstStyle/>
          <a:p>
            <a:endParaRPr/>
          </a:p>
        </p:txBody>
      </p:sp>
      <p:sp>
        <p:nvSpPr>
          <p:cNvPr id="20" name="object 20"/>
          <p:cNvSpPr/>
          <p:nvPr/>
        </p:nvSpPr>
        <p:spPr>
          <a:xfrm>
            <a:off x="4293666" y="10420700"/>
            <a:ext cx="3446779" cy="0"/>
          </a:xfrm>
          <a:custGeom>
            <a:avLst/>
            <a:gdLst/>
            <a:ahLst/>
            <a:cxnLst/>
            <a:rect l="l" t="t" r="r" b="b"/>
            <a:pathLst>
              <a:path w="3446779">
                <a:moveTo>
                  <a:pt x="0" y="0"/>
                </a:moveTo>
                <a:lnTo>
                  <a:pt x="3446335" y="0"/>
                </a:lnTo>
              </a:path>
            </a:pathLst>
          </a:custGeom>
          <a:ln w="36004">
            <a:solidFill>
              <a:srgbClr val="A2DADD"/>
            </a:solidFill>
          </a:ln>
        </p:spPr>
        <p:txBody>
          <a:bodyPr wrap="square" lIns="0" tIns="0" rIns="0" bIns="0" rtlCol="0"/>
          <a:lstStyle/>
          <a:p>
            <a:endParaRPr/>
          </a:p>
        </p:txBody>
      </p:sp>
      <p:sp>
        <p:nvSpPr>
          <p:cNvPr id="53" name="object 53"/>
          <p:cNvSpPr txBox="1"/>
          <p:nvPr/>
        </p:nvSpPr>
        <p:spPr>
          <a:xfrm>
            <a:off x="1446441" y="390741"/>
            <a:ext cx="1931670" cy="184666"/>
          </a:xfrm>
          <a:prstGeom prst="rect">
            <a:avLst/>
          </a:prstGeom>
        </p:spPr>
        <p:txBody>
          <a:bodyPr vert="horz" wrap="square" lIns="0" tIns="0" rIns="0" bIns="0" rtlCol="0">
            <a:spAutoFit/>
          </a:bodyPr>
          <a:lstStyle/>
          <a:p>
            <a:pPr marL="12700">
              <a:lnSpc>
                <a:spcPct val="100000"/>
              </a:lnSpc>
            </a:pPr>
            <a:r>
              <a:rPr lang="ru-RU" sz="1200" b="1" spc="-15" dirty="0" smtClean="0">
                <a:solidFill>
                  <a:srgbClr val="FFFFFF"/>
                </a:solidFill>
                <a:latin typeface="Trebuchet MS"/>
                <a:cs typeface="Trebuchet MS"/>
              </a:rPr>
              <a:t>МУНИЦИПАЛЬНЫЙ</a:t>
            </a:r>
            <a:r>
              <a:rPr sz="1200" b="1" spc="-160" dirty="0" smtClean="0">
                <a:solidFill>
                  <a:srgbClr val="FFFFFF"/>
                </a:solidFill>
                <a:latin typeface="Trebuchet MS"/>
                <a:cs typeface="Trebuchet MS"/>
              </a:rPr>
              <a:t> </a:t>
            </a:r>
            <a:r>
              <a:rPr sz="1200" b="1" spc="-25" dirty="0">
                <a:solidFill>
                  <a:srgbClr val="FFFFFF"/>
                </a:solidFill>
                <a:latin typeface="Trebuchet MS"/>
                <a:cs typeface="Trebuchet MS"/>
              </a:rPr>
              <a:t>ДОЛГ</a:t>
            </a:r>
            <a:endParaRPr sz="1200" dirty="0">
              <a:latin typeface="Trebuchet MS"/>
              <a:cs typeface="Trebuchet MS"/>
            </a:endParaRPr>
          </a:p>
        </p:txBody>
      </p:sp>
      <p:grpSp>
        <p:nvGrpSpPr>
          <p:cNvPr id="12" name="Группа 194"/>
          <p:cNvGrpSpPr/>
          <p:nvPr/>
        </p:nvGrpSpPr>
        <p:grpSpPr>
          <a:xfrm>
            <a:off x="4171950" y="1873250"/>
            <a:ext cx="3981693" cy="3354040"/>
            <a:chOff x="3695458" y="6966700"/>
            <a:chExt cx="3499021" cy="1231150"/>
          </a:xfrm>
        </p:grpSpPr>
        <p:grpSp>
          <p:nvGrpSpPr>
            <p:cNvPr id="13" name="Группа 190"/>
            <p:cNvGrpSpPr/>
            <p:nvPr/>
          </p:nvGrpSpPr>
          <p:grpSpPr>
            <a:xfrm>
              <a:off x="3714750" y="6966700"/>
              <a:ext cx="3479729" cy="867081"/>
              <a:chOff x="3714750" y="6966700"/>
              <a:chExt cx="3479729" cy="867081"/>
            </a:xfrm>
          </p:grpSpPr>
          <p:grpSp>
            <p:nvGrpSpPr>
              <p:cNvPr id="14" name="Группа 189"/>
              <p:cNvGrpSpPr/>
              <p:nvPr/>
            </p:nvGrpSpPr>
            <p:grpSpPr>
              <a:xfrm>
                <a:off x="4298123" y="6966700"/>
                <a:ext cx="2896356" cy="839110"/>
                <a:chOff x="4298123" y="6966700"/>
                <a:chExt cx="2896356" cy="839110"/>
              </a:xfrm>
            </p:grpSpPr>
            <p:grpSp>
              <p:nvGrpSpPr>
                <p:cNvPr id="22" name="Группа 187"/>
                <p:cNvGrpSpPr/>
                <p:nvPr/>
              </p:nvGrpSpPr>
              <p:grpSpPr>
                <a:xfrm>
                  <a:off x="4307419" y="6966700"/>
                  <a:ext cx="2235799" cy="192138"/>
                  <a:chOff x="4307419" y="6966700"/>
                  <a:chExt cx="2235799" cy="192138"/>
                </a:xfrm>
              </p:grpSpPr>
              <p:sp>
                <p:nvSpPr>
                  <p:cNvPr id="76" name="object 76"/>
                  <p:cNvSpPr/>
                  <p:nvPr/>
                </p:nvSpPr>
                <p:spPr>
                  <a:xfrm>
                    <a:off x="4307419" y="6966700"/>
                    <a:ext cx="2133513" cy="192138"/>
                  </a:xfrm>
                  <a:custGeom>
                    <a:avLst/>
                    <a:gdLst/>
                    <a:ahLst/>
                    <a:cxnLst/>
                    <a:rect l="l" t="t" r="r" b="b"/>
                    <a:pathLst>
                      <a:path w="712470" h="142239">
                        <a:moveTo>
                          <a:pt x="712114" y="0"/>
                        </a:moveTo>
                        <a:lnTo>
                          <a:pt x="74777" y="0"/>
                        </a:lnTo>
                        <a:lnTo>
                          <a:pt x="0" y="70916"/>
                        </a:lnTo>
                        <a:lnTo>
                          <a:pt x="74777" y="141859"/>
                        </a:lnTo>
                        <a:lnTo>
                          <a:pt x="712114" y="141859"/>
                        </a:lnTo>
                        <a:lnTo>
                          <a:pt x="712114" y="0"/>
                        </a:lnTo>
                        <a:close/>
                      </a:path>
                    </a:pathLst>
                  </a:custGeom>
                  <a:solidFill>
                    <a:srgbClr val="92D050"/>
                  </a:solidFill>
                </p:spPr>
                <p:txBody>
                  <a:bodyPr wrap="square" lIns="0" tIns="0" rIns="0" bIns="0" rtlCol="0"/>
                  <a:lstStyle/>
                  <a:p>
                    <a:endParaRPr/>
                  </a:p>
                </p:txBody>
              </p:sp>
              <p:sp>
                <p:nvSpPr>
                  <p:cNvPr id="83" name="object 83"/>
                  <p:cNvSpPr txBox="1"/>
                  <p:nvPr/>
                </p:nvSpPr>
                <p:spPr>
                  <a:xfrm>
                    <a:off x="4499012" y="6994670"/>
                    <a:ext cx="2044206" cy="97511"/>
                  </a:xfrm>
                  <a:prstGeom prst="rect">
                    <a:avLst/>
                  </a:prstGeom>
                </p:spPr>
                <p:txBody>
                  <a:bodyPr vert="horz" wrap="square" lIns="0" tIns="0" rIns="0" bIns="0" rtlCol="0">
                    <a:spAutoFit/>
                  </a:bodyPr>
                  <a:lstStyle/>
                  <a:p>
                    <a:pPr marL="12700" marR="5080">
                      <a:lnSpc>
                        <a:spcPct val="166700"/>
                      </a:lnSpc>
                    </a:pPr>
                    <a:r>
                      <a:rPr sz="1200" spc="25" dirty="0" err="1">
                        <a:solidFill>
                          <a:srgbClr val="231F20"/>
                        </a:solidFill>
                        <a:latin typeface="Arial Narrow"/>
                        <a:cs typeface="Arial Narrow"/>
                      </a:rPr>
                      <a:t>Развитие</a:t>
                    </a:r>
                    <a:r>
                      <a:rPr sz="1200" spc="-45" dirty="0">
                        <a:solidFill>
                          <a:srgbClr val="231F20"/>
                        </a:solidFill>
                        <a:latin typeface="Arial Narrow"/>
                        <a:cs typeface="Arial Narrow"/>
                      </a:rPr>
                      <a:t> </a:t>
                    </a:r>
                    <a:r>
                      <a:rPr sz="1200" spc="25" dirty="0" err="1" smtClean="0">
                        <a:solidFill>
                          <a:srgbClr val="231F20"/>
                        </a:solidFill>
                        <a:latin typeface="Arial Narrow"/>
                        <a:cs typeface="Arial Narrow"/>
                      </a:rPr>
                      <a:t>образования</a:t>
                    </a:r>
                    <a:endParaRPr sz="1200" dirty="0">
                      <a:latin typeface="Arial Narrow"/>
                      <a:cs typeface="Arial Narrow"/>
                    </a:endParaRPr>
                  </a:p>
                </p:txBody>
              </p:sp>
            </p:grpSp>
            <p:grpSp>
              <p:nvGrpSpPr>
                <p:cNvPr id="23" name="Группа 188"/>
                <p:cNvGrpSpPr/>
                <p:nvPr/>
              </p:nvGrpSpPr>
              <p:grpSpPr>
                <a:xfrm>
                  <a:off x="4298123" y="7190463"/>
                  <a:ext cx="2896356" cy="615347"/>
                  <a:chOff x="4298123" y="7190463"/>
                  <a:chExt cx="2896356" cy="615347"/>
                </a:xfrm>
              </p:grpSpPr>
              <p:sp>
                <p:nvSpPr>
                  <p:cNvPr id="75" name="object 75"/>
                  <p:cNvSpPr/>
                  <p:nvPr/>
                </p:nvSpPr>
                <p:spPr>
                  <a:xfrm>
                    <a:off x="4307419" y="7192493"/>
                    <a:ext cx="2133513" cy="142240"/>
                  </a:xfrm>
                  <a:custGeom>
                    <a:avLst/>
                    <a:gdLst/>
                    <a:ahLst/>
                    <a:cxnLst/>
                    <a:rect l="l" t="t" r="r" b="b"/>
                    <a:pathLst>
                      <a:path w="712470" h="142239">
                        <a:moveTo>
                          <a:pt x="712114" y="0"/>
                        </a:moveTo>
                        <a:lnTo>
                          <a:pt x="74777" y="0"/>
                        </a:lnTo>
                        <a:lnTo>
                          <a:pt x="0" y="70929"/>
                        </a:lnTo>
                        <a:lnTo>
                          <a:pt x="74777" y="141884"/>
                        </a:lnTo>
                        <a:lnTo>
                          <a:pt x="712114" y="141884"/>
                        </a:lnTo>
                        <a:lnTo>
                          <a:pt x="712114" y="0"/>
                        </a:lnTo>
                        <a:close/>
                      </a:path>
                    </a:pathLst>
                  </a:custGeom>
                  <a:solidFill>
                    <a:srgbClr val="00B0F0"/>
                  </a:solidFill>
                </p:spPr>
                <p:txBody>
                  <a:bodyPr wrap="square" lIns="0" tIns="0" rIns="0" bIns="0" rtlCol="0"/>
                  <a:lstStyle/>
                  <a:p>
                    <a:endParaRPr/>
                  </a:p>
                </p:txBody>
              </p:sp>
              <p:sp>
                <p:nvSpPr>
                  <p:cNvPr id="77" name="object 77"/>
                  <p:cNvSpPr/>
                  <p:nvPr/>
                </p:nvSpPr>
                <p:spPr>
                  <a:xfrm>
                    <a:off x="4298123" y="7582047"/>
                    <a:ext cx="2133514" cy="223763"/>
                  </a:xfrm>
                  <a:custGeom>
                    <a:avLst/>
                    <a:gdLst/>
                    <a:ahLst/>
                    <a:cxnLst/>
                    <a:rect l="l" t="t" r="r" b="b"/>
                    <a:pathLst>
                      <a:path w="712470" h="142239">
                        <a:moveTo>
                          <a:pt x="712114" y="0"/>
                        </a:moveTo>
                        <a:lnTo>
                          <a:pt x="74777" y="0"/>
                        </a:lnTo>
                        <a:lnTo>
                          <a:pt x="0" y="70916"/>
                        </a:lnTo>
                        <a:lnTo>
                          <a:pt x="74777" y="141859"/>
                        </a:lnTo>
                        <a:lnTo>
                          <a:pt x="712114" y="141859"/>
                        </a:lnTo>
                        <a:lnTo>
                          <a:pt x="712114" y="0"/>
                        </a:lnTo>
                        <a:close/>
                      </a:path>
                    </a:pathLst>
                  </a:custGeom>
                  <a:solidFill>
                    <a:srgbClr val="00B050"/>
                  </a:solidFill>
                </p:spPr>
                <p:txBody>
                  <a:bodyPr wrap="square" lIns="0" tIns="0" rIns="0" bIns="0" rtlCol="0"/>
                  <a:lstStyle/>
                  <a:p>
                    <a:endParaRPr/>
                  </a:p>
                </p:txBody>
              </p:sp>
              <p:sp>
                <p:nvSpPr>
                  <p:cNvPr id="78" name="object 78"/>
                  <p:cNvSpPr/>
                  <p:nvPr/>
                </p:nvSpPr>
                <p:spPr>
                  <a:xfrm>
                    <a:off x="4307419" y="7372490"/>
                    <a:ext cx="2267440" cy="181587"/>
                  </a:xfrm>
                  <a:custGeom>
                    <a:avLst/>
                    <a:gdLst/>
                    <a:ahLst/>
                    <a:cxnLst/>
                    <a:rect l="l" t="t" r="r" b="b"/>
                    <a:pathLst>
                      <a:path w="712470" h="142239">
                        <a:moveTo>
                          <a:pt x="712114" y="0"/>
                        </a:moveTo>
                        <a:lnTo>
                          <a:pt x="74777" y="0"/>
                        </a:lnTo>
                        <a:lnTo>
                          <a:pt x="0" y="70929"/>
                        </a:lnTo>
                        <a:lnTo>
                          <a:pt x="74777" y="141884"/>
                        </a:lnTo>
                        <a:lnTo>
                          <a:pt x="712114" y="141884"/>
                        </a:lnTo>
                        <a:lnTo>
                          <a:pt x="712114" y="0"/>
                        </a:lnTo>
                        <a:close/>
                      </a:path>
                    </a:pathLst>
                  </a:custGeom>
                  <a:solidFill>
                    <a:srgbClr val="FA6D2E"/>
                  </a:solidFill>
                </p:spPr>
                <p:txBody>
                  <a:bodyPr wrap="square" lIns="0" tIns="0" rIns="0" bIns="0" rtlCol="0"/>
                  <a:lstStyle/>
                  <a:p>
                    <a:endParaRPr/>
                  </a:p>
                </p:txBody>
              </p:sp>
              <p:sp>
                <p:nvSpPr>
                  <p:cNvPr id="84" name="object 84"/>
                  <p:cNvSpPr txBox="1"/>
                  <p:nvPr/>
                </p:nvSpPr>
                <p:spPr>
                  <a:xfrm>
                    <a:off x="4499012" y="7190463"/>
                    <a:ext cx="2695467" cy="534226"/>
                  </a:xfrm>
                  <a:prstGeom prst="rect">
                    <a:avLst/>
                  </a:prstGeom>
                </p:spPr>
                <p:txBody>
                  <a:bodyPr vert="horz" wrap="square" lIns="0" tIns="0" rIns="0" bIns="0" rtlCol="0">
                    <a:spAutoFit/>
                  </a:bodyPr>
                  <a:lstStyle/>
                  <a:p>
                    <a:pPr marL="12700">
                      <a:lnSpc>
                        <a:spcPct val="100000"/>
                      </a:lnSpc>
                    </a:pPr>
                    <a:r>
                      <a:rPr sz="1200" spc="15" dirty="0">
                        <a:solidFill>
                          <a:srgbClr val="231F20"/>
                        </a:solidFill>
                        <a:latin typeface="Arial Narrow"/>
                        <a:cs typeface="Arial Narrow"/>
                      </a:rPr>
                      <a:t>Социальная </a:t>
                    </a:r>
                    <a:r>
                      <a:rPr sz="1200" spc="40" dirty="0">
                        <a:solidFill>
                          <a:srgbClr val="231F20"/>
                        </a:solidFill>
                        <a:latin typeface="Arial Narrow"/>
                        <a:cs typeface="Arial Narrow"/>
                      </a:rPr>
                      <a:t>поддержка</a:t>
                    </a:r>
                    <a:r>
                      <a:rPr sz="1200" spc="-70" dirty="0">
                        <a:solidFill>
                          <a:srgbClr val="231F20"/>
                        </a:solidFill>
                        <a:latin typeface="Arial Narrow"/>
                        <a:cs typeface="Arial Narrow"/>
                      </a:rPr>
                      <a:t> </a:t>
                    </a:r>
                    <a:r>
                      <a:rPr sz="1200" spc="35" dirty="0">
                        <a:solidFill>
                          <a:srgbClr val="231F20"/>
                        </a:solidFill>
                        <a:latin typeface="Arial Narrow"/>
                        <a:cs typeface="Arial Narrow"/>
                      </a:rPr>
                      <a:t>граждан</a:t>
                    </a:r>
                    <a:endParaRPr sz="1200" dirty="0">
                      <a:latin typeface="Arial Narrow"/>
                      <a:cs typeface="Arial Narrow"/>
                    </a:endParaRPr>
                  </a:p>
                  <a:p>
                    <a:pPr marL="12700" marR="5080">
                      <a:lnSpc>
                        <a:spcPct val="166700"/>
                      </a:lnSpc>
                    </a:pPr>
                    <a:endParaRPr lang="ru-RU" sz="1050" spc="25" dirty="0" smtClean="0">
                      <a:solidFill>
                        <a:srgbClr val="231F20"/>
                      </a:solidFill>
                      <a:latin typeface="Arial Narrow"/>
                      <a:cs typeface="Arial Narrow"/>
                    </a:endParaRPr>
                  </a:p>
                  <a:p>
                    <a:pPr marL="12700" marR="5080"/>
                    <a:endParaRPr lang="ru-RU" sz="1050" spc="25" dirty="0" smtClean="0">
                      <a:solidFill>
                        <a:srgbClr val="231F20"/>
                      </a:solidFill>
                      <a:latin typeface="Arial Narrow"/>
                      <a:cs typeface="Arial Narrow"/>
                    </a:endParaRPr>
                  </a:p>
                  <a:p>
                    <a:pPr marL="12700" marR="5080"/>
                    <a:r>
                      <a:rPr sz="1050" spc="25" smtClean="0">
                        <a:solidFill>
                          <a:srgbClr val="231F20"/>
                        </a:solidFill>
                        <a:latin typeface="Arial Narrow"/>
                        <a:cs typeface="Arial Narrow"/>
                      </a:rPr>
                      <a:t>Развитие</a:t>
                    </a:r>
                    <a:r>
                      <a:rPr sz="1050" spc="-5" smtClean="0">
                        <a:solidFill>
                          <a:srgbClr val="231F20"/>
                        </a:solidFill>
                        <a:latin typeface="Arial Narrow"/>
                        <a:cs typeface="Arial Narrow"/>
                      </a:rPr>
                      <a:t> </a:t>
                    </a:r>
                    <a:r>
                      <a:rPr lang="ru-RU" sz="1050" spc="-5" dirty="0" smtClean="0">
                        <a:solidFill>
                          <a:srgbClr val="231F20"/>
                        </a:solidFill>
                        <a:latin typeface="Arial Narrow"/>
                        <a:cs typeface="Arial Narrow"/>
                      </a:rPr>
                      <a:t>муниципальной службы</a:t>
                    </a:r>
                    <a:endParaRPr lang="ru-RU" sz="1050" spc="30" dirty="0" smtClean="0">
                      <a:solidFill>
                        <a:srgbClr val="231F20"/>
                      </a:solidFill>
                      <a:latin typeface="Arial Narrow"/>
                      <a:cs typeface="Arial Narrow"/>
                    </a:endParaRPr>
                  </a:p>
                  <a:p>
                    <a:pPr marL="12700" marR="5080">
                      <a:lnSpc>
                        <a:spcPct val="166700"/>
                      </a:lnSpc>
                    </a:pPr>
                    <a:endParaRPr lang="ru-RU" sz="1200" spc="30" dirty="0" smtClean="0">
                      <a:solidFill>
                        <a:srgbClr val="231F20"/>
                      </a:solidFill>
                      <a:latin typeface="Arial Narrow"/>
                      <a:cs typeface="Arial Narrow"/>
                    </a:endParaRPr>
                  </a:p>
                  <a:p>
                    <a:pPr marL="12700" marR="5080"/>
                    <a:r>
                      <a:rPr sz="1200" spc="30" smtClean="0">
                        <a:solidFill>
                          <a:srgbClr val="231F20"/>
                        </a:solidFill>
                        <a:latin typeface="Arial Narrow"/>
                        <a:cs typeface="Arial Narrow"/>
                      </a:rPr>
                      <a:t> </a:t>
                    </a:r>
                    <a:endParaRPr lang="ru-RU" sz="1200" spc="30" dirty="0" smtClean="0">
                      <a:solidFill>
                        <a:srgbClr val="231F20"/>
                      </a:solidFill>
                      <a:latin typeface="Arial Narrow"/>
                      <a:cs typeface="Arial Narrow"/>
                    </a:endParaRPr>
                  </a:p>
                  <a:p>
                    <a:pPr marL="12700" marR="5080"/>
                    <a:r>
                      <a:rPr sz="1200" spc="25" smtClean="0">
                        <a:solidFill>
                          <a:srgbClr val="231F20"/>
                        </a:solidFill>
                        <a:latin typeface="Arial Narrow"/>
                        <a:cs typeface="Arial Narrow"/>
                      </a:rPr>
                      <a:t>Развитие культуры</a:t>
                    </a:r>
                    <a:endParaRPr sz="1200" dirty="0">
                      <a:latin typeface="Arial Narrow"/>
                      <a:cs typeface="Arial Narrow"/>
                    </a:endParaRPr>
                  </a:p>
                </p:txBody>
              </p:sp>
            </p:grpSp>
          </p:grpSp>
          <p:sp>
            <p:nvSpPr>
              <p:cNvPr id="87" name="object 87"/>
              <p:cNvSpPr txBox="1"/>
              <p:nvPr/>
            </p:nvSpPr>
            <p:spPr>
              <a:xfrm>
                <a:off x="3714750" y="7283450"/>
                <a:ext cx="405765" cy="62136"/>
              </a:xfrm>
              <a:prstGeom prst="rect">
                <a:avLst/>
              </a:prstGeom>
            </p:spPr>
            <p:txBody>
              <a:bodyPr vert="horz" wrap="square" lIns="0" tIns="0" rIns="0" bIns="0" rtlCol="0">
                <a:spAutoFit/>
              </a:bodyPr>
              <a:lstStyle/>
              <a:p>
                <a:pPr marL="12700">
                  <a:lnSpc>
                    <a:spcPct val="100000"/>
                  </a:lnSpc>
                </a:pPr>
                <a:r>
                  <a:rPr lang="ru-RU" sz="1100" b="1" spc="-20" dirty="0" smtClean="0">
                    <a:solidFill>
                      <a:srgbClr val="231F20"/>
                    </a:solidFill>
                    <a:latin typeface="Trebuchet MS"/>
                    <a:cs typeface="Trebuchet MS"/>
                  </a:rPr>
                  <a:t>99 %</a:t>
                </a:r>
                <a:endParaRPr sz="1100" dirty="0">
                  <a:latin typeface="Trebuchet MS"/>
                  <a:cs typeface="Trebuchet MS"/>
                </a:endParaRPr>
              </a:p>
            </p:txBody>
          </p:sp>
          <p:sp>
            <p:nvSpPr>
              <p:cNvPr id="90" name="object 90"/>
              <p:cNvSpPr/>
              <p:nvPr/>
            </p:nvSpPr>
            <p:spPr>
              <a:xfrm>
                <a:off x="4147427" y="6966700"/>
                <a:ext cx="150696" cy="867081"/>
              </a:xfrm>
              <a:custGeom>
                <a:avLst/>
                <a:gdLst/>
                <a:ahLst/>
                <a:cxnLst/>
                <a:rect l="l" t="t" r="r" b="b"/>
                <a:pathLst>
                  <a:path w="118745" h="1130300">
                    <a:moveTo>
                      <a:pt x="114376" y="0"/>
                    </a:moveTo>
                    <a:lnTo>
                      <a:pt x="73526" y="15509"/>
                    </a:lnTo>
                    <a:lnTo>
                      <a:pt x="51170" y="49987"/>
                    </a:lnTo>
                    <a:lnTo>
                      <a:pt x="50253" y="60731"/>
                    </a:lnTo>
                    <a:lnTo>
                      <a:pt x="50253" y="524992"/>
                    </a:lnTo>
                    <a:lnTo>
                      <a:pt x="49487" y="533124"/>
                    </a:lnTo>
                    <a:lnTo>
                      <a:pt x="12019" y="560459"/>
                    </a:lnTo>
                    <a:lnTo>
                      <a:pt x="0" y="561047"/>
                    </a:lnTo>
                    <a:lnTo>
                      <a:pt x="0" y="569671"/>
                    </a:lnTo>
                    <a:lnTo>
                      <a:pt x="37985" y="579208"/>
                    </a:lnTo>
                    <a:lnTo>
                      <a:pt x="50253" y="605980"/>
                    </a:lnTo>
                    <a:lnTo>
                      <a:pt x="50253" y="1069987"/>
                    </a:lnTo>
                    <a:lnTo>
                      <a:pt x="51170" y="1080662"/>
                    </a:lnTo>
                    <a:lnTo>
                      <a:pt x="73526" y="1114796"/>
                    </a:lnTo>
                    <a:lnTo>
                      <a:pt x="114376" y="1130198"/>
                    </a:lnTo>
                    <a:lnTo>
                      <a:pt x="118402" y="1124191"/>
                    </a:lnTo>
                    <a:lnTo>
                      <a:pt x="104850" y="1120526"/>
                    </a:lnTo>
                    <a:lnTo>
                      <a:pt x="93148" y="1115931"/>
                    </a:lnTo>
                    <a:lnTo>
                      <a:pt x="64655" y="1088534"/>
                    </a:lnTo>
                    <a:lnTo>
                      <a:pt x="61112" y="1069987"/>
                    </a:lnTo>
                    <a:lnTo>
                      <a:pt x="61112" y="605980"/>
                    </a:lnTo>
                    <a:lnTo>
                      <a:pt x="60457" y="598503"/>
                    </a:lnTo>
                    <a:lnTo>
                      <a:pt x="28757" y="567522"/>
                    </a:lnTo>
                    <a:lnTo>
                      <a:pt x="18694" y="565353"/>
                    </a:lnTo>
                    <a:lnTo>
                      <a:pt x="28757" y="563257"/>
                    </a:lnTo>
                    <a:lnTo>
                      <a:pt x="58496" y="539430"/>
                    </a:lnTo>
                    <a:lnTo>
                      <a:pt x="61112" y="524992"/>
                    </a:lnTo>
                    <a:lnTo>
                      <a:pt x="61112" y="60731"/>
                    </a:lnTo>
                    <a:lnTo>
                      <a:pt x="61972" y="50979"/>
                    </a:lnTo>
                    <a:lnTo>
                      <a:pt x="92395" y="13955"/>
                    </a:lnTo>
                    <a:lnTo>
                      <a:pt x="117398" y="5867"/>
                    </a:lnTo>
                    <a:lnTo>
                      <a:pt x="114376" y="0"/>
                    </a:lnTo>
                    <a:close/>
                  </a:path>
                </a:pathLst>
              </a:custGeom>
              <a:solidFill>
                <a:srgbClr val="939598"/>
              </a:solidFill>
            </p:spPr>
            <p:txBody>
              <a:bodyPr wrap="square" lIns="0" tIns="0" rIns="0" bIns="0" rtlCol="0"/>
              <a:lstStyle/>
              <a:p>
                <a:endParaRPr/>
              </a:p>
            </p:txBody>
          </p:sp>
        </p:grpSp>
        <p:grpSp>
          <p:nvGrpSpPr>
            <p:cNvPr id="24" name="Группа 193"/>
            <p:cNvGrpSpPr/>
            <p:nvPr/>
          </p:nvGrpSpPr>
          <p:grpSpPr>
            <a:xfrm>
              <a:off x="3695458" y="7931150"/>
              <a:ext cx="2410661" cy="266700"/>
              <a:chOff x="3695458" y="7931150"/>
              <a:chExt cx="2410661" cy="266700"/>
            </a:xfrm>
          </p:grpSpPr>
          <p:sp>
            <p:nvSpPr>
              <p:cNvPr id="88" name="object 88"/>
              <p:cNvSpPr txBox="1"/>
              <p:nvPr/>
            </p:nvSpPr>
            <p:spPr>
              <a:xfrm>
                <a:off x="3695458" y="7969250"/>
                <a:ext cx="438150" cy="62136"/>
              </a:xfrm>
              <a:prstGeom prst="rect">
                <a:avLst/>
              </a:prstGeom>
            </p:spPr>
            <p:txBody>
              <a:bodyPr vert="horz" wrap="square" lIns="0" tIns="0" rIns="0" bIns="0" rtlCol="0">
                <a:spAutoFit/>
              </a:bodyPr>
              <a:lstStyle/>
              <a:p>
                <a:pPr marL="12700" algn="ctr">
                  <a:lnSpc>
                    <a:spcPct val="100000"/>
                  </a:lnSpc>
                </a:pPr>
                <a:r>
                  <a:rPr lang="ru-RU" sz="1100" b="1" spc="-175" dirty="0" smtClean="0">
                    <a:solidFill>
                      <a:srgbClr val="231F20"/>
                    </a:solidFill>
                    <a:latin typeface="Trebuchet MS"/>
                    <a:cs typeface="Trebuchet MS"/>
                  </a:rPr>
                  <a:t>1</a:t>
                </a:r>
                <a:r>
                  <a:rPr sz="1100" b="1" spc="-175" smtClean="0">
                    <a:solidFill>
                      <a:srgbClr val="231F20"/>
                    </a:solidFill>
                    <a:latin typeface="Trebuchet MS"/>
                    <a:cs typeface="Trebuchet MS"/>
                  </a:rPr>
                  <a:t> </a:t>
                </a:r>
                <a:r>
                  <a:rPr sz="1100" b="1" spc="60" dirty="0">
                    <a:solidFill>
                      <a:srgbClr val="231F20"/>
                    </a:solidFill>
                    <a:latin typeface="Trebuchet MS"/>
                    <a:cs typeface="Trebuchet MS"/>
                  </a:rPr>
                  <a:t>%</a:t>
                </a:r>
                <a:endParaRPr sz="1100" dirty="0">
                  <a:latin typeface="Trebuchet MS"/>
                  <a:cs typeface="Trebuchet MS"/>
                </a:endParaRPr>
              </a:p>
            </p:txBody>
          </p:sp>
          <p:grpSp>
            <p:nvGrpSpPr>
              <p:cNvPr id="25" name="Группа 192"/>
              <p:cNvGrpSpPr/>
              <p:nvPr/>
            </p:nvGrpSpPr>
            <p:grpSpPr>
              <a:xfrm>
                <a:off x="4147426" y="7931150"/>
                <a:ext cx="1958693" cy="266700"/>
                <a:chOff x="4147426" y="7931150"/>
                <a:chExt cx="1958693" cy="266700"/>
              </a:xfrm>
            </p:grpSpPr>
            <p:grpSp>
              <p:nvGrpSpPr>
                <p:cNvPr id="26" name="Группа 191"/>
                <p:cNvGrpSpPr/>
                <p:nvPr/>
              </p:nvGrpSpPr>
              <p:grpSpPr>
                <a:xfrm>
                  <a:off x="4307419" y="7979410"/>
                  <a:ext cx="1798700" cy="142240"/>
                  <a:chOff x="4307419" y="7979410"/>
                  <a:chExt cx="1798700" cy="142240"/>
                </a:xfrm>
              </p:grpSpPr>
              <p:sp>
                <p:nvSpPr>
                  <p:cNvPr id="82" name="object 82"/>
                  <p:cNvSpPr/>
                  <p:nvPr/>
                </p:nvSpPr>
                <p:spPr>
                  <a:xfrm>
                    <a:off x="4307419" y="7979410"/>
                    <a:ext cx="1798700" cy="142240"/>
                  </a:xfrm>
                  <a:custGeom>
                    <a:avLst/>
                    <a:gdLst/>
                    <a:ahLst/>
                    <a:cxnLst/>
                    <a:rect l="l" t="t" r="r" b="b"/>
                    <a:pathLst>
                      <a:path w="712470" h="142240">
                        <a:moveTo>
                          <a:pt x="712114" y="0"/>
                        </a:moveTo>
                        <a:lnTo>
                          <a:pt x="74777" y="0"/>
                        </a:lnTo>
                        <a:lnTo>
                          <a:pt x="0" y="70916"/>
                        </a:lnTo>
                        <a:lnTo>
                          <a:pt x="74777" y="141859"/>
                        </a:lnTo>
                        <a:lnTo>
                          <a:pt x="712114" y="141859"/>
                        </a:lnTo>
                        <a:lnTo>
                          <a:pt x="712114" y="0"/>
                        </a:lnTo>
                        <a:close/>
                      </a:path>
                    </a:pathLst>
                  </a:custGeom>
                  <a:solidFill>
                    <a:srgbClr val="FFD13F"/>
                  </a:solidFill>
                </p:spPr>
                <p:txBody>
                  <a:bodyPr wrap="square" lIns="0" tIns="0" rIns="0" bIns="0" rtlCol="0"/>
                  <a:lstStyle/>
                  <a:p>
                    <a:endParaRPr/>
                  </a:p>
                </p:txBody>
              </p:sp>
              <p:sp>
                <p:nvSpPr>
                  <p:cNvPr id="85" name="object 85"/>
                  <p:cNvSpPr txBox="1"/>
                  <p:nvPr/>
                </p:nvSpPr>
                <p:spPr>
                  <a:xfrm>
                    <a:off x="4432049" y="8001603"/>
                    <a:ext cx="1642430" cy="67784"/>
                  </a:xfrm>
                  <a:prstGeom prst="rect">
                    <a:avLst/>
                  </a:prstGeom>
                </p:spPr>
                <p:txBody>
                  <a:bodyPr vert="horz" wrap="square" lIns="0" tIns="0" rIns="0" bIns="0" rtlCol="0">
                    <a:spAutoFit/>
                  </a:bodyPr>
                  <a:lstStyle/>
                  <a:p>
                    <a:pPr marL="12700">
                      <a:lnSpc>
                        <a:spcPct val="100000"/>
                      </a:lnSpc>
                    </a:pPr>
                    <a:r>
                      <a:rPr sz="1200" spc="20" dirty="0">
                        <a:solidFill>
                          <a:srgbClr val="231F20"/>
                        </a:solidFill>
                        <a:latin typeface="Arial Narrow"/>
                        <a:cs typeface="Arial Narrow"/>
                      </a:rPr>
                      <a:t>Прочие</a:t>
                    </a:r>
                    <a:r>
                      <a:rPr sz="1200" spc="-65" dirty="0">
                        <a:solidFill>
                          <a:srgbClr val="231F20"/>
                        </a:solidFill>
                        <a:latin typeface="Arial Narrow"/>
                        <a:cs typeface="Arial Narrow"/>
                      </a:rPr>
                      <a:t> </a:t>
                    </a:r>
                    <a:r>
                      <a:rPr sz="1200" spc="35" dirty="0">
                        <a:solidFill>
                          <a:srgbClr val="231F20"/>
                        </a:solidFill>
                        <a:latin typeface="Arial Narrow"/>
                        <a:cs typeface="Arial Narrow"/>
                      </a:rPr>
                      <a:t>программы</a:t>
                    </a:r>
                    <a:endParaRPr sz="1200" dirty="0">
                      <a:latin typeface="Arial Narrow"/>
                      <a:cs typeface="Arial Narrow"/>
                    </a:endParaRPr>
                  </a:p>
                </p:txBody>
              </p:sp>
            </p:grpSp>
            <p:sp>
              <p:nvSpPr>
                <p:cNvPr id="91" name="object 91"/>
                <p:cNvSpPr/>
                <p:nvPr/>
              </p:nvSpPr>
              <p:spPr>
                <a:xfrm>
                  <a:off x="4147426" y="7931150"/>
                  <a:ext cx="118745" cy="266700"/>
                </a:xfrm>
                <a:custGeom>
                  <a:avLst/>
                  <a:gdLst/>
                  <a:ahLst/>
                  <a:cxnLst/>
                  <a:rect l="l" t="t" r="r" b="b"/>
                  <a:pathLst>
                    <a:path w="118745" h="266700">
                      <a:moveTo>
                        <a:pt x="114376" y="0"/>
                      </a:moveTo>
                      <a:lnTo>
                        <a:pt x="73526" y="15514"/>
                      </a:lnTo>
                      <a:lnTo>
                        <a:pt x="51170" y="49992"/>
                      </a:lnTo>
                      <a:lnTo>
                        <a:pt x="50253" y="60744"/>
                      </a:lnTo>
                      <a:lnTo>
                        <a:pt x="50253" y="93002"/>
                      </a:lnTo>
                      <a:lnTo>
                        <a:pt x="49487" y="101131"/>
                      </a:lnTo>
                      <a:lnTo>
                        <a:pt x="12019" y="128469"/>
                      </a:lnTo>
                      <a:lnTo>
                        <a:pt x="0" y="129057"/>
                      </a:lnTo>
                      <a:lnTo>
                        <a:pt x="0" y="137680"/>
                      </a:lnTo>
                      <a:lnTo>
                        <a:pt x="37985" y="147205"/>
                      </a:lnTo>
                      <a:lnTo>
                        <a:pt x="50253" y="173990"/>
                      </a:lnTo>
                      <a:lnTo>
                        <a:pt x="50253" y="205994"/>
                      </a:lnTo>
                      <a:lnTo>
                        <a:pt x="51170" y="216668"/>
                      </a:lnTo>
                      <a:lnTo>
                        <a:pt x="73526" y="250802"/>
                      </a:lnTo>
                      <a:lnTo>
                        <a:pt x="114376" y="266204"/>
                      </a:lnTo>
                      <a:lnTo>
                        <a:pt x="118402" y="260197"/>
                      </a:lnTo>
                      <a:lnTo>
                        <a:pt x="104850" y="256532"/>
                      </a:lnTo>
                      <a:lnTo>
                        <a:pt x="93148" y="251937"/>
                      </a:lnTo>
                      <a:lnTo>
                        <a:pt x="64655" y="224540"/>
                      </a:lnTo>
                      <a:lnTo>
                        <a:pt x="61112" y="205994"/>
                      </a:lnTo>
                      <a:lnTo>
                        <a:pt x="61112" y="173990"/>
                      </a:lnTo>
                      <a:lnTo>
                        <a:pt x="60457" y="166510"/>
                      </a:lnTo>
                      <a:lnTo>
                        <a:pt x="28757" y="135524"/>
                      </a:lnTo>
                      <a:lnTo>
                        <a:pt x="18694" y="133362"/>
                      </a:lnTo>
                      <a:lnTo>
                        <a:pt x="28757" y="131267"/>
                      </a:lnTo>
                      <a:lnTo>
                        <a:pt x="58496" y="107435"/>
                      </a:lnTo>
                      <a:lnTo>
                        <a:pt x="61112" y="93002"/>
                      </a:lnTo>
                      <a:lnTo>
                        <a:pt x="61112" y="60744"/>
                      </a:lnTo>
                      <a:lnTo>
                        <a:pt x="61972" y="50990"/>
                      </a:lnTo>
                      <a:lnTo>
                        <a:pt x="92395" y="13957"/>
                      </a:lnTo>
                      <a:lnTo>
                        <a:pt x="117398" y="5880"/>
                      </a:lnTo>
                      <a:lnTo>
                        <a:pt x="114376" y="0"/>
                      </a:lnTo>
                      <a:close/>
                    </a:path>
                  </a:pathLst>
                </a:custGeom>
                <a:solidFill>
                  <a:srgbClr val="FAAE78"/>
                </a:solidFill>
              </p:spPr>
              <p:txBody>
                <a:bodyPr wrap="square" lIns="0" tIns="0" rIns="0" bIns="0" rtlCol="0"/>
                <a:lstStyle/>
                <a:p>
                  <a:endParaRPr/>
                </a:p>
              </p:txBody>
            </p:sp>
          </p:grpSp>
        </p:grpSp>
      </p:grpSp>
      <p:sp>
        <p:nvSpPr>
          <p:cNvPr id="185" name="object 50"/>
          <p:cNvSpPr txBox="1"/>
          <p:nvPr/>
        </p:nvSpPr>
        <p:spPr>
          <a:xfrm>
            <a:off x="590550" y="806450"/>
            <a:ext cx="6858000" cy="492443"/>
          </a:xfrm>
          <a:prstGeom prst="rect">
            <a:avLst/>
          </a:prstGeom>
        </p:spPr>
        <p:txBody>
          <a:bodyPr vert="horz" wrap="square" lIns="0" tIns="0" rIns="0" bIns="0" rtlCol="0">
            <a:spAutoFit/>
          </a:bodyPr>
          <a:lstStyle/>
          <a:p>
            <a:pPr marL="12700" algn="ctr">
              <a:lnSpc>
                <a:spcPct val="100000"/>
              </a:lnSpc>
            </a:pPr>
            <a:r>
              <a:rPr lang="ru-RU" sz="1600" b="1" dirty="0" smtClean="0">
                <a:latin typeface="Trebuchet MS"/>
                <a:cs typeface="Trebuchet MS"/>
              </a:rPr>
              <a:t>Расходы местного бюджета в 2025 году в рамках муниципальных программ</a:t>
            </a:r>
            <a:r>
              <a:rPr lang="ru-RU" sz="1600" b="1" spc="-15" dirty="0" smtClean="0">
                <a:latin typeface="Trebuchet MS"/>
                <a:cs typeface="Trebuchet MS"/>
              </a:rPr>
              <a:t> Шалинского муниципального округа</a:t>
            </a:r>
            <a:endParaRPr sz="1600" dirty="0">
              <a:latin typeface="Trebuchet MS"/>
              <a:cs typeface="Trebuchet MS"/>
            </a:endParaRPr>
          </a:p>
        </p:txBody>
      </p:sp>
      <p:graphicFrame>
        <p:nvGraphicFramePr>
          <p:cNvPr id="186" name="Диаграмма 185"/>
          <p:cNvGraphicFramePr/>
          <p:nvPr/>
        </p:nvGraphicFramePr>
        <p:xfrm>
          <a:off x="285750" y="1797050"/>
          <a:ext cx="4343400" cy="3581400"/>
        </p:xfrm>
        <a:graphic>
          <a:graphicData uri="http://schemas.openxmlformats.org/drawingml/2006/chart">
            <c:chart xmlns:c="http://schemas.openxmlformats.org/drawingml/2006/chart" xmlns:r="http://schemas.openxmlformats.org/officeDocument/2006/relationships" r:id="rId3"/>
          </a:graphicData>
        </a:graphic>
      </p:graphicFrame>
      <p:grpSp>
        <p:nvGrpSpPr>
          <p:cNvPr id="27" name="Группа 78"/>
          <p:cNvGrpSpPr/>
          <p:nvPr/>
        </p:nvGrpSpPr>
        <p:grpSpPr>
          <a:xfrm>
            <a:off x="0" y="196850"/>
            <a:ext cx="7740523" cy="396240"/>
            <a:chOff x="0" y="288010"/>
            <a:chExt cx="7740523" cy="396240"/>
          </a:xfrm>
        </p:grpSpPr>
        <p:sp>
          <p:nvSpPr>
            <p:cNvPr id="80"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92"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93"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94"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95"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96"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97"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98"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28" name="Группа 44"/>
            <p:cNvGrpSpPr/>
            <p:nvPr/>
          </p:nvGrpSpPr>
          <p:grpSpPr>
            <a:xfrm>
              <a:off x="990600" y="288010"/>
              <a:ext cx="6101715" cy="396240"/>
              <a:chOff x="990600" y="288010"/>
              <a:chExt cx="6101715" cy="396240"/>
            </a:xfrm>
          </p:grpSpPr>
          <p:sp>
            <p:nvSpPr>
              <p:cNvPr id="101"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102"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103" name="object 14"/>
              <p:cNvSpPr txBox="1"/>
              <p:nvPr/>
            </p:nvSpPr>
            <p:spPr>
              <a:xfrm>
                <a:off x="6762750" y="381748"/>
                <a:ext cx="245403"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18</a:t>
                </a:r>
                <a:endParaRPr sz="1200" dirty="0">
                  <a:latin typeface="Gill Sans MT"/>
                  <a:cs typeface="Gill Sans MT"/>
                </a:endParaRPr>
              </a:p>
            </p:txBody>
          </p:sp>
        </p:grpSp>
        <p:sp>
          <p:nvSpPr>
            <p:cNvPr id="100" name="object 21"/>
            <p:cNvSpPr txBox="1"/>
            <p:nvPr/>
          </p:nvSpPr>
          <p:spPr>
            <a:xfrm>
              <a:off x="666750" y="364210"/>
              <a:ext cx="5410200" cy="307777"/>
            </a:xfrm>
            <a:prstGeom prst="rect">
              <a:avLst/>
            </a:prstGeom>
          </p:spPr>
          <p:txBody>
            <a:bodyPr vert="horz" wrap="square" lIns="0" tIns="0" rIns="0" bIns="0" rtlCol="0">
              <a:spAutoFit/>
            </a:bodyPr>
            <a:lstStyle/>
            <a:p>
              <a:pPr marL="991869">
                <a:lnSpc>
                  <a:spcPct val="100000"/>
                </a:lnSpc>
              </a:pPr>
              <a:r>
                <a:rPr lang="ru-RU" sz="1000" b="1" spc="-15" dirty="0" smtClean="0">
                  <a:solidFill>
                    <a:srgbClr val="FFFFFF"/>
                  </a:solidFill>
                  <a:latin typeface="Trebuchet MS"/>
                  <a:cs typeface="Trebuchet MS"/>
                </a:rPr>
                <a:t>МУНИЦИПАЛЬНЫЕ </a:t>
              </a:r>
              <a:r>
                <a:rPr lang="ru-RU" sz="1000" b="1" spc="20" dirty="0" smtClean="0">
                  <a:solidFill>
                    <a:srgbClr val="FFFFFF"/>
                  </a:solidFill>
                  <a:latin typeface="Trebuchet MS"/>
                  <a:cs typeface="Trebuchet MS"/>
                </a:rPr>
                <a:t>ПРОГРАММЫ ШАЛИНСКОГО МУНИЦИПАЛЬНОГО ОКРУГА</a:t>
              </a:r>
              <a:endParaRPr lang="ru-RU" sz="800" dirty="0">
                <a:latin typeface="Trebuchet MS"/>
                <a:cs typeface="Trebuchet MS"/>
              </a:endParaRPr>
            </a:p>
          </p:txBody>
        </p:sp>
      </p:grpSp>
      <p:pic>
        <p:nvPicPr>
          <p:cNvPr id="1027" name="Picture 3" descr="B:\Users\SOB\Desktop\Бюджет для граждан\Фоны\news_27102016_7335.jpg"/>
          <p:cNvPicPr>
            <a:picLocks noChangeAspect="1" noChangeArrowheads="1"/>
          </p:cNvPicPr>
          <p:nvPr/>
        </p:nvPicPr>
        <p:blipFill>
          <a:blip r:embed="rId4"/>
          <a:srcRect/>
          <a:stretch>
            <a:fillRect/>
          </a:stretch>
        </p:blipFill>
        <p:spPr bwMode="auto">
          <a:xfrm>
            <a:off x="4081754" y="7207250"/>
            <a:ext cx="3214396" cy="2971800"/>
          </a:xfrm>
          <a:prstGeom prst="rect">
            <a:avLst/>
          </a:prstGeom>
          <a:noFill/>
        </p:spPr>
      </p:pic>
      <p:pic>
        <p:nvPicPr>
          <p:cNvPr id="1028" name="Picture 4" descr="B:\Users\SOB\Desktop\Бюджет для граждан\Фото\1613545468_202-p-kartinki-na-belom-fone-dlya-prezentatsii-232.jpg"/>
          <p:cNvPicPr>
            <a:picLocks noChangeAspect="1" noChangeArrowheads="1"/>
          </p:cNvPicPr>
          <p:nvPr/>
        </p:nvPicPr>
        <p:blipFill>
          <a:blip r:embed="rId5" cstate="print"/>
          <a:srcRect/>
          <a:stretch>
            <a:fillRect/>
          </a:stretch>
        </p:blipFill>
        <p:spPr bwMode="auto">
          <a:xfrm>
            <a:off x="133350" y="5454650"/>
            <a:ext cx="3733800" cy="4191000"/>
          </a:xfrm>
          <a:prstGeom prst="rect">
            <a:avLst/>
          </a:prstGeom>
          <a:noFill/>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416000" y="12"/>
            <a:ext cx="323989" cy="10907991"/>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0" y="10420698"/>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5" name="object 15"/>
          <p:cNvSpPr/>
          <p:nvPr/>
        </p:nvSpPr>
        <p:spPr>
          <a:xfrm>
            <a:off x="0" y="10506584"/>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97236"/>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7" name="object 17"/>
          <p:cNvSpPr/>
          <p:nvPr/>
        </p:nvSpPr>
        <p:spPr>
          <a:xfrm>
            <a:off x="0" y="10602001"/>
            <a:ext cx="5016500" cy="0"/>
          </a:xfrm>
          <a:custGeom>
            <a:avLst/>
            <a:gdLst/>
            <a:ahLst/>
            <a:cxnLst/>
            <a:rect l="l" t="t" r="r" b="b"/>
            <a:pathLst>
              <a:path w="5016500">
                <a:moveTo>
                  <a:pt x="0" y="0"/>
                </a:moveTo>
                <a:lnTo>
                  <a:pt x="5016138" y="0"/>
                </a:lnTo>
              </a:path>
            </a:pathLst>
          </a:custGeom>
          <a:ln w="36004">
            <a:solidFill>
              <a:srgbClr val="00A3A8"/>
            </a:solidFill>
          </a:ln>
        </p:spPr>
        <p:txBody>
          <a:bodyPr wrap="square" lIns="0" tIns="0" rIns="0" bIns="0" rtlCol="0"/>
          <a:lstStyle/>
          <a:p>
            <a:endParaRPr/>
          </a:p>
        </p:txBody>
      </p:sp>
      <p:sp>
        <p:nvSpPr>
          <p:cNvPr id="18" name="object 18"/>
          <p:cNvSpPr/>
          <p:nvPr/>
        </p:nvSpPr>
        <p:spPr>
          <a:xfrm>
            <a:off x="0" y="10511350"/>
            <a:ext cx="4229735" cy="0"/>
          </a:xfrm>
          <a:custGeom>
            <a:avLst/>
            <a:gdLst/>
            <a:ahLst/>
            <a:cxnLst/>
            <a:rect l="l" t="t" r="r" b="b"/>
            <a:pathLst>
              <a:path w="4229735">
                <a:moveTo>
                  <a:pt x="0" y="0"/>
                </a:moveTo>
                <a:lnTo>
                  <a:pt x="4229411" y="0"/>
                </a:lnTo>
              </a:path>
            </a:pathLst>
          </a:custGeom>
          <a:ln w="36004">
            <a:solidFill>
              <a:srgbClr val="00B8BE"/>
            </a:solidFill>
          </a:ln>
        </p:spPr>
        <p:txBody>
          <a:bodyPr wrap="square" lIns="0" tIns="0" rIns="0" bIns="0" rtlCol="0"/>
          <a:lstStyle/>
          <a:p>
            <a:endParaRPr/>
          </a:p>
        </p:txBody>
      </p:sp>
      <p:sp>
        <p:nvSpPr>
          <p:cNvPr id="19" name="object 19"/>
          <p:cNvSpPr/>
          <p:nvPr/>
        </p:nvSpPr>
        <p:spPr>
          <a:xfrm>
            <a:off x="0" y="10420700"/>
            <a:ext cx="3446779" cy="0"/>
          </a:xfrm>
          <a:custGeom>
            <a:avLst/>
            <a:gdLst/>
            <a:ahLst/>
            <a:cxnLst/>
            <a:rect l="l" t="t" r="r" b="b"/>
            <a:pathLst>
              <a:path w="3446779">
                <a:moveTo>
                  <a:pt x="0" y="0"/>
                </a:moveTo>
                <a:lnTo>
                  <a:pt x="3446329" y="0"/>
                </a:lnTo>
              </a:path>
            </a:pathLst>
          </a:custGeom>
          <a:ln w="36004">
            <a:solidFill>
              <a:srgbClr val="A2DADD"/>
            </a:solidFill>
          </a:ln>
        </p:spPr>
        <p:txBody>
          <a:bodyPr wrap="square" lIns="0" tIns="0" rIns="0" bIns="0" rtlCol="0"/>
          <a:lstStyle/>
          <a:p>
            <a:endParaRPr/>
          </a:p>
        </p:txBody>
      </p:sp>
      <p:grpSp>
        <p:nvGrpSpPr>
          <p:cNvPr id="3" name="Группа 22"/>
          <p:cNvGrpSpPr/>
          <p:nvPr/>
        </p:nvGrpSpPr>
        <p:grpSpPr>
          <a:xfrm>
            <a:off x="0" y="196850"/>
            <a:ext cx="7740523" cy="409625"/>
            <a:chOff x="0" y="288010"/>
            <a:chExt cx="7740523" cy="409625"/>
          </a:xfrm>
        </p:grpSpPr>
        <p:sp>
          <p:nvSpPr>
            <p:cNvPr id="24"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5"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6"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7"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8"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29"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0"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1"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4" name="Группа 44"/>
            <p:cNvGrpSpPr/>
            <p:nvPr/>
          </p:nvGrpSpPr>
          <p:grpSpPr>
            <a:xfrm>
              <a:off x="990600" y="288010"/>
              <a:ext cx="6101715" cy="396240"/>
              <a:chOff x="990600" y="288010"/>
              <a:chExt cx="6101715" cy="396240"/>
            </a:xfrm>
          </p:grpSpPr>
          <p:sp>
            <p:nvSpPr>
              <p:cNvPr id="34"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35"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36" name="object 14"/>
              <p:cNvSpPr txBox="1"/>
              <p:nvPr/>
            </p:nvSpPr>
            <p:spPr>
              <a:xfrm>
                <a:off x="6762750" y="381748"/>
                <a:ext cx="245403"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19</a:t>
                </a:r>
                <a:endParaRPr sz="1200" dirty="0">
                  <a:latin typeface="Gill Sans MT"/>
                  <a:cs typeface="Gill Sans MT"/>
                </a:endParaRPr>
              </a:p>
            </p:txBody>
          </p:sp>
        </p:grpSp>
        <p:sp>
          <p:nvSpPr>
            <p:cNvPr id="33" name="object 21"/>
            <p:cNvSpPr txBox="1"/>
            <p:nvPr/>
          </p:nvSpPr>
          <p:spPr>
            <a:xfrm>
              <a:off x="895350" y="364210"/>
              <a:ext cx="5791200" cy="333425"/>
            </a:xfrm>
            <a:prstGeom prst="rect">
              <a:avLst/>
            </a:prstGeom>
          </p:spPr>
          <p:txBody>
            <a:bodyPr vert="horz" wrap="square" lIns="0" tIns="0" rIns="0" bIns="0" rtlCol="0">
              <a:spAutoFit/>
            </a:bodyPr>
            <a:lstStyle/>
            <a:p>
              <a:pPr marL="12700" marR="5080" algn="ctr">
                <a:lnSpc>
                  <a:spcPts val="1300"/>
                </a:lnSpc>
              </a:pPr>
              <a:r>
                <a:rPr lang="ru-RU" sz="1000" b="1" spc="-15" dirty="0" smtClean="0">
                  <a:solidFill>
                    <a:srgbClr val="FFFFFF"/>
                  </a:solidFill>
                  <a:latin typeface="Trebuchet MS"/>
                  <a:cs typeface="Trebuchet MS"/>
                </a:rPr>
                <a:t>МУНИЦИПАЛЬНЫЕ </a:t>
              </a:r>
              <a:r>
                <a:rPr lang="ru-RU" sz="1000" b="1" spc="20" dirty="0" smtClean="0">
                  <a:solidFill>
                    <a:srgbClr val="FFFFFF"/>
                  </a:solidFill>
                  <a:latin typeface="Trebuchet MS"/>
                  <a:cs typeface="Trebuchet MS"/>
                </a:rPr>
                <a:t>ПРОГРАММЫ</a:t>
              </a:r>
              <a:r>
                <a:rPr lang="ru-RU" sz="1000" b="1" spc="-250" dirty="0" smtClean="0">
                  <a:solidFill>
                    <a:srgbClr val="FFFFFF"/>
                  </a:solidFill>
                  <a:latin typeface="Trebuchet MS"/>
                  <a:cs typeface="Trebuchet MS"/>
                </a:rPr>
                <a:t>      </a:t>
              </a:r>
              <a:r>
                <a:rPr lang="ru-RU" sz="1000" b="1" spc="20" dirty="0" smtClean="0">
                  <a:solidFill>
                    <a:srgbClr val="FFFFFF"/>
                  </a:solidFill>
                  <a:latin typeface="Trebuchet MS"/>
                  <a:cs typeface="Trebuchet MS"/>
                </a:rPr>
                <a:t>ШАЛИНСКОГО МУНИЦИПАЛЬНОГО ОКРУГА,</a:t>
              </a:r>
            </a:p>
            <a:p>
              <a:pPr marL="12700" marR="5080" algn="ctr">
                <a:lnSpc>
                  <a:spcPts val="1300"/>
                </a:lnSpc>
              </a:pPr>
              <a:r>
                <a:rPr lang="ru-RU" sz="1000" b="1" spc="20" dirty="0" smtClean="0">
                  <a:solidFill>
                    <a:srgbClr val="FFFFFF"/>
                  </a:solidFill>
                  <a:latin typeface="Trebuchet MS"/>
                  <a:cs typeface="Trebuchet MS"/>
                </a:rPr>
                <a:t> РЕАЛИЗОВАННЫЕ В 2025 ГОДУ</a:t>
              </a:r>
              <a:endParaRPr lang="ru-RU" sz="1000" dirty="0" smtClean="0">
                <a:latin typeface="Trebuchet MS"/>
                <a:cs typeface="Trebuchet MS"/>
              </a:endParaRPr>
            </a:p>
          </p:txBody>
        </p:sp>
      </p:grpSp>
      <p:graphicFrame>
        <p:nvGraphicFramePr>
          <p:cNvPr id="37" name="Схема 36"/>
          <p:cNvGraphicFramePr/>
          <p:nvPr/>
        </p:nvGraphicFramePr>
        <p:xfrm>
          <a:off x="635299" y="812138"/>
          <a:ext cx="6356051" cy="603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8" name="Схема 37"/>
          <p:cNvGraphicFramePr/>
          <p:nvPr/>
        </p:nvGraphicFramePr>
        <p:xfrm>
          <a:off x="285750" y="1568450"/>
          <a:ext cx="4495800" cy="4343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39" name="Схема 38"/>
          <p:cNvGraphicFramePr/>
          <p:nvPr/>
        </p:nvGraphicFramePr>
        <p:xfrm>
          <a:off x="285750" y="5835650"/>
          <a:ext cx="4495800" cy="434340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pic>
        <p:nvPicPr>
          <p:cNvPr id="1026" name="Picture 2" descr="B:\Users\SOB\Desktop\Бюджет для граждан\Фото для бюджета\1613654715_71-p-fon-dlya-prezentatsii-sportivnii-dlya-dete-81.jpg"/>
          <p:cNvPicPr>
            <a:picLocks noChangeAspect="1" noChangeArrowheads="1"/>
          </p:cNvPicPr>
          <p:nvPr/>
        </p:nvPicPr>
        <p:blipFill>
          <a:blip r:embed="rId15" cstate="print"/>
          <a:srcRect/>
          <a:stretch>
            <a:fillRect/>
          </a:stretch>
        </p:blipFill>
        <p:spPr bwMode="auto">
          <a:xfrm flipH="1">
            <a:off x="5314950" y="1492250"/>
            <a:ext cx="1442575" cy="1376363"/>
          </a:xfrm>
          <a:prstGeom prst="rect">
            <a:avLst/>
          </a:prstGeom>
          <a:noFill/>
        </p:spPr>
      </p:pic>
      <p:pic>
        <p:nvPicPr>
          <p:cNvPr id="1027" name="Picture 3" descr="B:\Users\SOB\Desktop\Бюджет для граждан\Фото для бюджета\27779228_m.jpg"/>
          <p:cNvPicPr>
            <a:picLocks noChangeAspect="1" noChangeArrowheads="1"/>
          </p:cNvPicPr>
          <p:nvPr/>
        </p:nvPicPr>
        <p:blipFill>
          <a:blip r:embed="rId16"/>
          <a:srcRect/>
          <a:stretch>
            <a:fillRect/>
          </a:stretch>
        </p:blipFill>
        <p:spPr bwMode="auto">
          <a:xfrm>
            <a:off x="5238750" y="2940050"/>
            <a:ext cx="1782844" cy="1177925"/>
          </a:xfrm>
          <a:prstGeom prst="rect">
            <a:avLst/>
          </a:prstGeom>
          <a:noFill/>
        </p:spPr>
      </p:pic>
      <p:pic>
        <p:nvPicPr>
          <p:cNvPr id="1028" name="Picture 4" descr="B:\Users\SOB\Desktop\Бюджет для граждан\Фото для бюджета\png-clipart-architectural-engineering-road-grader-road-vehicle-transport.png"/>
          <p:cNvPicPr>
            <a:picLocks noChangeAspect="1" noChangeArrowheads="1"/>
          </p:cNvPicPr>
          <p:nvPr/>
        </p:nvPicPr>
        <p:blipFill>
          <a:blip r:embed="rId17"/>
          <a:srcRect/>
          <a:stretch>
            <a:fillRect/>
          </a:stretch>
        </p:blipFill>
        <p:spPr bwMode="auto">
          <a:xfrm>
            <a:off x="5238750" y="4235450"/>
            <a:ext cx="1924050" cy="1371600"/>
          </a:xfrm>
          <a:prstGeom prst="rect">
            <a:avLst/>
          </a:prstGeom>
          <a:noFill/>
        </p:spPr>
      </p:pic>
      <p:pic>
        <p:nvPicPr>
          <p:cNvPr id="1029" name="Picture 5" descr="B:\Users\SOB\Desktop\Бюджет для граждан\Фото для бюджета\1618390662okowpsqdd54.jpg"/>
          <p:cNvPicPr>
            <a:picLocks noChangeAspect="1" noChangeArrowheads="1"/>
          </p:cNvPicPr>
          <p:nvPr/>
        </p:nvPicPr>
        <p:blipFill>
          <a:blip r:embed="rId18"/>
          <a:srcRect/>
          <a:stretch>
            <a:fillRect/>
          </a:stretch>
        </p:blipFill>
        <p:spPr bwMode="auto">
          <a:xfrm>
            <a:off x="5162550" y="5759450"/>
            <a:ext cx="2194560" cy="1371600"/>
          </a:xfrm>
          <a:prstGeom prst="rect">
            <a:avLst/>
          </a:prstGeom>
          <a:noFill/>
        </p:spPr>
      </p:pic>
      <p:pic>
        <p:nvPicPr>
          <p:cNvPr id="1030" name="Picture 6" descr="B:\Users\SOB\Desktop\Бюджет для граждан\Фото для бюджета\1611851571_1-p-foni-dlya-stroitelnikh-kompanii-1.jpg"/>
          <p:cNvPicPr>
            <a:picLocks noChangeAspect="1" noChangeArrowheads="1"/>
          </p:cNvPicPr>
          <p:nvPr/>
        </p:nvPicPr>
        <p:blipFill>
          <a:blip r:embed="rId19" cstate="print"/>
          <a:srcRect/>
          <a:stretch>
            <a:fillRect/>
          </a:stretch>
        </p:blipFill>
        <p:spPr bwMode="auto">
          <a:xfrm>
            <a:off x="5162550" y="7283450"/>
            <a:ext cx="2057400" cy="1143000"/>
          </a:xfrm>
          <a:prstGeom prst="rect">
            <a:avLst/>
          </a:prstGeom>
          <a:noFill/>
        </p:spPr>
      </p:pic>
      <p:pic>
        <p:nvPicPr>
          <p:cNvPr id="1031" name="Picture 7" descr="B:\Users\SOB\Desktop\Бюджет для граждан\Фото для бюджета\ab3322f9b8c22fa0029744d3cabbd699.jpg"/>
          <p:cNvPicPr>
            <a:picLocks noChangeAspect="1" noChangeArrowheads="1"/>
          </p:cNvPicPr>
          <p:nvPr/>
        </p:nvPicPr>
        <p:blipFill>
          <a:blip r:embed="rId20" cstate="print"/>
          <a:srcRect/>
          <a:stretch>
            <a:fillRect/>
          </a:stretch>
        </p:blipFill>
        <p:spPr bwMode="auto">
          <a:xfrm>
            <a:off x="5238750" y="8578850"/>
            <a:ext cx="2262114" cy="1295400"/>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416000" y="12"/>
            <a:ext cx="323989" cy="10907991"/>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0" y="10420698"/>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5" name="object 15"/>
          <p:cNvSpPr/>
          <p:nvPr/>
        </p:nvSpPr>
        <p:spPr>
          <a:xfrm>
            <a:off x="0" y="10506584"/>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97236"/>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7" name="object 17"/>
          <p:cNvSpPr/>
          <p:nvPr/>
        </p:nvSpPr>
        <p:spPr>
          <a:xfrm>
            <a:off x="0" y="10602001"/>
            <a:ext cx="5016500" cy="0"/>
          </a:xfrm>
          <a:custGeom>
            <a:avLst/>
            <a:gdLst/>
            <a:ahLst/>
            <a:cxnLst/>
            <a:rect l="l" t="t" r="r" b="b"/>
            <a:pathLst>
              <a:path w="5016500">
                <a:moveTo>
                  <a:pt x="0" y="0"/>
                </a:moveTo>
                <a:lnTo>
                  <a:pt x="5016138" y="0"/>
                </a:lnTo>
              </a:path>
            </a:pathLst>
          </a:custGeom>
          <a:ln w="36004">
            <a:solidFill>
              <a:srgbClr val="00A3A8"/>
            </a:solidFill>
          </a:ln>
        </p:spPr>
        <p:txBody>
          <a:bodyPr wrap="square" lIns="0" tIns="0" rIns="0" bIns="0" rtlCol="0"/>
          <a:lstStyle/>
          <a:p>
            <a:endParaRPr/>
          </a:p>
        </p:txBody>
      </p:sp>
      <p:sp>
        <p:nvSpPr>
          <p:cNvPr id="18" name="object 18"/>
          <p:cNvSpPr/>
          <p:nvPr/>
        </p:nvSpPr>
        <p:spPr>
          <a:xfrm>
            <a:off x="0" y="10511350"/>
            <a:ext cx="4229735" cy="0"/>
          </a:xfrm>
          <a:custGeom>
            <a:avLst/>
            <a:gdLst/>
            <a:ahLst/>
            <a:cxnLst/>
            <a:rect l="l" t="t" r="r" b="b"/>
            <a:pathLst>
              <a:path w="4229735">
                <a:moveTo>
                  <a:pt x="0" y="0"/>
                </a:moveTo>
                <a:lnTo>
                  <a:pt x="4229411" y="0"/>
                </a:lnTo>
              </a:path>
            </a:pathLst>
          </a:custGeom>
          <a:ln w="36004">
            <a:solidFill>
              <a:srgbClr val="00B8BE"/>
            </a:solidFill>
          </a:ln>
        </p:spPr>
        <p:txBody>
          <a:bodyPr wrap="square" lIns="0" tIns="0" rIns="0" bIns="0" rtlCol="0"/>
          <a:lstStyle/>
          <a:p>
            <a:endParaRPr/>
          </a:p>
        </p:txBody>
      </p:sp>
      <p:sp>
        <p:nvSpPr>
          <p:cNvPr id="19" name="object 19"/>
          <p:cNvSpPr/>
          <p:nvPr/>
        </p:nvSpPr>
        <p:spPr>
          <a:xfrm>
            <a:off x="0" y="10420700"/>
            <a:ext cx="3446779" cy="0"/>
          </a:xfrm>
          <a:custGeom>
            <a:avLst/>
            <a:gdLst/>
            <a:ahLst/>
            <a:cxnLst/>
            <a:rect l="l" t="t" r="r" b="b"/>
            <a:pathLst>
              <a:path w="3446779">
                <a:moveTo>
                  <a:pt x="0" y="0"/>
                </a:moveTo>
                <a:lnTo>
                  <a:pt x="3446329" y="0"/>
                </a:lnTo>
              </a:path>
            </a:pathLst>
          </a:custGeom>
          <a:ln w="36004">
            <a:solidFill>
              <a:srgbClr val="A2DADD"/>
            </a:solidFill>
          </a:ln>
        </p:spPr>
        <p:txBody>
          <a:bodyPr wrap="square" lIns="0" tIns="0" rIns="0" bIns="0" rtlCol="0"/>
          <a:lstStyle/>
          <a:p>
            <a:endParaRPr/>
          </a:p>
        </p:txBody>
      </p:sp>
      <p:grpSp>
        <p:nvGrpSpPr>
          <p:cNvPr id="3" name="Группа 22"/>
          <p:cNvGrpSpPr/>
          <p:nvPr/>
        </p:nvGrpSpPr>
        <p:grpSpPr>
          <a:xfrm>
            <a:off x="0" y="196850"/>
            <a:ext cx="7740523" cy="409625"/>
            <a:chOff x="0" y="288010"/>
            <a:chExt cx="7740523" cy="409625"/>
          </a:xfrm>
        </p:grpSpPr>
        <p:sp>
          <p:nvSpPr>
            <p:cNvPr id="24"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5"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6"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7"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8"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29"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0"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1"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4" name="Группа 44"/>
            <p:cNvGrpSpPr/>
            <p:nvPr/>
          </p:nvGrpSpPr>
          <p:grpSpPr>
            <a:xfrm>
              <a:off x="990600" y="288010"/>
              <a:ext cx="6101715" cy="396240"/>
              <a:chOff x="990600" y="288010"/>
              <a:chExt cx="6101715" cy="396240"/>
            </a:xfrm>
          </p:grpSpPr>
          <p:sp>
            <p:nvSpPr>
              <p:cNvPr id="34"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35"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36" name="object 14"/>
              <p:cNvSpPr txBox="1"/>
              <p:nvPr/>
            </p:nvSpPr>
            <p:spPr>
              <a:xfrm>
                <a:off x="6762750" y="381748"/>
                <a:ext cx="245403" cy="184666"/>
              </a:xfrm>
              <a:prstGeom prst="rect">
                <a:avLst/>
              </a:prstGeom>
            </p:spPr>
            <p:txBody>
              <a:bodyPr vert="horz" wrap="square" lIns="0" tIns="0" rIns="0" bIns="0" rtlCol="0">
                <a:spAutoFit/>
              </a:bodyPr>
              <a:lstStyle/>
              <a:p>
                <a:pPr marL="12700">
                  <a:lnSpc>
                    <a:spcPct val="100000"/>
                  </a:lnSpc>
                </a:pPr>
                <a:r>
                  <a:rPr lang="ru-RU" sz="1200" b="1" dirty="0" smtClean="0">
                    <a:solidFill>
                      <a:srgbClr val="45B3B9"/>
                    </a:solidFill>
                    <a:latin typeface="Gill Sans MT"/>
                    <a:cs typeface="Gill Sans MT"/>
                  </a:rPr>
                  <a:t>20</a:t>
                </a:r>
                <a:endParaRPr sz="1200" b="1" dirty="0">
                  <a:solidFill>
                    <a:srgbClr val="45B3B9"/>
                  </a:solidFill>
                  <a:latin typeface="Gill Sans MT"/>
                  <a:cs typeface="Gill Sans MT"/>
                </a:endParaRPr>
              </a:p>
            </p:txBody>
          </p:sp>
        </p:grpSp>
        <p:sp>
          <p:nvSpPr>
            <p:cNvPr id="33" name="object 21"/>
            <p:cNvSpPr txBox="1"/>
            <p:nvPr/>
          </p:nvSpPr>
          <p:spPr>
            <a:xfrm>
              <a:off x="895350" y="364210"/>
              <a:ext cx="5791200" cy="333425"/>
            </a:xfrm>
            <a:prstGeom prst="rect">
              <a:avLst/>
            </a:prstGeom>
          </p:spPr>
          <p:txBody>
            <a:bodyPr vert="horz" wrap="square" lIns="0" tIns="0" rIns="0" bIns="0" rtlCol="0">
              <a:spAutoFit/>
            </a:bodyPr>
            <a:lstStyle/>
            <a:p>
              <a:pPr marL="12700" marR="5080" algn="ctr">
                <a:lnSpc>
                  <a:spcPts val="1300"/>
                </a:lnSpc>
              </a:pPr>
              <a:r>
                <a:rPr lang="ru-RU" sz="1000" b="1" spc="-15" dirty="0" smtClean="0">
                  <a:solidFill>
                    <a:srgbClr val="FFFFFF"/>
                  </a:solidFill>
                  <a:latin typeface="Trebuchet MS"/>
                  <a:cs typeface="Trebuchet MS"/>
                </a:rPr>
                <a:t>МУНИЦИПАЛЬНЫЕ </a:t>
              </a:r>
              <a:r>
                <a:rPr lang="ru-RU" sz="1000" b="1" spc="20" dirty="0" smtClean="0">
                  <a:solidFill>
                    <a:srgbClr val="FFFFFF"/>
                  </a:solidFill>
                  <a:latin typeface="Trebuchet MS"/>
                  <a:cs typeface="Trebuchet MS"/>
                </a:rPr>
                <a:t>ПРОГРАММЫ</a:t>
              </a:r>
              <a:r>
                <a:rPr lang="ru-RU" sz="1000" b="1" spc="-250" dirty="0" smtClean="0">
                  <a:solidFill>
                    <a:srgbClr val="FFFFFF"/>
                  </a:solidFill>
                  <a:latin typeface="Trebuchet MS"/>
                  <a:cs typeface="Trebuchet MS"/>
                </a:rPr>
                <a:t>         </a:t>
              </a:r>
              <a:r>
                <a:rPr lang="ru-RU" sz="1000" b="1" spc="20" dirty="0" smtClean="0">
                  <a:solidFill>
                    <a:srgbClr val="FFFFFF"/>
                  </a:solidFill>
                  <a:latin typeface="Trebuchet MS"/>
                  <a:cs typeface="Trebuchet MS"/>
                </a:rPr>
                <a:t>ШАЛИНСКОГО МУНИЦИПАЛЬНОГО ОКРУГА, </a:t>
              </a:r>
            </a:p>
            <a:p>
              <a:pPr marL="12700" marR="5080" algn="ctr">
                <a:lnSpc>
                  <a:spcPts val="1300"/>
                </a:lnSpc>
              </a:pPr>
              <a:r>
                <a:rPr lang="ru-RU" sz="1000" b="1" spc="20" dirty="0" smtClean="0">
                  <a:solidFill>
                    <a:srgbClr val="FFFFFF"/>
                  </a:solidFill>
                  <a:latin typeface="Trebuchet MS"/>
                  <a:cs typeface="Trebuchet MS"/>
                </a:rPr>
                <a:t>РЕАЛИЗОВАННЫЕ В 2025 ГОДУ</a:t>
              </a:r>
              <a:endParaRPr lang="ru-RU" sz="1000" dirty="0" smtClean="0">
                <a:latin typeface="Trebuchet MS"/>
                <a:cs typeface="Trebuchet MS"/>
              </a:endParaRPr>
            </a:p>
          </p:txBody>
        </p:sp>
      </p:grpSp>
      <p:graphicFrame>
        <p:nvGraphicFramePr>
          <p:cNvPr id="37" name="Схема 36"/>
          <p:cNvGraphicFramePr/>
          <p:nvPr/>
        </p:nvGraphicFramePr>
        <p:xfrm>
          <a:off x="635299" y="812138"/>
          <a:ext cx="6356051" cy="603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8" name="Схема 37"/>
          <p:cNvGraphicFramePr/>
          <p:nvPr/>
        </p:nvGraphicFramePr>
        <p:xfrm>
          <a:off x="285750" y="1568450"/>
          <a:ext cx="4343400" cy="4343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39" name="Схема 38"/>
          <p:cNvGraphicFramePr/>
          <p:nvPr/>
        </p:nvGraphicFramePr>
        <p:xfrm>
          <a:off x="209550" y="5759450"/>
          <a:ext cx="4572000" cy="3200400"/>
        </p:xfrm>
        <a:graphic>
          <a:graphicData uri="http://schemas.openxmlformats.org/drawingml/2006/diagram">
            <dgm:relIds xmlns:dgm="http://schemas.openxmlformats.org/drawingml/2006/diagram" xmlns:r="http://schemas.openxmlformats.org/officeDocument/2006/relationships" r:dm="rId11" r:lo="rId12" r:qs="rId13" r:cs="rId14"/>
          </a:graphicData>
        </a:graphic>
      </p:graphicFrame>
      <p:pic>
        <p:nvPicPr>
          <p:cNvPr id="2050" name="Picture 2" descr="B:\Users\SOB\Desktop\Бюджет для граждан\Фото для бюджета\680cd749e0e12ad356e0a805b7a6a924_1200_800_p.jpg"/>
          <p:cNvPicPr>
            <a:picLocks noChangeAspect="1" noChangeArrowheads="1"/>
          </p:cNvPicPr>
          <p:nvPr/>
        </p:nvPicPr>
        <p:blipFill>
          <a:blip r:embed="rId15" cstate="print"/>
          <a:srcRect/>
          <a:stretch>
            <a:fillRect/>
          </a:stretch>
        </p:blipFill>
        <p:spPr bwMode="auto">
          <a:xfrm>
            <a:off x="5010150" y="1568450"/>
            <a:ext cx="2209800" cy="1421011"/>
          </a:xfrm>
          <a:prstGeom prst="rect">
            <a:avLst/>
          </a:prstGeom>
          <a:noFill/>
        </p:spPr>
      </p:pic>
      <p:pic>
        <p:nvPicPr>
          <p:cNvPr id="2051" name="Picture 3" descr="B:\Users\SOB\Desktop\Бюджет для граждан\Фото для бюджета\wiqlsuhkub3.jpg"/>
          <p:cNvPicPr>
            <a:picLocks noChangeAspect="1" noChangeArrowheads="1"/>
          </p:cNvPicPr>
          <p:nvPr/>
        </p:nvPicPr>
        <p:blipFill>
          <a:blip r:embed="rId16" cstate="print"/>
          <a:srcRect/>
          <a:stretch>
            <a:fillRect/>
          </a:stretch>
        </p:blipFill>
        <p:spPr bwMode="auto">
          <a:xfrm>
            <a:off x="5010151" y="3092451"/>
            <a:ext cx="2209800" cy="1143000"/>
          </a:xfrm>
          <a:prstGeom prst="rect">
            <a:avLst/>
          </a:prstGeom>
          <a:noFill/>
        </p:spPr>
      </p:pic>
      <p:pic>
        <p:nvPicPr>
          <p:cNvPr id="2052" name="Picture 4" descr="B:\Users\SOB\Desktop\Бюджет для граждан\Фото для бюджета\kartinki-zhkh-39.jpg"/>
          <p:cNvPicPr>
            <a:picLocks noChangeAspect="1" noChangeArrowheads="1"/>
          </p:cNvPicPr>
          <p:nvPr/>
        </p:nvPicPr>
        <p:blipFill>
          <a:blip r:embed="rId17" cstate="print"/>
          <a:srcRect/>
          <a:stretch>
            <a:fillRect/>
          </a:stretch>
        </p:blipFill>
        <p:spPr bwMode="auto">
          <a:xfrm>
            <a:off x="5010150" y="4387850"/>
            <a:ext cx="2184438" cy="1066800"/>
          </a:xfrm>
          <a:prstGeom prst="rect">
            <a:avLst/>
          </a:prstGeom>
          <a:noFill/>
        </p:spPr>
      </p:pic>
      <p:pic>
        <p:nvPicPr>
          <p:cNvPr id="2053" name="Picture 5" descr="B:\Users\SOB\Desktop\Бюджет для граждан\Фото для бюджета\Archive_shelving_BBC_03.jpg"/>
          <p:cNvPicPr>
            <a:picLocks noChangeAspect="1" noChangeArrowheads="1"/>
          </p:cNvPicPr>
          <p:nvPr/>
        </p:nvPicPr>
        <p:blipFill>
          <a:blip r:embed="rId18"/>
          <a:srcRect/>
          <a:stretch>
            <a:fillRect/>
          </a:stretch>
        </p:blipFill>
        <p:spPr bwMode="auto">
          <a:xfrm>
            <a:off x="5010150" y="5759450"/>
            <a:ext cx="2209800" cy="1295400"/>
          </a:xfrm>
          <a:prstGeom prst="rect">
            <a:avLst/>
          </a:prstGeom>
          <a:noFill/>
        </p:spPr>
      </p:pic>
      <p:pic>
        <p:nvPicPr>
          <p:cNvPr id="2056" name="Picture 8" descr="B:\Users\SOB\Desktop\Бюджет для граждан\Фото для бюджета\oblozhka.png"/>
          <p:cNvPicPr>
            <a:picLocks noChangeAspect="1" noChangeArrowheads="1"/>
          </p:cNvPicPr>
          <p:nvPr/>
        </p:nvPicPr>
        <p:blipFill>
          <a:blip r:embed="rId19" cstate="print"/>
          <a:srcRect/>
          <a:stretch>
            <a:fillRect/>
          </a:stretch>
        </p:blipFill>
        <p:spPr bwMode="auto">
          <a:xfrm>
            <a:off x="5010150" y="7283450"/>
            <a:ext cx="2171700" cy="1289743"/>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416000" y="12"/>
            <a:ext cx="323989" cy="10907991"/>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0" y="10420698"/>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5" name="object 15"/>
          <p:cNvSpPr/>
          <p:nvPr/>
        </p:nvSpPr>
        <p:spPr>
          <a:xfrm>
            <a:off x="0" y="10506584"/>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97236"/>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7" name="object 17"/>
          <p:cNvSpPr/>
          <p:nvPr/>
        </p:nvSpPr>
        <p:spPr>
          <a:xfrm>
            <a:off x="0" y="10602001"/>
            <a:ext cx="5016500" cy="0"/>
          </a:xfrm>
          <a:custGeom>
            <a:avLst/>
            <a:gdLst/>
            <a:ahLst/>
            <a:cxnLst/>
            <a:rect l="l" t="t" r="r" b="b"/>
            <a:pathLst>
              <a:path w="5016500">
                <a:moveTo>
                  <a:pt x="0" y="0"/>
                </a:moveTo>
                <a:lnTo>
                  <a:pt x="5016138" y="0"/>
                </a:lnTo>
              </a:path>
            </a:pathLst>
          </a:custGeom>
          <a:ln w="36004">
            <a:solidFill>
              <a:srgbClr val="00A3A8"/>
            </a:solidFill>
          </a:ln>
        </p:spPr>
        <p:txBody>
          <a:bodyPr wrap="square" lIns="0" tIns="0" rIns="0" bIns="0" rtlCol="0"/>
          <a:lstStyle/>
          <a:p>
            <a:endParaRPr/>
          </a:p>
        </p:txBody>
      </p:sp>
      <p:sp>
        <p:nvSpPr>
          <p:cNvPr id="18" name="object 18"/>
          <p:cNvSpPr/>
          <p:nvPr/>
        </p:nvSpPr>
        <p:spPr>
          <a:xfrm>
            <a:off x="0" y="10511350"/>
            <a:ext cx="4229735" cy="0"/>
          </a:xfrm>
          <a:custGeom>
            <a:avLst/>
            <a:gdLst/>
            <a:ahLst/>
            <a:cxnLst/>
            <a:rect l="l" t="t" r="r" b="b"/>
            <a:pathLst>
              <a:path w="4229735">
                <a:moveTo>
                  <a:pt x="0" y="0"/>
                </a:moveTo>
                <a:lnTo>
                  <a:pt x="4229411" y="0"/>
                </a:lnTo>
              </a:path>
            </a:pathLst>
          </a:custGeom>
          <a:ln w="36004">
            <a:solidFill>
              <a:srgbClr val="00B8BE"/>
            </a:solidFill>
          </a:ln>
        </p:spPr>
        <p:txBody>
          <a:bodyPr wrap="square" lIns="0" tIns="0" rIns="0" bIns="0" rtlCol="0"/>
          <a:lstStyle/>
          <a:p>
            <a:endParaRPr/>
          </a:p>
        </p:txBody>
      </p:sp>
      <p:sp>
        <p:nvSpPr>
          <p:cNvPr id="19" name="object 19"/>
          <p:cNvSpPr/>
          <p:nvPr/>
        </p:nvSpPr>
        <p:spPr>
          <a:xfrm>
            <a:off x="0" y="10420700"/>
            <a:ext cx="3446779" cy="0"/>
          </a:xfrm>
          <a:custGeom>
            <a:avLst/>
            <a:gdLst/>
            <a:ahLst/>
            <a:cxnLst/>
            <a:rect l="l" t="t" r="r" b="b"/>
            <a:pathLst>
              <a:path w="3446779">
                <a:moveTo>
                  <a:pt x="0" y="0"/>
                </a:moveTo>
                <a:lnTo>
                  <a:pt x="3446329" y="0"/>
                </a:lnTo>
              </a:path>
            </a:pathLst>
          </a:custGeom>
          <a:ln w="36004">
            <a:solidFill>
              <a:srgbClr val="A2DADD"/>
            </a:solidFill>
          </a:ln>
        </p:spPr>
        <p:txBody>
          <a:bodyPr wrap="square" lIns="0" tIns="0" rIns="0" bIns="0" rtlCol="0"/>
          <a:lstStyle/>
          <a:p>
            <a:endParaRPr/>
          </a:p>
        </p:txBody>
      </p:sp>
      <p:grpSp>
        <p:nvGrpSpPr>
          <p:cNvPr id="3" name="Группа 22"/>
          <p:cNvGrpSpPr/>
          <p:nvPr/>
        </p:nvGrpSpPr>
        <p:grpSpPr>
          <a:xfrm>
            <a:off x="0" y="196850"/>
            <a:ext cx="7740523" cy="409625"/>
            <a:chOff x="0" y="288010"/>
            <a:chExt cx="7740523" cy="409625"/>
          </a:xfrm>
        </p:grpSpPr>
        <p:sp>
          <p:nvSpPr>
            <p:cNvPr id="24"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5"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6"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7"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8"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29"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0"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1"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4" name="Группа 44"/>
            <p:cNvGrpSpPr/>
            <p:nvPr/>
          </p:nvGrpSpPr>
          <p:grpSpPr>
            <a:xfrm>
              <a:off x="990600" y="288010"/>
              <a:ext cx="6101715" cy="396240"/>
              <a:chOff x="990600" y="288010"/>
              <a:chExt cx="6101715" cy="396240"/>
            </a:xfrm>
          </p:grpSpPr>
          <p:sp>
            <p:nvSpPr>
              <p:cNvPr id="34"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35"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36" name="object 14"/>
              <p:cNvSpPr txBox="1"/>
              <p:nvPr/>
            </p:nvSpPr>
            <p:spPr>
              <a:xfrm>
                <a:off x="6762750" y="381748"/>
                <a:ext cx="245403"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21</a:t>
                </a:r>
                <a:endParaRPr sz="1200" dirty="0">
                  <a:latin typeface="Gill Sans MT"/>
                  <a:cs typeface="Gill Sans MT"/>
                </a:endParaRPr>
              </a:p>
            </p:txBody>
          </p:sp>
        </p:grpSp>
        <p:sp>
          <p:nvSpPr>
            <p:cNvPr id="33" name="object 21"/>
            <p:cNvSpPr txBox="1"/>
            <p:nvPr/>
          </p:nvSpPr>
          <p:spPr>
            <a:xfrm>
              <a:off x="1123950" y="364210"/>
              <a:ext cx="5562600" cy="333425"/>
            </a:xfrm>
            <a:prstGeom prst="rect">
              <a:avLst/>
            </a:prstGeom>
          </p:spPr>
          <p:txBody>
            <a:bodyPr vert="horz" wrap="square" lIns="0" tIns="0" rIns="0" bIns="0" rtlCol="0">
              <a:spAutoFit/>
            </a:bodyPr>
            <a:lstStyle/>
            <a:p>
              <a:pPr marL="12700" marR="5080" algn="ctr">
                <a:lnSpc>
                  <a:spcPts val="1300"/>
                </a:lnSpc>
              </a:pPr>
              <a:r>
                <a:rPr lang="ru-RU" sz="1000" b="1" spc="-15" dirty="0" smtClean="0">
                  <a:solidFill>
                    <a:srgbClr val="FFFFFF"/>
                  </a:solidFill>
                  <a:latin typeface="Trebuchet MS"/>
                  <a:cs typeface="Trebuchet MS"/>
                </a:rPr>
                <a:t>МУНИЦИПАЛЬНЫЕ </a:t>
              </a:r>
              <a:r>
                <a:rPr lang="ru-RU" sz="1000" b="1" spc="20" dirty="0" smtClean="0">
                  <a:solidFill>
                    <a:srgbClr val="FFFFFF"/>
                  </a:solidFill>
                  <a:latin typeface="Trebuchet MS"/>
                  <a:cs typeface="Trebuchet MS"/>
                </a:rPr>
                <a:t>ПРОГРАММЫ</a:t>
              </a:r>
              <a:r>
                <a:rPr lang="ru-RU" sz="1000" b="1" spc="-250" dirty="0" smtClean="0">
                  <a:solidFill>
                    <a:srgbClr val="FFFFFF"/>
                  </a:solidFill>
                  <a:latin typeface="Trebuchet MS"/>
                  <a:cs typeface="Trebuchet MS"/>
                </a:rPr>
                <a:t>       </a:t>
              </a:r>
              <a:r>
                <a:rPr lang="ru-RU" sz="1000" b="1" spc="20" dirty="0" smtClean="0">
                  <a:solidFill>
                    <a:srgbClr val="FFFFFF"/>
                  </a:solidFill>
                  <a:latin typeface="Trebuchet MS"/>
                  <a:cs typeface="Trebuchet MS"/>
                </a:rPr>
                <a:t>ШАЛИНСКОГО МУНИЦИПАЛЬНОГО ОКРУГА,</a:t>
              </a:r>
            </a:p>
            <a:p>
              <a:pPr marL="12700" marR="5080" algn="ctr">
                <a:lnSpc>
                  <a:spcPts val="1300"/>
                </a:lnSpc>
              </a:pPr>
              <a:r>
                <a:rPr lang="ru-RU" sz="1000" b="1" spc="20" dirty="0" smtClean="0">
                  <a:solidFill>
                    <a:srgbClr val="FFFFFF"/>
                  </a:solidFill>
                  <a:latin typeface="Trebuchet MS"/>
                  <a:cs typeface="Trebuchet MS"/>
                </a:rPr>
                <a:t> РЕАЛИЗОВАННЫЕ В 2025 ГОДУ</a:t>
              </a:r>
              <a:endParaRPr lang="ru-RU" sz="1000" dirty="0" smtClean="0">
                <a:latin typeface="Trebuchet MS"/>
                <a:cs typeface="Trebuchet MS"/>
              </a:endParaRPr>
            </a:p>
          </p:txBody>
        </p:sp>
      </p:grpSp>
      <p:graphicFrame>
        <p:nvGraphicFramePr>
          <p:cNvPr id="37" name="Схема 36"/>
          <p:cNvGraphicFramePr/>
          <p:nvPr/>
        </p:nvGraphicFramePr>
        <p:xfrm>
          <a:off x="635299" y="812138"/>
          <a:ext cx="6356051" cy="603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8" name="Схема 37"/>
          <p:cNvGraphicFramePr/>
          <p:nvPr/>
        </p:nvGraphicFramePr>
        <p:xfrm>
          <a:off x="285750" y="1568450"/>
          <a:ext cx="4343400" cy="4343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3074" name="Picture 2" descr="B:\Users\SOB\Desktop\Бюджет для граждан\Фото для бюджета\1.png"/>
          <p:cNvPicPr>
            <a:picLocks noChangeAspect="1" noChangeArrowheads="1"/>
          </p:cNvPicPr>
          <p:nvPr/>
        </p:nvPicPr>
        <p:blipFill>
          <a:blip r:embed="rId11"/>
          <a:srcRect/>
          <a:stretch>
            <a:fillRect/>
          </a:stretch>
        </p:blipFill>
        <p:spPr bwMode="auto">
          <a:xfrm>
            <a:off x="5010150" y="1568450"/>
            <a:ext cx="2286000" cy="1371600"/>
          </a:xfrm>
          <a:prstGeom prst="rect">
            <a:avLst/>
          </a:prstGeom>
          <a:noFill/>
        </p:spPr>
      </p:pic>
      <p:pic>
        <p:nvPicPr>
          <p:cNvPr id="3075" name="Picture 3" descr="B:\Users\SOB\Desktop\Бюджет для граждан\Фото для бюджета\a7485904c7d3f1d483a8f91193e52bf3.jpeg"/>
          <p:cNvPicPr>
            <a:picLocks noChangeAspect="1" noChangeArrowheads="1"/>
          </p:cNvPicPr>
          <p:nvPr/>
        </p:nvPicPr>
        <p:blipFill>
          <a:blip r:embed="rId12" cstate="print"/>
          <a:srcRect/>
          <a:stretch>
            <a:fillRect/>
          </a:stretch>
        </p:blipFill>
        <p:spPr bwMode="auto">
          <a:xfrm>
            <a:off x="5010150" y="3016250"/>
            <a:ext cx="2286000" cy="1219200"/>
          </a:xfrm>
          <a:prstGeom prst="rect">
            <a:avLst/>
          </a:prstGeom>
          <a:noFill/>
        </p:spPr>
      </p:pic>
      <p:pic>
        <p:nvPicPr>
          <p:cNvPr id="3076" name="Picture 4" descr="B:\Users\SOB\Desktop\Бюджет для граждан\Фото для бюджета\foto-300x200.jpg"/>
          <p:cNvPicPr>
            <a:picLocks noChangeAspect="1" noChangeArrowheads="1"/>
          </p:cNvPicPr>
          <p:nvPr/>
        </p:nvPicPr>
        <p:blipFill>
          <a:blip r:embed="rId13"/>
          <a:srcRect/>
          <a:stretch>
            <a:fillRect/>
          </a:stretch>
        </p:blipFill>
        <p:spPr bwMode="auto">
          <a:xfrm>
            <a:off x="5010150" y="4464050"/>
            <a:ext cx="2286000" cy="990600"/>
          </a:xfrm>
          <a:prstGeom prst="rect">
            <a:avLst/>
          </a:prstGeom>
          <a:noFill/>
        </p:spPr>
      </p:pic>
      <p:graphicFrame>
        <p:nvGraphicFramePr>
          <p:cNvPr id="32" name="Таблица 31"/>
          <p:cNvGraphicFramePr>
            <a:graphicFrameLocks noGrp="1"/>
          </p:cNvGraphicFramePr>
          <p:nvPr>
            <p:extLst>
              <p:ext uri="{D42A27DB-BD31-4B8C-83A1-F6EECF244321}">
                <p14:modId xmlns:p14="http://schemas.microsoft.com/office/powerpoint/2010/main" xmlns="" val="3872390799"/>
              </p:ext>
            </p:extLst>
          </p:nvPr>
        </p:nvGraphicFramePr>
        <p:xfrm>
          <a:off x="209550" y="7664450"/>
          <a:ext cx="7391402" cy="2209800"/>
        </p:xfrm>
        <a:graphic>
          <a:graphicData uri="http://schemas.openxmlformats.org/drawingml/2006/table">
            <a:tbl>
              <a:tblPr>
                <a:tableStyleId>{BDBED569-4797-4DF1-A0F4-6AAB3CD982D8}</a:tableStyleId>
              </a:tblPr>
              <a:tblGrid>
                <a:gridCol w="2133600"/>
                <a:gridCol w="1448648"/>
                <a:gridCol w="1446952"/>
                <a:gridCol w="1099196"/>
                <a:gridCol w="1263006"/>
              </a:tblGrid>
              <a:tr h="1752600">
                <a:tc rowSpan="2">
                  <a:txBody>
                    <a:bodyPr/>
                    <a:lstStyle/>
                    <a:p>
                      <a:pPr algn="ctr"/>
                      <a:r>
                        <a:rPr lang="ru-RU" sz="1400" b="1" i="0" kern="1200" dirty="0" smtClean="0">
                          <a:solidFill>
                            <a:schemeClr val="tx1"/>
                          </a:solidFill>
                          <a:latin typeface="Liberation Serif" pitchFamily="18" charset="0"/>
                          <a:ea typeface="Liberation Serif" pitchFamily="18" charset="0"/>
                          <a:cs typeface="Liberation Serif" pitchFamily="18" charset="0"/>
                        </a:rPr>
                        <a:t>Муниципальная программа «Социально-</a:t>
                      </a:r>
                      <a:endParaRPr lang="ru-RU" sz="1400" b="1" i="1" kern="1200" dirty="0" smtClean="0">
                        <a:solidFill>
                          <a:schemeClr val="tx1"/>
                        </a:solidFill>
                        <a:latin typeface="Liberation Serif" pitchFamily="18" charset="0"/>
                        <a:ea typeface="Liberation Serif" pitchFamily="18" charset="0"/>
                        <a:cs typeface="Liberation Serif" pitchFamily="18" charset="0"/>
                      </a:endParaRPr>
                    </a:p>
                    <a:p>
                      <a:pPr algn="ctr"/>
                      <a:r>
                        <a:rPr lang="ru-RU" sz="1400" b="1" i="0" kern="1200" dirty="0" smtClean="0">
                          <a:solidFill>
                            <a:schemeClr val="tx1"/>
                          </a:solidFill>
                          <a:latin typeface="Liberation Serif" pitchFamily="18" charset="0"/>
                          <a:ea typeface="Liberation Serif" pitchFamily="18" charset="0"/>
                          <a:cs typeface="Liberation Serif" pitchFamily="18" charset="0"/>
                        </a:rPr>
                        <a:t>экономическое развитие Шалинского муниципального</a:t>
                      </a:r>
                    </a:p>
                    <a:p>
                      <a:pPr algn="ctr"/>
                      <a:r>
                        <a:rPr lang="ru-RU" sz="1400" b="1" kern="1200" dirty="0" smtClean="0">
                          <a:solidFill>
                            <a:schemeClr val="tx1"/>
                          </a:solidFill>
                          <a:latin typeface="Liberation Serif" pitchFamily="18" charset="0"/>
                          <a:ea typeface="Liberation Serif" pitchFamily="18" charset="0"/>
                          <a:cs typeface="Liberation Serif" pitchFamily="18" charset="0"/>
                        </a:rPr>
                        <a:t> округа до 2030  года»</a:t>
                      </a:r>
                      <a:endParaRPr lang="ru-RU" sz="1400" b="0"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algn="ctr" rtl="0" fontAlgn="b"/>
                      <a:r>
                        <a:rPr lang="ru-RU" sz="1200" b="1" kern="1200" dirty="0" smtClean="0">
                          <a:solidFill>
                            <a:schemeClr val="tx1"/>
                          </a:solidFill>
                          <a:latin typeface="Liberation Serif" pitchFamily="18" charset="0"/>
                          <a:ea typeface="Liberation Serif" pitchFamily="18" charset="0"/>
                          <a:cs typeface="Liberation Serif" pitchFamily="18" charset="0"/>
                        </a:rPr>
                        <a:t>Объем бюджетных ассигнований на финансовое обеспечение реализации муниципальной программы</a:t>
                      </a:r>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p>
                      <a:pPr algn="ctr" rtl="0" fontAlgn="b"/>
                      <a:r>
                        <a:rPr lang="ru-RU" sz="1200" b="1" u="none" strike="noStrike" dirty="0" smtClean="0">
                          <a:effectLst/>
                          <a:latin typeface="Liberation Serif" pitchFamily="18" charset="0"/>
                          <a:ea typeface="Liberation Serif" pitchFamily="18" charset="0"/>
                          <a:cs typeface="Liberation Serif" pitchFamily="18" charset="0"/>
                        </a:rPr>
                        <a:t>2025 г.</a:t>
                      </a:r>
                    </a:p>
                    <a:p>
                      <a:pPr algn="ctr" rtl="0" fontAlgn="b"/>
                      <a:r>
                        <a:rPr lang="ru-RU" sz="1200" b="1" i="0" u="none" strike="noStrike" dirty="0" smtClean="0">
                          <a:solidFill>
                            <a:srgbClr val="000000"/>
                          </a:solidFill>
                          <a:effectLst/>
                          <a:latin typeface="Liberation Serif" pitchFamily="18" charset="0"/>
                          <a:ea typeface="Liberation Serif" pitchFamily="18" charset="0"/>
                          <a:cs typeface="Liberation Serif" pitchFamily="18" charset="0"/>
                        </a:rPr>
                        <a:t>(руб.)</a:t>
                      </a:r>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algn="ctr" rtl="0" fontAlgn="b"/>
                      <a:r>
                        <a:rPr lang="ru-RU" sz="1200" b="1" u="none" strike="noStrike" dirty="0" smtClean="0">
                          <a:effectLst/>
                          <a:latin typeface="Liberation Serif" pitchFamily="18" charset="0"/>
                          <a:ea typeface="Liberation Serif" pitchFamily="18" charset="0"/>
                          <a:cs typeface="Liberation Serif" pitchFamily="18" charset="0"/>
                        </a:rPr>
                        <a:t>Исполнено</a:t>
                      </a:r>
                    </a:p>
                    <a:p>
                      <a:pPr algn="ctr" rtl="0" fontAlgn="b"/>
                      <a:endParaRPr lang="ru-RU" sz="1200" b="1" i="0" u="none" strike="noStrike" dirty="0" smtClean="0">
                        <a:solidFill>
                          <a:srgbClr val="000000"/>
                        </a:solidFill>
                        <a:effectLst/>
                        <a:latin typeface="Liberation Serif" pitchFamily="18" charset="0"/>
                        <a:ea typeface="Liberation Serif" pitchFamily="18" charset="0"/>
                        <a:cs typeface="Liberation Serif" pitchFamily="18" charset="0"/>
                      </a:endParaRPr>
                    </a:p>
                    <a:p>
                      <a:pPr algn="ctr" rtl="0" fontAlgn="b"/>
                      <a:r>
                        <a:rPr lang="ru-RU" sz="1200" b="1" i="0" u="none" strike="noStrike" dirty="0" smtClean="0">
                          <a:solidFill>
                            <a:srgbClr val="000000"/>
                          </a:solidFill>
                          <a:effectLst/>
                          <a:latin typeface="Liberation Serif" pitchFamily="18" charset="0"/>
                          <a:ea typeface="Liberation Serif" pitchFamily="18" charset="0"/>
                          <a:cs typeface="Liberation Serif" pitchFamily="18" charset="0"/>
                        </a:rPr>
                        <a:t>(руб.)</a:t>
                      </a:r>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algn="ctr" rtl="0" fontAlgn="b"/>
                      <a:r>
                        <a:rPr lang="ru-RU" sz="1200" b="1" u="none" strike="noStrike" dirty="0" smtClean="0">
                          <a:effectLst/>
                          <a:latin typeface="Liberation Serif" pitchFamily="18" charset="0"/>
                          <a:ea typeface="Liberation Serif" pitchFamily="18" charset="0"/>
                          <a:cs typeface="Liberation Serif" pitchFamily="18" charset="0"/>
                        </a:rPr>
                        <a:t>Процент исполнения</a:t>
                      </a:r>
                    </a:p>
                    <a:p>
                      <a:pPr algn="ctr" rtl="0" fontAlgn="b"/>
                      <a:r>
                        <a:rPr lang="ru-RU" sz="1200" b="1" i="0" u="none" strike="noStrike" dirty="0" smtClean="0">
                          <a:solidFill>
                            <a:srgbClr val="000000"/>
                          </a:solidFill>
                          <a:effectLst/>
                          <a:latin typeface="Liberation Serif" pitchFamily="18" charset="0"/>
                          <a:ea typeface="Liberation Serif" pitchFamily="18" charset="0"/>
                          <a:cs typeface="Liberation Serif" pitchFamily="18" charset="0"/>
                        </a:rPr>
                        <a:t>%</a:t>
                      </a:r>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marL="50165" marR="42545" algn="ctr">
                        <a:lnSpc>
                          <a:spcPct val="100000"/>
                        </a:lnSpc>
                      </a:pPr>
                      <a:r>
                        <a:rPr lang="ru-RU" sz="1200" b="1" spc="-30" dirty="0" smtClean="0">
                          <a:solidFill>
                            <a:schemeClr val="tx1"/>
                          </a:solidFill>
                          <a:latin typeface="Liberation Serif" pitchFamily="18" charset="0"/>
                          <a:ea typeface="Liberation Serif" pitchFamily="18" charset="0"/>
                          <a:cs typeface="Liberation Serif" pitchFamily="18" charset="0"/>
                        </a:rPr>
                        <a:t>У</a:t>
                      </a:r>
                      <a:r>
                        <a:rPr lang="ru-RU" sz="1200" b="1" dirty="0" smtClean="0">
                          <a:solidFill>
                            <a:schemeClr val="tx1"/>
                          </a:solidFill>
                          <a:latin typeface="Liberation Serif" pitchFamily="18" charset="0"/>
                          <a:ea typeface="Liberation Serif" pitchFamily="18" charset="0"/>
                          <a:cs typeface="Liberation Serif" pitchFamily="18" charset="0"/>
                        </a:rPr>
                        <a:t>дельный  </a:t>
                      </a:r>
                      <a:r>
                        <a:rPr lang="ru-RU" sz="1200" b="1" spc="-10" dirty="0" smtClean="0">
                          <a:solidFill>
                            <a:schemeClr val="tx1"/>
                          </a:solidFill>
                          <a:latin typeface="Liberation Serif" pitchFamily="18" charset="0"/>
                          <a:ea typeface="Liberation Serif" pitchFamily="18" charset="0"/>
                          <a:cs typeface="Liberation Serif" pitchFamily="18" charset="0"/>
                        </a:rPr>
                        <a:t>вес</a:t>
                      </a:r>
                      <a:endParaRPr lang="ru-RU" sz="1200" b="1" dirty="0" smtClean="0">
                        <a:solidFill>
                          <a:schemeClr val="tx1"/>
                        </a:solidFill>
                        <a:latin typeface="Liberation Serif" pitchFamily="18" charset="0"/>
                        <a:ea typeface="Liberation Serif" pitchFamily="18" charset="0"/>
                        <a:cs typeface="Liberation Serif" pitchFamily="18" charset="0"/>
                      </a:endParaRPr>
                    </a:p>
                    <a:p>
                      <a:pPr marL="52705" marR="45085" indent="-635" algn="ctr">
                        <a:lnSpc>
                          <a:spcPct val="100000"/>
                        </a:lnSpc>
                      </a:pPr>
                      <a:r>
                        <a:rPr lang="ru-RU" sz="1200" b="1" spc="10" dirty="0" smtClean="0">
                          <a:solidFill>
                            <a:schemeClr val="tx1"/>
                          </a:solidFill>
                          <a:latin typeface="Liberation Serif" pitchFamily="18" charset="0"/>
                          <a:ea typeface="Liberation Serif" pitchFamily="18" charset="0"/>
                          <a:cs typeface="Liberation Serif" pitchFamily="18" charset="0"/>
                        </a:rPr>
                        <a:t>в </a:t>
                      </a:r>
                      <a:r>
                        <a:rPr lang="ru-RU" sz="1200" b="1" dirty="0" smtClean="0">
                          <a:solidFill>
                            <a:schemeClr val="tx1"/>
                          </a:solidFill>
                          <a:latin typeface="Liberation Serif" pitchFamily="18" charset="0"/>
                          <a:ea typeface="Liberation Serif" pitchFamily="18" charset="0"/>
                          <a:cs typeface="Liberation Serif" pitchFamily="18" charset="0"/>
                        </a:rPr>
                        <a:t>общем  </a:t>
                      </a:r>
                      <a:r>
                        <a:rPr lang="ru-RU" sz="1200" b="1" spc="-25" dirty="0" smtClean="0">
                          <a:solidFill>
                            <a:schemeClr val="tx1"/>
                          </a:solidFill>
                          <a:latin typeface="Liberation Serif" pitchFamily="18" charset="0"/>
                          <a:ea typeface="Liberation Serif" pitchFamily="18" charset="0"/>
                          <a:cs typeface="Liberation Serif" pitchFamily="18" charset="0"/>
                        </a:rPr>
                        <a:t>объеме расходов,</a:t>
                      </a:r>
                      <a:r>
                        <a:rPr lang="ru-RU" sz="1200" b="1" spc="-120" dirty="0" smtClean="0">
                          <a:solidFill>
                            <a:schemeClr val="tx1"/>
                          </a:solidFill>
                          <a:latin typeface="Liberation Serif" pitchFamily="18" charset="0"/>
                          <a:ea typeface="Liberation Serif" pitchFamily="18" charset="0"/>
                          <a:cs typeface="Liberation Serif" pitchFamily="18" charset="0"/>
                        </a:rPr>
                        <a:t> </a:t>
                      </a:r>
                      <a:r>
                        <a:rPr lang="ru-RU" sz="1200" b="1" spc="35" dirty="0" smtClean="0">
                          <a:solidFill>
                            <a:schemeClr val="tx1"/>
                          </a:solidFill>
                          <a:latin typeface="Liberation Serif" pitchFamily="18" charset="0"/>
                          <a:ea typeface="Liberation Serif" pitchFamily="18" charset="0"/>
                          <a:cs typeface="Liberation Serif" pitchFamily="18" charset="0"/>
                        </a:rPr>
                        <a:t>%</a:t>
                      </a:r>
                      <a:endParaRPr lang="ru-RU" sz="1200" b="1" dirty="0" smtClean="0">
                        <a:solidFill>
                          <a:schemeClr val="tx1"/>
                        </a:solidFill>
                        <a:latin typeface="Liberation Serif" pitchFamily="18" charset="0"/>
                        <a:ea typeface="Liberation Serif" pitchFamily="18" charset="0"/>
                        <a:cs typeface="Liberation Serif" pitchFamily="18" charset="0"/>
                      </a:endParaRPr>
                    </a:p>
                    <a:p>
                      <a:pPr algn="ctr" rtl="0" fontAlgn="b"/>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r>
              <a:tr h="457200">
                <a:tc vMerge="1">
                  <a:txBody>
                    <a:bodyPr/>
                    <a:lstStyle/>
                    <a:p>
                      <a:pPr algn="l" fontAlgn="b"/>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ru-RU" sz="1600" b="1" i="1" u="none" strike="noStrike" dirty="0" smtClean="0">
                          <a:solidFill>
                            <a:srgbClr val="000000"/>
                          </a:solidFill>
                          <a:effectLst/>
                          <a:latin typeface="Liberation Serif" pitchFamily="18" charset="0"/>
                          <a:ea typeface="Liberation Serif" pitchFamily="18" charset="0"/>
                          <a:cs typeface="Liberation Serif" pitchFamily="18" charset="0"/>
                        </a:rPr>
                        <a:t>966 580 987,64</a:t>
                      </a:r>
                      <a:endParaRPr lang="ru-RU" sz="16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c>
                  <a:txBody>
                    <a:bodyPr/>
                    <a:lstStyle/>
                    <a:p>
                      <a:pPr algn="ctr" fontAlgn="b"/>
                      <a:r>
                        <a:rPr lang="ru-RU" sz="1600" b="1" i="1" u="none" strike="noStrike" dirty="0" smtClean="0">
                          <a:solidFill>
                            <a:srgbClr val="000000"/>
                          </a:solidFill>
                          <a:effectLst/>
                          <a:latin typeface="Liberation Serif" pitchFamily="18" charset="0"/>
                          <a:ea typeface="Liberation Serif" pitchFamily="18" charset="0"/>
                          <a:cs typeface="Liberation Serif" pitchFamily="18" charset="0"/>
                        </a:rPr>
                        <a:t>819 793 781,22</a:t>
                      </a:r>
                      <a:endParaRPr lang="ru-RU" sz="16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c>
                  <a:txBody>
                    <a:bodyPr/>
                    <a:lstStyle/>
                    <a:p>
                      <a:pPr algn="ctr" fontAlgn="b"/>
                      <a:r>
                        <a:rPr lang="ru-RU" sz="1600" b="1" i="1" u="none" strike="noStrike" dirty="0" smtClean="0">
                          <a:solidFill>
                            <a:srgbClr val="000000"/>
                          </a:solidFill>
                          <a:effectLst/>
                          <a:latin typeface="Liberation Serif" pitchFamily="18" charset="0"/>
                          <a:ea typeface="Liberation Serif" pitchFamily="18" charset="0"/>
                          <a:cs typeface="Liberation Serif" pitchFamily="18" charset="0"/>
                        </a:rPr>
                        <a:t>84,8</a:t>
                      </a:r>
                      <a:endParaRPr lang="ru-RU" sz="16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c>
                  <a:txBody>
                    <a:bodyPr/>
                    <a:lstStyle/>
                    <a:p>
                      <a:pPr algn="ctr" fontAlgn="b"/>
                      <a:r>
                        <a:rPr lang="ru-RU" sz="1600" b="1" i="1" u="none" strike="noStrike" dirty="0" smtClean="0">
                          <a:solidFill>
                            <a:srgbClr val="000000"/>
                          </a:solidFill>
                          <a:effectLst/>
                          <a:latin typeface="Liberation Serif" pitchFamily="18" charset="0"/>
                          <a:ea typeface="Liberation Serif" pitchFamily="18" charset="0"/>
                          <a:cs typeface="Liberation Serif" pitchFamily="18" charset="0"/>
                        </a:rPr>
                        <a:t>45,1</a:t>
                      </a:r>
                      <a:endParaRPr lang="ru-RU" sz="16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r>
            </a:tbl>
          </a:graphicData>
        </a:graphic>
      </p:graphicFrame>
      <p:grpSp>
        <p:nvGrpSpPr>
          <p:cNvPr id="39" name="Группа 38"/>
          <p:cNvGrpSpPr/>
          <p:nvPr/>
        </p:nvGrpSpPr>
        <p:grpSpPr>
          <a:xfrm>
            <a:off x="285750" y="5607050"/>
            <a:ext cx="952158" cy="1360224"/>
            <a:chOff x="0" y="2922306"/>
            <a:chExt cx="952158" cy="1360224"/>
          </a:xfrm>
        </p:grpSpPr>
        <p:sp>
          <p:nvSpPr>
            <p:cNvPr id="40" name="Нашивка 39"/>
            <p:cNvSpPr/>
            <p:nvPr/>
          </p:nvSpPr>
          <p:spPr>
            <a:xfrm rot="5400000">
              <a:off x="-204033" y="3126339"/>
              <a:ext cx="1360224" cy="952157"/>
            </a:xfrm>
            <a:prstGeom prst="chevron">
              <a:avLst/>
            </a:prstGeom>
          </p:spPr>
          <p:style>
            <a:lnRef idx="2">
              <a:schemeClr val="accen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1" name="Нашивка 4"/>
            <p:cNvSpPr/>
            <p:nvPr/>
          </p:nvSpPr>
          <p:spPr>
            <a:xfrm>
              <a:off x="1" y="3398385"/>
              <a:ext cx="952157" cy="4080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r>
                <a:rPr lang="ru-RU" sz="2600" kern="1200" dirty="0" smtClean="0"/>
                <a:t>15</a:t>
              </a:r>
              <a:endParaRPr lang="ru-RU" sz="2600" kern="1200" dirty="0"/>
            </a:p>
          </p:txBody>
        </p:sp>
      </p:grpSp>
      <p:grpSp>
        <p:nvGrpSpPr>
          <p:cNvPr id="42" name="Группа 41"/>
          <p:cNvGrpSpPr/>
          <p:nvPr/>
        </p:nvGrpSpPr>
        <p:grpSpPr>
          <a:xfrm>
            <a:off x="1276350" y="5530850"/>
            <a:ext cx="3391242" cy="1143000"/>
            <a:chOff x="952158" y="2809881"/>
            <a:chExt cx="3391242" cy="1108993"/>
          </a:xfrm>
        </p:grpSpPr>
        <p:sp>
          <p:nvSpPr>
            <p:cNvPr id="43" name="Прямоугольник с двумя скругленными соседними углами 42"/>
            <p:cNvSpPr/>
            <p:nvPr/>
          </p:nvSpPr>
          <p:spPr>
            <a:xfrm rot="5400000">
              <a:off x="2093282" y="1668757"/>
              <a:ext cx="1108993" cy="3391242"/>
            </a:xfrm>
            <a:prstGeom prst="round2Same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44" name="Прямоугольник 43"/>
            <p:cNvSpPr/>
            <p:nvPr/>
          </p:nvSpPr>
          <p:spPr>
            <a:xfrm>
              <a:off x="952158" y="2864019"/>
              <a:ext cx="3337105" cy="936461"/>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85344" tIns="7620" rIns="7620" bIns="7620" numCol="1" spcCol="1270" anchor="ctr" anchorCtr="0">
              <a:noAutofit/>
            </a:bodyPr>
            <a:lstStyle/>
            <a:p>
              <a:pPr marL="114300" lvl="1" indent="-114300" algn="l" defTabSz="533400">
                <a:lnSpc>
                  <a:spcPct val="90000"/>
                </a:lnSpc>
                <a:spcBef>
                  <a:spcPct val="0"/>
                </a:spcBef>
                <a:spcAft>
                  <a:spcPct val="15000"/>
                </a:spcAft>
                <a:buChar char="••"/>
              </a:pPr>
              <a:endParaRPr lang="ru-RU" sz="1200" b="1" kern="1200" dirty="0" smtClean="0">
                <a:latin typeface="Liberation Serif" pitchFamily="18" charset="0"/>
                <a:ea typeface="Liberation Serif" pitchFamily="18" charset="0"/>
                <a:cs typeface="Liberation Serif" pitchFamily="18" charset="0"/>
              </a:endParaRPr>
            </a:p>
            <a:p>
              <a:pPr marL="114300" lvl="1" indent="-114300" defTabSz="533400">
                <a:lnSpc>
                  <a:spcPct val="90000"/>
                </a:lnSpc>
                <a:spcBef>
                  <a:spcPct val="0"/>
                </a:spcBef>
                <a:spcAft>
                  <a:spcPct val="15000"/>
                </a:spcAft>
                <a:buFontTx/>
                <a:buChar char="••"/>
              </a:pPr>
              <a:r>
                <a:rPr lang="ru-RU" sz="1200" b="1" kern="1200" dirty="0" smtClean="0">
                  <a:latin typeface="Liberation Serif" pitchFamily="18" charset="0"/>
                  <a:ea typeface="Liberation Serif" pitchFamily="18" charset="0"/>
                  <a:cs typeface="Liberation Serif" pitchFamily="18" charset="0"/>
                </a:rPr>
                <a:t>Подпрограмма «Содействие развитию  малого и среднего предпринимательства в Шалинском </a:t>
              </a:r>
              <a:r>
                <a:rPr lang="ru-RU" sz="1200" b="1" dirty="0" smtClean="0">
                  <a:latin typeface="Liberation Serif" pitchFamily="18" charset="0"/>
                  <a:ea typeface="Liberation Serif" pitchFamily="18" charset="0"/>
                  <a:cs typeface="Liberation Serif" pitchFamily="18" charset="0"/>
                </a:rPr>
                <a:t>муниципальном </a:t>
              </a:r>
              <a:r>
                <a:rPr lang="ru-RU" sz="1200" b="1" kern="1200" dirty="0" smtClean="0">
                  <a:latin typeface="Liberation Serif" pitchFamily="18" charset="0"/>
                  <a:ea typeface="Liberation Serif" pitchFamily="18" charset="0"/>
                  <a:cs typeface="Liberation Serif" pitchFamily="18" charset="0"/>
                </a:rPr>
                <a:t>округе до 2030 года»</a:t>
              </a:r>
              <a:endParaRPr lang="ru-RU" sz="1200" b="1" kern="1200" dirty="0">
                <a:latin typeface="Liberation Serif" pitchFamily="18" charset="0"/>
                <a:ea typeface="Liberation Serif" pitchFamily="18" charset="0"/>
                <a:cs typeface="Liberation Serif" pitchFamily="18" charset="0"/>
              </a:endParaRPr>
            </a:p>
            <a:p>
              <a:pPr marL="114300" lvl="1" indent="-114300" algn="ctr" defTabSz="533400">
                <a:lnSpc>
                  <a:spcPct val="90000"/>
                </a:lnSpc>
                <a:spcBef>
                  <a:spcPct val="0"/>
                </a:spcBef>
                <a:spcAft>
                  <a:spcPct val="15000"/>
                </a:spcAft>
                <a:buChar char="••"/>
              </a:pPr>
              <a:r>
                <a:rPr lang="ru-RU" sz="1200" b="1" kern="1200" dirty="0" smtClean="0">
                  <a:solidFill>
                    <a:srgbClr val="7030A0"/>
                  </a:solidFill>
                  <a:latin typeface="Liberation Serif" pitchFamily="18" charset="0"/>
                  <a:ea typeface="Liberation Serif" pitchFamily="18" charset="0"/>
                  <a:cs typeface="Liberation Serif" pitchFamily="18" charset="0"/>
                </a:rPr>
                <a:t>План  - 185 000,00 руб.</a:t>
              </a:r>
              <a:endParaRPr lang="ru-RU" sz="1200" b="1" kern="1200" dirty="0">
                <a:latin typeface="Liberation Serif" pitchFamily="18" charset="0"/>
                <a:ea typeface="Liberation Serif" pitchFamily="18" charset="0"/>
                <a:cs typeface="Liberation Serif" pitchFamily="18" charset="0"/>
              </a:endParaRPr>
            </a:p>
            <a:p>
              <a:pPr marL="114300" lvl="1" indent="-114300" algn="ctr" defTabSz="533400">
                <a:lnSpc>
                  <a:spcPct val="90000"/>
                </a:lnSpc>
                <a:spcBef>
                  <a:spcPct val="0"/>
                </a:spcBef>
                <a:spcAft>
                  <a:spcPct val="15000"/>
                </a:spcAft>
                <a:buChar char="••"/>
              </a:pPr>
              <a:r>
                <a:rPr lang="ru-RU" sz="1200" b="1" kern="1200" dirty="0" smtClean="0">
                  <a:solidFill>
                    <a:srgbClr val="7030A0"/>
                  </a:solidFill>
                  <a:latin typeface="Liberation Serif" pitchFamily="18" charset="0"/>
                  <a:ea typeface="Liberation Serif" pitchFamily="18" charset="0"/>
                  <a:cs typeface="Liberation Serif" pitchFamily="18" charset="0"/>
                </a:rPr>
                <a:t>Исполнено –  185 000,00 руб.</a:t>
              </a:r>
              <a:endParaRPr lang="ru-RU" sz="1200" b="1" kern="1200" dirty="0">
                <a:latin typeface="Liberation Serif" pitchFamily="18" charset="0"/>
                <a:ea typeface="Liberation Serif" pitchFamily="18" charset="0"/>
                <a:cs typeface="Liberation Serif" pitchFamily="18" charset="0"/>
              </a:endParaRPr>
            </a:p>
          </p:txBody>
        </p:sp>
      </p:grpSp>
      <p:sp>
        <p:nvSpPr>
          <p:cNvPr id="50" name="Нашивка 4"/>
          <p:cNvSpPr/>
          <p:nvPr/>
        </p:nvSpPr>
        <p:spPr>
          <a:xfrm>
            <a:off x="361950" y="7283450"/>
            <a:ext cx="952157" cy="4080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endParaRPr lang="ru-RU" sz="2600" kern="1200" dirty="0"/>
          </a:p>
        </p:txBody>
      </p:sp>
      <p:pic>
        <p:nvPicPr>
          <p:cNvPr id="7170" name="Picture 2" descr="https://rus-osetia.ru/wp-content/uploads/2022/01/soczialnoe-parterstvo-1080x675-1.png"/>
          <p:cNvPicPr>
            <a:picLocks noChangeAspect="1" noChangeArrowheads="1"/>
          </p:cNvPicPr>
          <p:nvPr/>
        </p:nvPicPr>
        <p:blipFill>
          <a:blip r:embed="rId14" cstate="print"/>
          <a:srcRect/>
          <a:stretch>
            <a:fillRect/>
          </a:stretch>
        </p:blipFill>
        <p:spPr bwMode="auto">
          <a:xfrm>
            <a:off x="5010150" y="5530850"/>
            <a:ext cx="2286000" cy="1143001"/>
          </a:xfrm>
          <a:prstGeom prst="rect">
            <a:avLst/>
          </a:prstGeom>
          <a:noFill/>
        </p:spPr>
      </p:pic>
      <p:sp>
        <p:nvSpPr>
          <p:cNvPr id="7172" name="AutoShape 4" descr="https://top-fon.com/uploads/posts/2023-02/1675224045_top-fon-com-p-kartinki-dlya-prezentatsii-ekologiya-bez-f-3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5" name="object 54"/>
          <p:cNvSpPr txBox="1"/>
          <p:nvPr/>
        </p:nvSpPr>
        <p:spPr>
          <a:xfrm>
            <a:off x="666750" y="6978650"/>
            <a:ext cx="6629400" cy="369332"/>
          </a:xfrm>
          <a:prstGeom prst="rect">
            <a:avLst/>
          </a:prstGeom>
        </p:spPr>
        <p:txBody>
          <a:bodyPr vert="horz" wrap="square" lIns="0" tIns="0" rIns="0" bIns="0" rtlCol="0">
            <a:spAutoFit/>
          </a:bodyPr>
          <a:lstStyle/>
          <a:p>
            <a:pPr algn="ctr"/>
            <a:r>
              <a:rPr lang="ru-RU" sz="1200" dirty="0" smtClean="0">
                <a:latin typeface="Liberation Serif" pitchFamily="18" charset="0"/>
                <a:ea typeface="Liberation Serif" pitchFamily="18" charset="0"/>
                <a:cs typeface="Liberation Serif" pitchFamily="18" charset="0"/>
              </a:rPr>
              <a:t> </a:t>
            </a:r>
            <a:endParaRPr lang="ru-RU" sz="1200" b="1" dirty="0" smtClean="0">
              <a:latin typeface="Liberation Serif" pitchFamily="18" charset="0"/>
              <a:ea typeface="Liberation Serif" pitchFamily="18" charset="0"/>
              <a:cs typeface="Liberation Serif" pitchFamily="18" charset="0"/>
            </a:endParaRPr>
          </a:p>
          <a:p>
            <a:endParaRPr lang="ru-RU" sz="1200" dirty="0">
              <a:latin typeface="Liberation Serif" pitchFamily="18" charset="0"/>
              <a:ea typeface="Liberation Serif" pitchFamily="18" charset="0"/>
              <a:cs typeface="Liberation Serif" pitchFamily="18" charset="0"/>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416000" y="12"/>
            <a:ext cx="323989" cy="10907991"/>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0" y="10420698"/>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5" name="object 15"/>
          <p:cNvSpPr/>
          <p:nvPr/>
        </p:nvSpPr>
        <p:spPr>
          <a:xfrm>
            <a:off x="0" y="10506584"/>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97236"/>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7" name="object 17"/>
          <p:cNvSpPr/>
          <p:nvPr/>
        </p:nvSpPr>
        <p:spPr>
          <a:xfrm>
            <a:off x="0" y="10602001"/>
            <a:ext cx="5016500" cy="0"/>
          </a:xfrm>
          <a:custGeom>
            <a:avLst/>
            <a:gdLst/>
            <a:ahLst/>
            <a:cxnLst/>
            <a:rect l="l" t="t" r="r" b="b"/>
            <a:pathLst>
              <a:path w="5016500">
                <a:moveTo>
                  <a:pt x="0" y="0"/>
                </a:moveTo>
                <a:lnTo>
                  <a:pt x="5016138" y="0"/>
                </a:lnTo>
              </a:path>
            </a:pathLst>
          </a:custGeom>
          <a:ln w="36004">
            <a:solidFill>
              <a:srgbClr val="00A3A8"/>
            </a:solidFill>
          </a:ln>
        </p:spPr>
        <p:txBody>
          <a:bodyPr wrap="square" lIns="0" tIns="0" rIns="0" bIns="0" rtlCol="0"/>
          <a:lstStyle/>
          <a:p>
            <a:endParaRPr/>
          </a:p>
        </p:txBody>
      </p:sp>
      <p:sp>
        <p:nvSpPr>
          <p:cNvPr id="18" name="object 18"/>
          <p:cNvSpPr/>
          <p:nvPr/>
        </p:nvSpPr>
        <p:spPr>
          <a:xfrm>
            <a:off x="0" y="10511350"/>
            <a:ext cx="4229735" cy="0"/>
          </a:xfrm>
          <a:custGeom>
            <a:avLst/>
            <a:gdLst/>
            <a:ahLst/>
            <a:cxnLst/>
            <a:rect l="l" t="t" r="r" b="b"/>
            <a:pathLst>
              <a:path w="4229735">
                <a:moveTo>
                  <a:pt x="0" y="0"/>
                </a:moveTo>
                <a:lnTo>
                  <a:pt x="4229411" y="0"/>
                </a:lnTo>
              </a:path>
            </a:pathLst>
          </a:custGeom>
          <a:ln w="36004">
            <a:solidFill>
              <a:srgbClr val="00B8BE"/>
            </a:solidFill>
          </a:ln>
        </p:spPr>
        <p:txBody>
          <a:bodyPr wrap="square" lIns="0" tIns="0" rIns="0" bIns="0" rtlCol="0"/>
          <a:lstStyle/>
          <a:p>
            <a:endParaRPr/>
          </a:p>
        </p:txBody>
      </p:sp>
      <p:sp>
        <p:nvSpPr>
          <p:cNvPr id="19" name="object 19"/>
          <p:cNvSpPr/>
          <p:nvPr/>
        </p:nvSpPr>
        <p:spPr>
          <a:xfrm>
            <a:off x="0" y="10420700"/>
            <a:ext cx="3446779" cy="0"/>
          </a:xfrm>
          <a:custGeom>
            <a:avLst/>
            <a:gdLst/>
            <a:ahLst/>
            <a:cxnLst/>
            <a:rect l="l" t="t" r="r" b="b"/>
            <a:pathLst>
              <a:path w="3446779">
                <a:moveTo>
                  <a:pt x="0" y="0"/>
                </a:moveTo>
                <a:lnTo>
                  <a:pt x="3446329" y="0"/>
                </a:lnTo>
              </a:path>
            </a:pathLst>
          </a:custGeom>
          <a:ln w="36004">
            <a:solidFill>
              <a:srgbClr val="A2DADD"/>
            </a:solidFill>
          </a:ln>
        </p:spPr>
        <p:txBody>
          <a:bodyPr wrap="square" lIns="0" tIns="0" rIns="0" bIns="0" rtlCol="0"/>
          <a:lstStyle/>
          <a:p>
            <a:endParaRPr/>
          </a:p>
        </p:txBody>
      </p:sp>
      <p:grpSp>
        <p:nvGrpSpPr>
          <p:cNvPr id="3" name="Группа 22"/>
          <p:cNvGrpSpPr/>
          <p:nvPr/>
        </p:nvGrpSpPr>
        <p:grpSpPr>
          <a:xfrm>
            <a:off x="0" y="196850"/>
            <a:ext cx="7740523" cy="409625"/>
            <a:chOff x="0" y="288010"/>
            <a:chExt cx="7740523" cy="409625"/>
          </a:xfrm>
        </p:grpSpPr>
        <p:sp>
          <p:nvSpPr>
            <p:cNvPr id="24"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5"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6"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7"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8"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29"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0"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1"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4" name="Группа 44"/>
            <p:cNvGrpSpPr/>
            <p:nvPr/>
          </p:nvGrpSpPr>
          <p:grpSpPr>
            <a:xfrm>
              <a:off x="990600" y="288010"/>
              <a:ext cx="6101715" cy="396240"/>
              <a:chOff x="990600" y="288010"/>
              <a:chExt cx="6101715" cy="396240"/>
            </a:xfrm>
          </p:grpSpPr>
          <p:sp>
            <p:nvSpPr>
              <p:cNvPr id="34"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35"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36" name="object 14"/>
              <p:cNvSpPr txBox="1"/>
              <p:nvPr/>
            </p:nvSpPr>
            <p:spPr>
              <a:xfrm>
                <a:off x="6762750" y="381748"/>
                <a:ext cx="245403"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22</a:t>
                </a:r>
                <a:endParaRPr sz="1200" dirty="0">
                  <a:latin typeface="Gill Sans MT"/>
                  <a:cs typeface="Gill Sans MT"/>
                </a:endParaRPr>
              </a:p>
            </p:txBody>
          </p:sp>
        </p:grpSp>
        <p:sp>
          <p:nvSpPr>
            <p:cNvPr id="33" name="object 21"/>
            <p:cNvSpPr txBox="1"/>
            <p:nvPr/>
          </p:nvSpPr>
          <p:spPr>
            <a:xfrm>
              <a:off x="1123950" y="364210"/>
              <a:ext cx="5562600" cy="333425"/>
            </a:xfrm>
            <a:prstGeom prst="rect">
              <a:avLst/>
            </a:prstGeom>
          </p:spPr>
          <p:txBody>
            <a:bodyPr vert="horz" wrap="square" lIns="0" tIns="0" rIns="0" bIns="0" rtlCol="0">
              <a:spAutoFit/>
            </a:bodyPr>
            <a:lstStyle/>
            <a:p>
              <a:pPr marL="12700" marR="5080" algn="ctr">
                <a:lnSpc>
                  <a:spcPts val="1300"/>
                </a:lnSpc>
              </a:pPr>
              <a:r>
                <a:rPr lang="ru-RU" sz="1000" b="1" spc="-15" dirty="0" smtClean="0">
                  <a:solidFill>
                    <a:srgbClr val="FFFFFF"/>
                  </a:solidFill>
                  <a:latin typeface="Trebuchet MS"/>
                  <a:cs typeface="Trebuchet MS"/>
                </a:rPr>
                <a:t>МУНИЦИПАЛЬНЫЕ </a:t>
              </a:r>
              <a:r>
                <a:rPr lang="ru-RU" sz="1000" b="1" spc="20" dirty="0" smtClean="0">
                  <a:solidFill>
                    <a:srgbClr val="FFFFFF"/>
                  </a:solidFill>
                  <a:latin typeface="Trebuchet MS"/>
                  <a:cs typeface="Trebuchet MS"/>
                </a:rPr>
                <a:t>ПРОГРАММЫ</a:t>
              </a:r>
              <a:r>
                <a:rPr lang="ru-RU" sz="1000" b="1" spc="-250" dirty="0" smtClean="0">
                  <a:solidFill>
                    <a:srgbClr val="FFFFFF"/>
                  </a:solidFill>
                  <a:latin typeface="Trebuchet MS"/>
                  <a:cs typeface="Trebuchet MS"/>
                </a:rPr>
                <a:t>       </a:t>
              </a:r>
              <a:r>
                <a:rPr lang="ru-RU" sz="1000" b="1" spc="20" dirty="0" smtClean="0">
                  <a:solidFill>
                    <a:srgbClr val="FFFFFF"/>
                  </a:solidFill>
                  <a:latin typeface="Trebuchet MS"/>
                  <a:cs typeface="Trebuchet MS"/>
                </a:rPr>
                <a:t>ШАЛИНСКОГО МУНИЦИПАЛЬНОГО ОКРУГА,</a:t>
              </a:r>
            </a:p>
            <a:p>
              <a:pPr marL="12700" marR="5080" algn="ctr">
                <a:lnSpc>
                  <a:spcPts val="1300"/>
                </a:lnSpc>
              </a:pPr>
              <a:r>
                <a:rPr lang="ru-RU" sz="1000" b="1" spc="20" dirty="0" smtClean="0">
                  <a:solidFill>
                    <a:srgbClr val="FFFFFF"/>
                  </a:solidFill>
                  <a:latin typeface="Trebuchet MS"/>
                  <a:cs typeface="Trebuchet MS"/>
                </a:rPr>
                <a:t> РЕАЛИЗОВАННЫЕ В 2025 ГОДУ</a:t>
              </a:r>
              <a:endParaRPr lang="ru-RU" sz="1000" dirty="0" smtClean="0">
                <a:latin typeface="Trebuchet MS"/>
                <a:cs typeface="Trebuchet MS"/>
              </a:endParaRPr>
            </a:p>
          </p:txBody>
        </p:sp>
      </p:grpSp>
      <p:graphicFrame>
        <p:nvGraphicFramePr>
          <p:cNvPr id="37" name="Схема 36"/>
          <p:cNvGraphicFramePr/>
          <p:nvPr/>
        </p:nvGraphicFramePr>
        <p:xfrm>
          <a:off x="635299" y="812138"/>
          <a:ext cx="6356051" cy="603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0" name="Нашивка 4"/>
          <p:cNvSpPr/>
          <p:nvPr/>
        </p:nvSpPr>
        <p:spPr>
          <a:xfrm>
            <a:off x="361950" y="7283450"/>
            <a:ext cx="952157" cy="4080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endParaRPr lang="ru-RU" sz="2600" kern="1200" dirty="0"/>
          </a:p>
        </p:txBody>
      </p:sp>
      <p:sp>
        <p:nvSpPr>
          <p:cNvPr id="7172" name="AutoShape 4" descr="https://top-fon.com/uploads/posts/2023-02/1675224045_top-fon-com-p-kartinki-dlya-prezentatsii-ekologiya-bez-f-3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5" name="object 54"/>
          <p:cNvSpPr txBox="1"/>
          <p:nvPr/>
        </p:nvSpPr>
        <p:spPr>
          <a:xfrm>
            <a:off x="666750" y="6978650"/>
            <a:ext cx="6629400" cy="369332"/>
          </a:xfrm>
          <a:prstGeom prst="rect">
            <a:avLst/>
          </a:prstGeom>
        </p:spPr>
        <p:txBody>
          <a:bodyPr vert="horz" wrap="square" lIns="0" tIns="0" rIns="0" bIns="0" rtlCol="0">
            <a:spAutoFit/>
          </a:bodyPr>
          <a:lstStyle/>
          <a:p>
            <a:pPr algn="ctr"/>
            <a:r>
              <a:rPr lang="ru-RU" sz="1200" dirty="0" smtClean="0">
                <a:latin typeface="Liberation Serif" pitchFamily="18" charset="0"/>
                <a:ea typeface="Liberation Serif" pitchFamily="18" charset="0"/>
                <a:cs typeface="Liberation Serif" pitchFamily="18" charset="0"/>
              </a:rPr>
              <a:t> </a:t>
            </a:r>
            <a:endParaRPr lang="ru-RU" sz="1200" b="1" dirty="0" smtClean="0">
              <a:latin typeface="Liberation Serif" pitchFamily="18" charset="0"/>
              <a:ea typeface="Liberation Serif" pitchFamily="18" charset="0"/>
              <a:cs typeface="Liberation Serif" pitchFamily="18" charset="0"/>
            </a:endParaRPr>
          </a:p>
          <a:p>
            <a:endParaRPr lang="ru-RU" sz="1200" dirty="0">
              <a:latin typeface="Liberation Serif" pitchFamily="18" charset="0"/>
              <a:ea typeface="Liberation Serif" pitchFamily="18" charset="0"/>
              <a:cs typeface="Liberation Serif" pitchFamily="18" charset="0"/>
            </a:endParaRPr>
          </a:p>
        </p:txBody>
      </p:sp>
      <p:sp>
        <p:nvSpPr>
          <p:cNvPr id="42" name="object 54"/>
          <p:cNvSpPr txBox="1"/>
          <p:nvPr/>
        </p:nvSpPr>
        <p:spPr>
          <a:xfrm>
            <a:off x="209550" y="1492250"/>
            <a:ext cx="7239000" cy="9417963"/>
          </a:xfrm>
          <a:prstGeom prst="rect">
            <a:avLst/>
          </a:prstGeom>
        </p:spPr>
        <p:txBody>
          <a:bodyPr vert="horz" wrap="square" lIns="0" tIns="0" rIns="0" bIns="0" rtlCol="0">
            <a:spAutoFit/>
          </a:bodyPr>
          <a:lstStyle/>
          <a:p>
            <a:pPr algn="ctr"/>
            <a:r>
              <a:rPr lang="ru-RU" sz="1200" b="1" dirty="0" smtClean="0"/>
              <a:t> </a:t>
            </a:r>
            <a:r>
              <a:rPr lang="ru-RU" sz="1200" b="1" i="1" dirty="0" smtClean="0"/>
              <a:t>В  2025 год продолжено строительство пункта регазификации СПГ № 1  Шалинский городской округ в пгт. Шаля расположенного по адресу: Свердловская область, Шалинский городской округ, пгт. Шаля, ул. Орджоникидзе, № 67. </a:t>
            </a:r>
          </a:p>
          <a:p>
            <a:pPr algn="ctr"/>
            <a:r>
              <a:rPr lang="ru-RU" sz="1200" b="1" i="1" dirty="0" smtClean="0"/>
              <a:t>Выполненные работы за 2025 год: устройство ёмкостей производственно-дождевых стоков, электроосвещения, </a:t>
            </a:r>
            <a:r>
              <a:rPr lang="ru-RU" sz="1200" b="1" i="1" dirty="0" err="1" smtClean="0"/>
              <a:t>молниезащиты</a:t>
            </a:r>
            <a:r>
              <a:rPr lang="ru-RU" sz="1200" b="1" i="1" dirty="0" smtClean="0"/>
              <a:t> и заземления, электроснабжения, площадки пункта </a:t>
            </a:r>
            <a:r>
              <a:rPr lang="ru-RU" sz="1200" b="1" i="1" dirty="0" err="1" smtClean="0"/>
              <a:t>регазификации</a:t>
            </a:r>
            <a:r>
              <a:rPr lang="ru-RU" sz="1200" b="1" i="1" dirty="0" smtClean="0"/>
              <a:t>, охранного освещения, системы охранного видеонаблюдения, насосной пожаротушения, ограждения, автоматизации технологических процессов комплекса, пожарного освещения. Произведены расходы по осуществлению авторского надзора за строительством объекта, по осуществлению строительного контроля (технического надзора) за объектом строительства.</a:t>
            </a:r>
          </a:p>
          <a:p>
            <a:r>
              <a:rPr lang="ru-RU" sz="1200" dirty="0" smtClean="0"/>
              <a:t>            </a:t>
            </a:r>
            <a:r>
              <a:rPr lang="ru-RU" sz="1200" b="1" i="1" dirty="0" smtClean="0"/>
              <a:t>В ходе исполнения муниципального «Строительство газопровода высокого давления первой очереди в </a:t>
            </a:r>
            <a:r>
              <a:rPr lang="ru-RU" sz="1200" b="1" i="1" dirty="0" err="1" smtClean="0"/>
              <a:t>пгт</a:t>
            </a:r>
            <a:r>
              <a:rPr lang="ru-RU" sz="1200" b="1" i="1" dirty="0" smtClean="0"/>
              <a:t>. Шаля Шалинского муниципального округа Свердловской области» выполнены работы в полном объеме, муниципальный контракт исполнен. Произведены расходы по оказанию услуг по авторскому надзору за строительством объекта: «Газопровод высокого давления первой очереди в </a:t>
            </a:r>
            <a:r>
              <a:rPr lang="ru-RU" sz="1200" b="1" i="1" dirty="0" err="1" smtClean="0"/>
              <a:t>пгт</a:t>
            </a:r>
            <a:r>
              <a:rPr lang="ru-RU" sz="1200" b="1" i="1" dirty="0" smtClean="0"/>
              <a:t>. Шаля Шалинского муниципального округа Свердловской области» , муниципальный контракт выполнен в полном объеме, по осуществлению строительного контроля за выполнением строительно-монтажных работ по объекту: «Газопровод высокого давления первой очереди в </a:t>
            </a:r>
            <a:r>
              <a:rPr lang="ru-RU" sz="1200" b="1" i="1" dirty="0" err="1" smtClean="0"/>
              <a:t>пгт</a:t>
            </a:r>
            <a:r>
              <a:rPr lang="ru-RU" sz="1200" b="1" i="1" dirty="0" smtClean="0"/>
              <a:t>. Шаля Шалинского муниципального округа Свердловской области» , муниципальный контракт выполнен в полном объеме. Строительство завершено, ввод в эксплуатацию будет произведен в 2026 году. </a:t>
            </a:r>
          </a:p>
          <a:p>
            <a:r>
              <a:rPr lang="ru-RU" sz="1200" dirty="0" smtClean="0"/>
              <a:t>          </a:t>
            </a:r>
            <a:r>
              <a:rPr lang="ru-RU" sz="1200" b="1" i="1" dirty="0" smtClean="0"/>
              <a:t>В отчетном периоде начато строительство газовых котельных по адресу: </a:t>
            </a:r>
            <a:r>
              <a:rPr lang="ru-RU" sz="1200" b="1" i="1" dirty="0" err="1" smtClean="0"/>
              <a:t>пгт</a:t>
            </a:r>
            <a:r>
              <a:rPr lang="ru-RU" sz="1200" b="1" i="1" dirty="0" smtClean="0"/>
              <a:t>. Шаля, ул. Калинина 38а, ул. Энгельса, 54А ;, </a:t>
            </a:r>
            <a:r>
              <a:rPr lang="ru-RU" sz="1200" b="1" i="1" dirty="0" err="1" smtClean="0"/>
              <a:t>пгт</a:t>
            </a:r>
            <a:r>
              <a:rPr lang="ru-RU" sz="1200" b="1" i="1" dirty="0" smtClean="0"/>
              <a:t>. Шаля, ул. Калинина, окончание выполнения работ 30.06.2026. </a:t>
            </a:r>
          </a:p>
          <a:p>
            <a:r>
              <a:rPr lang="ru-RU" sz="1200" b="1" i="1" dirty="0" smtClean="0"/>
              <a:t> </a:t>
            </a:r>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dirty="0" smtClean="0"/>
          </a:p>
          <a:p>
            <a:pPr algn="ctr"/>
            <a:endParaRPr lang="ru-RU" sz="1200" i="1" dirty="0">
              <a:latin typeface="Liberation Serif" pitchFamily="18" charset="0"/>
              <a:ea typeface="Liberation Serif" pitchFamily="18" charset="0"/>
              <a:cs typeface="Liberation Serif" pitchFamily="18" charset="0"/>
            </a:endParaRPr>
          </a:p>
        </p:txBody>
      </p:sp>
      <p:pic>
        <p:nvPicPr>
          <p:cNvPr id="32" name="Picture 2" descr="\\Server\обменник администрация шго\Плешивых О.А\Колмогорова КА\фото\газ\photo_5465598759409487539_y.jpg"/>
          <p:cNvPicPr>
            <a:picLocks noChangeAspect="1" noChangeArrowheads="1"/>
          </p:cNvPicPr>
          <p:nvPr/>
        </p:nvPicPr>
        <p:blipFill>
          <a:blip r:embed="rId7"/>
          <a:srcRect t="11765" b="4412"/>
          <a:stretch>
            <a:fillRect/>
          </a:stretch>
        </p:blipFill>
        <p:spPr bwMode="auto">
          <a:xfrm>
            <a:off x="209550" y="5454650"/>
            <a:ext cx="5211910" cy="3276600"/>
          </a:xfrm>
          <a:prstGeom prst="rect">
            <a:avLst/>
          </a:prstGeom>
          <a:noFill/>
        </p:spPr>
      </p:pic>
      <p:pic>
        <p:nvPicPr>
          <p:cNvPr id="38" name="Picture 3" descr="\\Server\обменник администрация шго\Плешивых О.А\Колмогорова КА\фото\газ\photo_5465598759409487538_y.jpg"/>
          <p:cNvPicPr>
            <a:picLocks noChangeAspect="1" noChangeArrowheads="1"/>
          </p:cNvPicPr>
          <p:nvPr/>
        </p:nvPicPr>
        <p:blipFill>
          <a:blip r:embed="rId8"/>
          <a:srcRect l="19527" b="11834"/>
          <a:stretch>
            <a:fillRect/>
          </a:stretch>
        </p:blipFill>
        <p:spPr bwMode="auto">
          <a:xfrm>
            <a:off x="4019550" y="8045450"/>
            <a:ext cx="3276600" cy="2387109"/>
          </a:xfrm>
          <a:prstGeom prst="rect">
            <a:avLst/>
          </a:prstGeom>
          <a:noFill/>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416000" y="12"/>
            <a:ext cx="323989" cy="10907991"/>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0" y="10420698"/>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5" name="object 15"/>
          <p:cNvSpPr/>
          <p:nvPr/>
        </p:nvSpPr>
        <p:spPr>
          <a:xfrm>
            <a:off x="0" y="10506584"/>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97236"/>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7" name="object 17"/>
          <p:cNvSpPr/>
          <p:nvPr/>
        </p:nvSpPr>
        <p:spPr>
          <a:xfrm>
            <a:off x="0" y="10602001"/>
            <a:ext cx="5016500" cy="0"/>
          </a:xfrm>
          <a:custGeom>
            <a:avLst/>
            <a:gdLst/>
            <a:ahLst/>
            <a:cxnLst/>
            <a:rect l="l" t="t" r="r" b="b"/>
            <a:pathLst>
              <a:path w="5016500">
                <a:moveTo>
                  <a:pt x="0" y="0"/>
                </a:moveTo>
                <a:lnTo>
                  <a:pt x="5016138" y="0"/>
                </a:lnTo>
              </a:path>
            </a:pathLst>
          </a:custGeom>
          <a:ln w="36004">
            <a:solidFill>
              <a:srgbClr val="00A3A8"/>
            </a:solidFill>
          </a:ln>
        </p:spPr>
        <p:txBody>
          <a:bodyPr wrap="square" lIns="0" tIns="0" rIns="0" bIns="0" rtlCol="0"/>
          <a:lstStyle/>
          <a:p>
            <a:endParaRPr/>
          </a:p>
        </p:txBody>
      </p:sp>
      <p:sp>
        <p:nvSpPr>
          <p:cNvPr id="18" name="object 18"/>
          <p:cNvSpPr/>
          <p:nvPr/>
        </p:nvSpPr>
        <p:spPr>
          <a:xfrm>
            <a:off x="0" y="10511350"/>
            <a:ext cx="4229735" cy="0"/>
          </a:xfrm>
          <a:custGeom>
            <a:avLst/>
            <a:gdLst/>
            <a:ahLst/>
            <a:cxnLst/>
            <a:rect l="l" t="t" r="r" b="b"/>
            <a:pathLst>
              <a:path w="4229735">
                <a:moveTo>
                  <a:pt x="0" y="0"/>
                </a:moveTo>
                <a:lnTo>
                  <a:pt x="4229411" y="0"/>
                </a:lnTo>
              </a:path>
            </a:pathLst>
          </a:custGeom>
          <a:ln w="36004">
            <a:solidFill>
              <a:srgbClr val="00B8BE"/>
            </a:solidFill>
          </a:ln>
        </p:spPr>
        <p:txBody>
          <a:bodyPr wrap="square" lIns="0" tIns="0" rIns="0" bIns="0" rtlCol="0"/>
          <a:lstStyle/>
          <a:p>
            <a:endParaRPr/>
          </a:p>
        </p:txBody>
      </p:sp>
      <p:sp>
        <p:nvSpPr>
          <p:cNvPr id="19" name="object 19"/>
          <p:cNvSpPr/>
          <p:nvPr/>
        </p:nvSpPr>
        <p:spPr>
          <a:xfrm>
            <a:off x="0" y="10420700"/>
            <a:ext cx="3446779" cy="0"/>
          </a:xfrm>
          <a:custGeom>
            <a:avLst/>
            <a:gdLst/>
            <a:ahLst/>
            <a:cxnLst/>
            <a:rect l="l" t="t" r="r" b="b"/>
            <a:pathLst>
              <a:path w="3446779">
                <a:moveTo>
                  <a:pt x="0" y="0"/>
                </a:moveTo>
                <a:lnTo>
                  <a:pt x="3446329" y="0"/>
                </a:lnTo>
              </a:path>
            </a:pathLst>
          </a:custGeom>
          <a:ln w="36004">
            <a:solidFill>
              <a:srgbClr val="A2DADD"/>
            </a:solidFill>
          </a:ln>
        </p:spPr>
        <p:txBody>
          <a:bodyPr wrap="square" lIns="0" tIns="0" rIns="0" bIns="0" rtlCol="0"/>
          <a:lstStyle/>
          <a:p>
            <a:endParaRPr/>
          </a:p>
        </p:txBody>
      </p:sp>
      <p:grpSp>
        <p:nvGrpSpPr>
          <p:cNvPr id="3" name="Группа 22"/>
          <p:cNvGrpSpPr/>
          <p:nvPr/>
        </p:nvGrpSpPr>
        <p:grpSpPr>
          <a:xfrm>
            <a:off x="0" y="196850"/>
            <a:ext cx="7740523" cy="409625"/>
            <a:chOff x="0" y="288010"/>
            <a:chExt cx="7740523" cy="409625"/>
          </a:xfrm>
        </p:grpSpPr>
        <p:sp>
          <p:nvSpPr>
            <p:cNvPr id="24"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5"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6"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7"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8"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29"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0"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1"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4" name="Группа 44"/>
            <p:cNvGrpSpPr/>
            <p:nvPr/>
          </p:nvGrpSpPr>
          <p:grpSpPr>
            <a:xfrm>
              <a:off x="990600" y="288010"/>
              <a:ext cx="6101715" cy="396240"/>
              <a:chOff x="990600" y="288010"/>
              <a:chExt cx="6101715" cy="396240"/>
            </a:xfrm>
          </p:grpSpPr>
          <p:sp>
            <p:nvSpPr>
              <p:cNvPr id="34"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35"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36" name="object 14"/>
              <p:cNvSpPr txBox="1"/>
              <p:nvPr/>
            </p:nvSpPr>
            <p:spPr>
              <a:xfrm>
                <a:off x="6762750" y="381748"/>
                <a:ext cx="245403"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23</a:t>
                </a:r>
                <a:endParaRPr sz="1200" dirty="0">
                  <a:latin typeface="Gill Sans MT"/>
                  <a:cs typeface="Gill Sans MT"/>
                </a:endParaRPr>
              </a:p>
            </p:txBody>
          </p:sp>
        </p:grpSp>
        <p:sp>
          <p:nvSpPr>
            <p:cNvPr id="33" name="object 21"/>
            <p:cNvSpPr txBox="1"/>
            <p:nvPr/>
          </p:nvSpPr>
          <p:spPr>
            <a:xfrm>
              <a:off x="1123950" y="364210"/>
              <a:ext cx="5562600" cy="333425"/>
            </a:xfrm>
            <a:prstGeom prst="rect">
              <a:avLst/>
            </a:prstGeom>
          </p:spPr>
          <p:txBody>
            <a:bodyPr vert="horz" wrap="square" lIns="0" tIns="0" rIns="0" bIns="0" rtlCol="0">
              <a:spAutoFit/>
            </a:bodyPr>
            <a:lstStyle/>
            <a:p>
              <a:pPr marL="12700" marR="5080" algn="ctr">
                <a:lnSpc>
                  <a:spcPts val="1300"/>
                </a:lnSpc>
              </a:pPr>
              <a:r>
                <a:rPr lang="ru-RU" sz="1000" b="1" spc="-15" dirty="0" smtClean="0">
                  <a:solidFill>
                    <a:srgbClr val="FFFFFF"/>
                  </a:solidFill>
                  <a:latin typeface="Trebuchet MS"/>
                  <a:cs typeface="Trebuchet MS"/>
                </a:rPr>
                <a:t>МУНИЦИПАЛЬНЫЕ </a:t>
              </a:r>
              <a:r>
                <a:rPr lang="ru-RU" sz="1000" b="1" spc="20" dirty="0" smtClean="0">
                  <a:solidFill>
                    <a:srgbClr val="FFFFFF"/>
                  </a:solidFill>
                  <a:latin typeface="Trebuchet MS"/>
                  <a:cs typeface="Trebuchet MS"/>
                </a:rPr>
                <a:t>ПРОГРАММЫ</a:t>
              </a:r>
              <a:r>
                <a:rPr lang="ru-RU" sz="1000" b="1" spc="-250" dirty="0" smtClean="0">
                  <a:solidFill>
                    <a:srgbClr val="FFFFFF"/>
                  </a:solidFill>
                  <a:latin typeface="Trebuchet MS"/>
                  <a:cs typeface="Trebuchet MS"/>
                </a:rPr>
                <a:t>       </a:t>
              </a:r>
              <a:r>
                <a:rPr lang="ru-RU" sz="1000" b="1" spc="20" dirty="0" smtClean="0">
                  <a:solidFill>
                    <a:srgbClr val="FFFFFF"/>
                  </a:solidFill>
                  <a:latin typeface="Trebuchet MS"/>
                  <a:cs typeface="Trebuchet MS"/>
                </a:rPr>
                <a:t>ШАЛИНСКОГО МУНИЦИПАЛЬНОГО ОКРУГА,</a:t>
              </a:r>
            </a:p>
            <a:p>
              <a:pPr marL="12700" marR="5080" algn="ctr">
                <a:lnSpc>
                  <a:spcPts val="1300"/>
                </a:lnSpc>
              </a:pPr>
              <a:r>
                <a:rPr lang="ru-RU" sz="1000" b="1" spc="20" dirty="0" smtClean="0">
                  <a:solidFill>
                    <a:srgbClr val="FFFFFF"/>
                  </a:solidFill>
                  <a:latin typeface="Trebuchet MS"/>
                  <a:cs typeface="Trebuchet MS"/>
                </a:rPr>
                <a:t> РЕАЛИЗОВАННЫЕ В 2025 ГОДУ</a:t>
              </a:r>
              <a:endParaRPr lang="ru-RU" sz="1000" dirty="0" smtClean="0">
                <a:latin typeface="Trebuchet MS"/>
                <a:cs typeface="Trebuchet MS"/>
              </a:endParaRPr>
            </a:p>
          </p:txBody>
        </p:sp>
      </p:grpSp>
      <p:graphicFrame>
        <p:nvGraphicFramePr>
          <p:cNvPr id="37" name="Схема 36"/>
          <p:cNvGraphicFramePr/>
          <p:nvPr/>
        </p:nvGraphicFramePr>
        <p:xfrm>
          <a:off x="635299" y="812138"/>
          <a:ext cx="6356051" cy="603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0" name="Нашивка 4"/>
          <p:cNvSpPr/>
          <p:nvPr/>
        </p:nvSpPr>
        <p:spPr>
          <a:xfrm>
            <a:off x="361950" y="7283450"/>
            <a:ext cx="952157" cy="4080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endParaRPr lang="ru-RU" sz="2600" kern="1200" dirty="0"/>
          </a:p>
        </p:txBody>
      </p:sp>
      <p:sp>
        <p:nvSpPr>
          <p:cNvPr id="7172" name="AutoShape 4" descr="https://top-fon.com/uploads/posts/2023-02/1675224045_top-fon-com-p-kartinki-dlya-prezentatsii-ekologiya-bez-f-3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5" name="object 54"/>
          <p:cNvSpPr txBox="1"/>
          <p:nvPr/>
        </p:nvSpPr>
        <p:spPr>
          <a:xfrm>
            <a:off x="666750" y="6978650"/>
            <a:ext cx="6629400" cy="369332"/>
          </a:xfrm>
          <a:prstGeom prst="rect">
            <a:avLst/>
          </a:prstGeom>
        </p:spPr>
        <p:txBody>
          <a:bodyPr vert="horz" wrap="square" lIns="0" tIns="0" rIns="0" bIns="0" rtlCol="0">
            <a:spAutoFit/>
          </a:bodyPr>
          <a:lstStyle/>
          <a:p>
            <a:pPr algn="ctr"/>
            <a:r>
              <a:rPr lang="ru-RU" sz="1200" dirty="0" smtClean="0">
                <a:latin typeface="Liberation Serif" pitchFamily="18" charset="0"/>
                <a:ea typeface="Liberation Serif" pitchFamily="18" charset="0"/>
                <a:cs typeface="Liberation Serif" pitchFamily="18" charset="0"/>
              </a:rPr>
              <a:t> </a:t>
            </a:r>
            <a:endParaRPr lang="ru-RU" sz="1200" b="1" dirty="0" smtClean="0">
              <a:latin typeface="Liberation Serif" pitchFamily="18" charset="0"/>
              <a:ea typeface="Liberation Serif" pitchFamily="18" charset="0"/>
              <a:cs typeface="Liberation Serif" pitchFamily="18" charset="0"/>
            </a:endParaRPr>
          </a:p>
          <a:p>
            <a:endParaRPr lang="ru-RU" sz="1200" dirty="0">
              <a:latin typeface="Liberation Serif" pitchFamily="18" charset="0"/>
              <a:ea typeface="Liberation Serif" pitchFamily="18" charset="0"/>
              <a:cs typeface="Liberation Serif" pitchFamily="18" charset="0"/>
            </a:endParaRPr>
          </a:p>
        </p:txBody>
      </p:sp>
      <p:sp>
        <p:nvSpPr>
          <p:cNvPr id="42" name="object 54"/>
          <p:cNvSpPr txBox="1"/>
          <p:nvPr/>
        </p:nvSpPr>
        <p:spPr>
          <a:xfrm>
            <a:off x="209550" y="1492250"/>
            <a:ext cx="7239000" cy="5539978"/>
          </a:xfrm>
          <a:prstGeom prst="rect">
            <a:avLst/>
          </a:prstGeom>
        </p:spPr>
        <p:txBody>
          <a:bodyPr vert="horz" wrap="square" lIns="0" tIns="0" rIns="0" bIns="0" rtlCol="0">
            <a:spAutoFit/>
          </a:bodyPr>
          <a:lstStyle/>
          <a:p>
            <a:pPr algn="ctr"/>
            <a:endParaRPr lang="ru-RU" sz="1200" b="1" i="1" dirty="0" smtClean="0"/>
          </a:p>
          <a:p>
            <a:pPr algn="ctr"/>
            <a:endParaRPr lang="ru-RU" sz="1200" b="1" i="1" dirty="0" smtClean="0"/>
          </a:p>
          <a:p>
            <a:pPr algn="ctr"/>
            <a:r>
              <a:rPr lang="ru-RU" sz="1200" b="1" i="1" dirty="0" smtClean="0"/>
              <a:t>В целях достижения  результатов ведомственного проекта «Создание условий для развития туристической индустрии Свердловской области» в рамках государственной программы Свердловской области «Развитие туризма и индустрии гостеприимства Свердловской области», утвержденной постановлением Правительства Свердловской области от 20.10.2022 № 697-ПП «Об утверждении государственной программы Свердловской области «Развитие туризма и индустрии гостеприимства Свердловской области» представлена субсидия из областного бюджета на создание объектов, предназначенных для организации досуга, включая приобретение оборудования и транспортных средств, в целях обеспечения эксплуатации создаваемых объектов, предназначенных для организации досуга на выполнение работ по созданию туристско-информационного центра «Визит- центр </a:t>
            </a:r>
            <a:r>
              <a:rPr lang="ru-RU" sz="1200" b="1" i="1" dirty="0" err="1" smtClean="0"/>
              <a:t>Акинфий</a:t>
            </a:r>
            <a:r>
              <a:rPr lang="ru-RU" sz="1200" b="1" i="1" dirty="0" smtClean="0"/>
              <a:t> Демидов (</a:t>
            </a:r>
            <a:r>
              <a:rPr lang="ru-RU" sz="1200" b="1" i="1" dirty="0" err="1" smtClean="0"/>
              <a:t>Шалинский</a:t>
            </a:r>
            <a:r>
              <a:rPr lang="ru-RU" sz="1200" b="1" i="1" dirty="0" smtClean="0"/>
              <a:t> район, село </a:t>
            </a:r>
            <a:r>
              <a:rPr lang="ru-RU" sz="1200" b="1" i="1" dirty="0" err="1" smtClean="0"/>
              <a:t>Чусовое</a:t>
            </a:r>
            <a:r>
              <a:rPr lang="ru-RU" sz="1200" b="1" i="1" dirty="0" smtClean="0"/>
              <a:t>, ул. Октября, 2В)» на сумму 17 704 400,00 руб. Заключен муниципальный контракт  на создание здания «Визит центр </a:t>
            </a:r>
            <a:r>
              <a:rPr lang="ru-RU" sz="1200" b="1" i="1" dirty="0" err="1" smtClean="0"/>
              <a:t>Акинфий</a:t>
            </a:r>
            <a:r>
              <a:rPr lang="ru-RU" sz="1200" b="1" i="1" dirty="0" smtClean="0"/>
              <a:t> Демидов» по адресу: </a:t>
            </a:r>
            <a:r>
              <a:rPr lang="ru-RU" sz="1200" b="1" i="1" dirty="0" err="1" smtClean="0"/>
              <a:t>Шалинский</a:t>
            </a:r>
            <a:r>
              <a:rPr lang="ru-RU" sz="1200" b="1" i="1" dirty="0" smtClean="0"/>
              <a:t> район, село </a:t>
            </a:r>
            <a:r>
              <a:rPr lang="ru-RU" sz="1200" b="1" i="1" dirty="0" err="1" smtClean="0"/>
              <a:t>Чусовое</a:t>
            </a:r>
            <a:r>
              <a:rPr lang="ru-RU" sz="1200" b="1" i="1" dirty="0" smtClean="0"/>
              <a:t>, ул. Октября, 2В.</a:t>
            </a:r>
            <a:endParaRPr lang="ru-RU" sz="1200" b="1" i="1" dirty="0" smtClean="0">
              <a:latin typeface="Liberation Serif" pitchFamily="18" charset="0"/>
              <a:ea typeface="Liberation Serif" pitchFamily="18" charset="0"/>
              <a:cs typeface="Liberation Serif" pitchFamily="18" charset="0"/>
            </a:endParaRPr>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dirty="0" smtClean="0"/>
          </a:p>
          <a:p>
            <a:pPr algn="ctr"/>
            <a:endParaRPr lang="ru-RU" sz="1200" i="1" dirty="0">
              <a:latin typeface="Liberation Serif" pitchFamily="18" charset="0"/>
              <a:ea typeface="Liberation Serif" pitchFamily="18" charset="0"/>
              <a:cs typeface="Liberation Serif" pitchFamily="18" charset="0"/>
            </a:endParaRPr>
          </a:p>
        </p:txBody>
      </p:sp>
      <p:pic>
        <p:nvPicPr>
          <p:cNvPr id="4098" name="Picture 2" descr="https://vki3.okcdn.ru/i?r=CFNAm_VFBkioSGBqh1KlOVoG4MFsGofF29lIKvoxzwBE6cuZWhScI1n_ZBj26Q649Gxc-jm2XygoGshiXlKTK04XwpIlm2lgk4w7s4i0qwdugKv8AAAAKQ"/>
          <p:cNvPicPr>
            <a:picLocks noChangeAspect="1" noChangeArrowheads="1"/>
          </p:cNvPicPr>
          <p:nvPr/>
        </p:nvPicPr>
        <p:blipFill>
          <a:blip r:embed="rId7"/>
          <a:srcRect/>
          <a:stretch>
            <a:fillRect/>
          </a:stretch>
        </p:blipFill>
        <p:spPr bwMode="auto">
          <a:xfrm>
            <a:off x="2876550" y="7283450"/>
            <a:ext cx="4514850" cy="3009900"/>
          </a:xfrm>
          <a:prstGeom prst="rect">
            <a:avLst/>
          </a:prstGeom>
          <a:noFill/>
        </p:spPr>
      </p:pic>
      <p:pic>
        <p:nvPicPr>
          <p:cNvPr id="4100" name="Picture 4" descr="http://shalya.info/wp-content/uploads/2025/02/WhatsApp-Image-2025-02-07-at-19.12.23.jpeg"/>
          <p:cNvPicPr>
            <a:picLocks noChangeAspect="1" noChangeArrowheads="1"/>
          </p:cNvPicPr>
          <p:nvPr/>
        </p:nvPicPr>
        <p:blipFill>
          <a:blip r:embed="rId8" cstate="print"/>
          <a:srcRect/>
          <a:stretch>
            <a:fillRect/>
          </a:stretch>
        </p:blipFill>
        <p:spPr bwMode="auto">
          <a:xfrm>
            <a:off x="582059" y="4205598"/>
            <a:ext cx="5220162" cy="2933079"/>
          </a:xfrm>
          <a:prstGeom prst="rect">
            <a:avLst/>
          </a:prstGeom>
          <a:noFill/>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416000" y="12"/>
            <a:ext cx="323989" cy="10907991"/>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0" y="10420698"/>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5" name="object 15"/>
          <p:cNvSpPr/>
          <p:nvPr/>
        </p:nvSpPr>
        <p:spPr>
          <a:xfrm>
            <a:off x="0" y="10506584"/>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97236"/>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7" name="object 17"/>
          <p:cNvSpPr/>
          <p:nvPr/>
        </p:nvSpPr>
        <p:spPr>
          <a:xfrm>
            <a:off x="0" y="10602001"/>
            <a:ext cx="5016500" cy="0"/>
          </a:xfrm>
          <a:custGeom>
            <a:avLst/>
            <a:gdLst/>
            <a:ahLst/>
            <a:cxnLst/>
            <a:rect l="l" t="t" r="r" b="b"/>
            <a:pathLst>
              <a:path w="5016500">
                <a:moveTo>
                  <a:pt x="0" y="0"/>
                </a:moveTo>
                <a:lnTo>
                  <a:pt x="5016138" y="0"/>
                </a:lnTo>
              </a:path>
            </a:pathLst>
          </a:custGeom>
          <a:ln w="36004">
            <a:solidFill>
              <a:srgbClr val="00A3A8"/>
            </a:solidFill>
          </a:ln>
        </p:spPr>
        <p:txBody>
          <a:bodyPr wrap="square" lIns="0" tIns="0" rIns="0" bIns="0" rtlCol="0"/>
          <a:lstStyle/>
          <a:p>
            <a:endParaRPr/>
          </a:p>
        </p:txBody>
      </p:sp>
      <p:sp>
        <p:nvSpPr>
          <p:cNvPr id="18" name="object 18"/>
          <p:cNvSpPr/>
          <p:nvPr/>
        </p:nvSpPr>
        <p:spPr>
          <a:xfrm>
            <a:off x="0" y="10511350"/>
            <a:ext cx="4229735" cy="0"/>
          </a:xfrm>
          <a:custGeom>
            <a:avLst/>
            <a:gdLst/>
            <a:ahLst/>
            <a:cxnLst/>
            <a:rect l="l" t="t" r="r" b="b"/>
            <a:pathLst>
              <a:path w="4229735">
                <a:moveTo>
                  <a:pt x="0" y="0"/>
                </a:moveTo>
                <a:lnTo>
                  <a:pt x="4229411" y="0"/>
                </a:lnTo>
              </a:path>
            </a:pathLst>
          </a:custGeom>
          <a:ln w="36004">
            <a:solidFill>
              <a:srgbClr val="00B8BE"/>
            </a:solidFill>
          </a:ln>
        </p:spPr>
        <p:txBody>
          <a:bodyPr wrap="square" lIns="0" tIns="0" rIns="0" bIns="0" rtlCol="0"/>
          <a:lstStyle/>
          <a:p>
            <a:endParaRPr/>
          </a:p>
        </p:txBody>
      </p:sp>
      <p:sp>
        <p:nvSpPr>
          <p:cNvPr id="19" name="object 19"/>
          <p:cNvSpPr/>
          <p:nvPr/>
        </p:nvSpPr>
        <p:spPr>
          <a:xfrm>
            <a:off x="0" y="10420700"/>
            <a:ext cx="3446779" cy="0"/>
          </a:xfrm>
          <a:custGeom>
            <a:avLst/>
            <a:gdLst/>
            <a:ahLst/>
            <a:cxnLst/>
            <a:rect l="l" t="t" r="r" b="b"/>
            <a:pathLst>
              <a:path w="3446779">
                <a:moveTo>
                  <a:pt x="0" y="0"/>
                </a:moveTo>
                <a:lnTo>
                  <a:pt x="3446329" y="0"/>
                </a:lnTo>
              </a:path>
            </a:pathLst>
          </a:custGeom>
          <a:ln w="36004">
            <a:solidFill>
              <a:srgbClr val="A2DADD"/>
            </a:solidFill>
          </a:ln>
        </p:spPr>
        <p:txBody>
          <a:bodyPr wrap="square" lIns="0" tIns="0" rIns="0" bIns="0" rtlCol="0"/>
          <a:lstStyle/>
          <a:p>
            <a:endParaRPr/>
          </a:p>
        </p:txBody>
      </p:sp>
      <p:grpSp>
        <p:nvGrpSpPr>
          <p:cNvPr id="3" name="Группа 22"/>
          <p:cNvGrpSpPr/>
          <p:nvPr/>
        </p:nvGrpSpPr>
        <p:grpSpPr>
          <a:xfrm>
            <a:off x="0" y="196850"/>
            <a:ext cx="7740523" cy="409625"/>
            <a:chOff x="0" y="288010"/>
            <a:chExt cx="7740523" cy="409625"/>
          </a:xfrm>
        </p:grpSpPr>
        <p:sp>
          <p:nvSpPr>
            <p:cNvPr id="24"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5"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6"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7"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8"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29"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0"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1"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4" name="Группа 44"/>
            <p:cNvGrpSpPr/>
            <p:nvPr/>
          </p:nvGrpSpPr>
          <p:grpSpPr>
            <a:xfrm>
              <a:off x="990600" y="288010"/>
              <a:ext cx="6101715" cy="396240"/>
              <a:chOff x="990600" y="288010"/>
              <a:chExt cx="6101715" cy="396240"/>
            </a:xfrm>
          </p:grpSpPr>
          <p:sp>
            <p:nvSpPr>
              <p:cNvPr id="34"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35"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36" name="object 14"/>
              <p:cNvSpPr txBox="1"/>
              <p:nvPr/>
            </p:nvSpPr>
            <p:spPr>
              <a:xfrm>
                <a:off x="6762750" y="381748"/>
                <a:ext cx="245403"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24</a:t>
                </a:r>
                <a:endParaRPr sz="1200" dirty="0">
                  <a:latin typeface="Gill Sans MT"/>
                  <a:cs typeface="Gill Sans MT"/>
                </a:endParaRPr>
              </a:p>
            </p:txBody>
          </p:sp>
        </p:grpSp>
        <p:sp>
          <p:nvSpPr>
            <p:cNvPr id="33" name="object 21"/>
            <p:cNvSpPr txBox="1"/>
            <p:nvPr/>
          </p:nvSpPr>
          <p:spPr>
            <a:xfrm>
              <a:off x="1123950" y="364210"/>
              <a:ext cx="5562600" cy="333425"/>
            </a:xfrm>
            <a:prstGeom prst="rect">
              <a:avLst/>
            </a:prstGeom>
          </p:spPr>
          <p:txBody>
            <a:bodyPr vert="horz" wrap="square" lIns="0" tIns="0" rIns="0" bIns="0" rtlCol="0">
              <a:spAutoFit/>
            </a:bodyPr>
            <a:lstStyle/>
            <a:p>
              <a:pPr marL="12700" marR="5080" algn="ctr">
                <a:lnSpc>
                  <a:spcPts val="1300"/>
                </a:lnSpc>
              </a:pPr>
              <a:r>
                <a:rPr lang="ru-RU" sz="1000" b="1" spc="-15" dirty="0" smtClean="0">
                  <a:solidFill>
                    <a:srgbClr val="FFFFFF"/>
                  </a:solidFill>
                  <a:latin typeface="Trebuchet MS"/>
                  <a:cs typeface="Trebuchet MS"/>
                </a:rPr>
                <a:t>МУНИЦИПАЛЬНЫЕ </a:t>
              </a:r>
              <a:r>
                <a:rPr lang="ru-RU" sz="1000" b="1" spc="20" dirty="0" smtClean="0">
                  <a:solidFill>
                    <a:srgbClr val="FFFFFF"/>
                  </a:solidFill>
                  <a:latin typeface="Trebuchet MS"/>
                  <a:cs typeface="Trebuchet MS"/>
                </a:rPr>
                <a:t>ПРОГРАММЫ</a:t>
              </a:r>
              <a:r>
                <a:rPr lang="ru-RU" sz="1000" b="1" spc="-250" dirty="0" smtClean="0">
                  <a:solidFill>
                    <a:srgbClr val="FFFFFF"/>
                  </a:solidFill>
                  <a:latin typeface="Trebuchet MS"/>
                  <a:cs typeface="Trebuchet MS"/>
                </a:rPr>
                <a:t>       </a:t>
              </a:r>
              <a:r>
                <a:rPr lang="ru-RU" sz="1000" b="1" spc="20" dirty="0" smtClean="0">
                  <a:solidFill>
                    <a:srgbClr val="FFFFFF"/>
                  </a:solidFill>
                  <a:latin typeface="Trebuchet MS"/>
                  <a:cs typeface="Trebuchet MS"/>
                </a:rPr>
                <a:t>ШАЛИНСКОГО МУНИЦИПАЛЬНОГО ОКРУГА,</a:t>
              </a:r>
            </a:p>
            <a:p>
              <a:pPr marL="12700" marR="5080" algn="ctr">
                <a:lnSpc>
                  <a:spcPts val="1300"/>
                </a:lnSpc>
              </a:pPr>
              <a:r>
                <a:rPr lang="ru-RU" sz="1000" b="1" spc="20" dirty="0" smtClean="0">
                  <a:solidFill>
                    <a:srgbClr val="FFFFFF"/>
                  </a:solidFill>
                  <a:latin typeface="Trebuchet MS"/>
                  <a:cs typeface="Trebuchet MS"/>
                </a:rPr>
                <a:t> РЕАЛИЗОВАННЫЕ В 2025 ГОДУ</a:t>
              </a:r>
              <a:endParaRPr lang="ru-RU" sz="1000" dirty="0" smtClean="0">
                <a:latin typeface="Trebuchet MS"/>
                <a:cs typeface="Trebuchet MS"/>
              </a:endParaRPr>
            </a:p>
          </p:txBody>
        </p:sp>
      </p:grpSp>
      <p:graphicFrame>
        <p:nvGraphicFramePr>
          <p:cNvPr id="37" name="Схема 36"/>
          <p:cNvGraphicFramePr/>
          <p:nvPr/>
        </p:nvGraphicFramePr>
        <p:xfrm>
          <a:off x="635299" y="812138"/>
          <a:ext cx="6356051" cy="603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0" name="Нашивка 4"/>
          <p:cNvSpPr/>
          <p:nvPr/>
        </p:nvSpPr>
        <p:spPr>
          <a:xfrm>
            <a:off x="361950" y="7283450"/>
            <a:ext cx="952157" cy="4080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endParaRPr lang="ru-RU" sz="2600" kern="1200" dirty="0"/>
          </a:p>
        </p:txBody>
      </p:sp>
      <p:sp>
        <p:nvSpPr>
          <p:cNvPr id="7172" name="AutoShape 4" descr="https://top-fon.com/uploads/posts/2023-02/1675224045_top-fon-com-p-kartinki-dlya-prezentatsii-ekologiya-bez-f-3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5" name="object 54"/>
          <p:cNvSpPr txBox="1"/>
          <p:nvPr/>
        </p:nvSpPr>
        <p:spPr>
          <a:xfrm>
            <a:off x="666750" y="6978650"/>
            <a:ext cx="6629400" cy="369332"/>
          </a:xfrm>
          <a:prstGeom prst="rect">
            <a:avLst/>
          </a:prstGeom>
        </p:spPr>
        <p:txBody>
          <a:bodyPr vert="horz" wrap="square" lIns="0" tIns="0" rIns="0" bIns="0" rtlCol="0">
            <a:spAutoFit/>
          </a:bodyPr>
          <a:lstStyle/>
          <a:p>
            <a:pPr algn="ctr"/>
            <a:r>
              <a:rPr lang="ru-RU" sz="1200" dirty="0" smtClean="0">
                <a:latin typeface="Liberation Serif" pitchFamily="18" charset="0"/>
                <a:ea typeface="Liberation Serif" pitchFamily="18" charset="0"/>
                <a:cs typeface="Liberation Serif" pitchFamily="18" charset="0"/>
              </a:rPr>
              <a:t> </a:t>
            </a:r>
            <a:endParaRPr lang="ru-RU" sz="1200" b="1" dirty="0" smtClean="0">
              <a:latin typeface="Liberation Serif" pitchFamily="18" charset="0"/>
              <a:ea typeface="Liberation Serif" pitchFamily="18" charset="0"/>
              <a:cs typeface="Liberation Serif" pitchFamily="18" charset="0"/>
            </a:endParaRPr>
          </a:p>
          <a:p>
            <a:endParaRPr lang="ru-RU" sz="1200" dirty="0">
              <a:latin typeface="Liberation Serif" pitchFamily="18" charset="0"/>
              <a:ea typeface="Liberation Serif" pitchFamily="18" charset="0"/>
              <a:cs typeface="Liberation Serif" pitchFamily="18" charset="0"/>
            </a:endParaRPr>
          </a:p>
        </p:txBody>
      </p:sp>
      <p:sp>
        <p:nvSpPr>
          <p:cNvPr id="42" name="object 54"/>
          <p:cNvSpPr txBox="1"/>
          <p:nvPr/>
        </p:nvSpPr>
        <p:spPr>
          <a:xfrm>
            <a:off x="209550" y="1492250"/>
            <a:ext cx="7239000" cy="3139321"/>
          </a:xfrm>
          <a:prstGeom prst="rect">
            <a:avLst/>
          </a:prstGeom>
        </p:spPr>
        <p:txBody>
          <a:bodyPr vert="horz" wrap="square" lIns="0" tIns="0" rIns="0" bIns="0" rtlCol="0">
            <a:spAutoFit/>
          </a:bodyPr>
          <a:lstStyle/>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dirty="0" smtClean="0"/>
          </a:p>
          <a:p>
            <a:pPr algn="ctr"/>
            <a:endParaRPr lang="ru-RU" sz="1200" i="1" dirty="0">
              <a:latin typeface="Liberation Serif" pitchFamily="18" charset="0"/>
              <a:ea typeface="Liberation Serif" pitchFamily="18" charset="0"/>
              <a:cs typeface="Liberation Serif" pitchFamily="18" charset="0"/>
            </a:endParaRPr>
          </a:p>
        </p:txBody>
      </p:sp>
      <p:graphicFrame>
        <p:nvGraphicFramePr>
          <p:cNvPr id="32" name="Схема 31"/>
          <p:cNvGraphicFramePr/>
          <p:nvPr/>
        </p:nvGraphicFramePr>
        <p:xfrm>
          <a:off x="666750" y="1720850"/>
          <a:ext cx="6477000" cy="92333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38" name="Прямоугольник 37"/>
          <p:cNvSpPr/>
          <p:nvPr/>
        </p:nvSpPr>
        <p:spPr>
          <a:xfrm>
            <a:off x="742950" y="2559050"/>
            <a:ext cx="6477000" cy="1785104"/>
          </a:xfrm>
          <a:prstGeom prst="rect">
            <a:avLst/>
          </a:prstGeom>
        </p:spPr>
        <p:txBody>
          <a:bodyPr wrap="square">
            <a:spAutoFit/>
          </a:bodyPr>
          <a:lstStyle/>
          <a:p>
            <a:pPr algn="just"/>
            <a:r>
              <a:rPr lang="ru-RU" sz="1600" i="1" dirty="0" smtClean="0">
                <a:latin typeface="Liberation Serif" pitchFamily="18" charset="0"/>
                <a:ea typeface="Liberation Serif" pitchFamily="18" charset="0"/>
                <a:cs typeface="Liberation Serif" pitchFamily="18" charset="0"/>
              </a:rPr>
              <a:t>         В отчетном году было ликвидировано полностью 4 несанкционированные свалки, из них свалка </a:t>
            </a:r>
            <a:r>
              <a:rPr lang="ru-RU" sz="1600" i="1" dirty="0" err="1" smtClean="0">
                <a:latin typeface="Liberation Serif" pitchFamily="18" charset="0"/>
                <a:ea typeface="Liberation Serif" pitchFamily="18" charset="0"/>
                <a:cs typeface="Liberation Serif" pitchFamily="18" charset="0"/>
              </a:rPr>
              <a:t>пром-бытовых</a:t>
            </a:r>
            <a:r>
              <a:rPr lang="ru-RU" sz="1600" i="1" dirty="0" smtClean="0">
                <a:latin typeface="Liberation Serif" pitchFamily="18" charset="0"/>
                <a:ea typeface="Liberation Serif" pitchFamily="18" charset="0"/>
                <a:cs typeface="Liberation Serif" pitchFamily="18" charset="0"/>
              </a:rPr>
              <a:t> отходов </a:t>
            </a:r>
            <a:r>
              <a:rPr lang="ru-RU" sz="1600" i="1" dirty="0" err="1" smtClean="0">
                <a:latin typeface="Liberation Serif" pitchFamily="18" charset="0"/>
                <a:ea typeface="Liberation Serif" pitchFamily="18" charset="0"/>
                <a:cs typeface="Liberation Serif" pitchFamily="18" charset="0"/>
              </a:rPr>
              <a:t>пгт</a:t>
            </a:r>
            <a:r>
              <a:rPr lang="ru-RU" sz="1600" i="1" dirty="0" smtClean="0">
                <a:latin typeface="Liberation Serif" pitchFamily="18" charset="0"/>
                <a:ea typeface="Liberation Serif" pitchFamily="18" charset="0"/>
                <a:cs typeface="Liberation Serif" pitchFamily="18" charset="0"/>
              </a:rPr>
              <a:t>. Шаля, свалка бытовых отходов д. Гора, свалка промышленных и бытовых отходов с. Роща, свалка бытовых отходов с. Сылва. Все свалки сняты с учета в реестре объектов размещения отходов Кадастра отходов. </a:t>
            </a:r>
          </a:p>
          <a:p>
            <a:pPr algn="just"/>
            <a:r>
              <a:rPr lang="ru-RU" sz="1400" i="1" dirty="0" smtClean="0"/>
              <a:t>        </a:t>
            </a:r>
            <a:endParaRPr lang="ru-RU" sz="1400" i="1" dirty="0"/>
          </a:p>
        </p:txBody>
      </p:sp>
      <p:pic>
        <p:nvPicPr>
          <p:cNvPr id="1026" name="Picture 2"/>
          <p:cNvPicPr>
            <a:picLocks noChangeAspect="1" noChangeArrowheads="1"/>
          </p:cNvPicPr>
          <p:nvPr/>
        </p:nvPicPr>
        <p:blipFill>
          <a:blip r:embed="rId11" cstate="print"/>
          <a:srcRect/>
          <a:stretch>
            <a:fillRect/>
          </a:stretch>
        </p:blipFill>
        <p:spPr bwMode="auto">
          <a:xfrm>
            <a:off x="1885950" y="4083050"/>
            <a:ext cx="3759200" cy="2819400"/>
          </a:xfrm>
          <a:prstGeom prst="rect">
            <a:avLst/>
          </a:prstGeom>
          <a:noFill/>
          <a:ln w="9525">
            <a:noFill/>
            <a:miter lim="800000"/>
            <a:headEnd/>
            <a:tailEnd/>
          </a:ln>
          <a:effectLst/>
        </p:spPr>
      </p:pic>
      <p:sp>
        <p:nvSpPr>
          <p:cNvPr id="39" name="Прямоугольник 38"/>
          <p:cNvSpPr/>
          <p:nvPr/>
        </p:nvSpPr>
        <p:spPr>
          <a:xfrm>
            <a:off x="514350" y="6978650"/>
            <a:ext cx="6553200" cy="584775"/>
          </a:xfrm>
          <a:prstGeom prst="rect">
            <a:avLst/>
          </a:prstGeom>
        </p:spPr>
        <p:txBody>
          <a:bodyPr wrap="square">
            <a:spAutoFit/>
          </a:bodyPr>
          <a:lstStyle/>
          <a:p>
            <a:pPr algn="ctr"/>
            <a:r>
              <a:rPr lang="ru-RU" sz="1600" i="1" dirty="0" smtClean="0">
                <a:latin typeface="Liberation Serif" pitchFamily="18" charset="0"/>
                <a:ea typeface="Liberation Serif" pitchFamily="18" charset="0"/>
                <a:cs typeface="Liberation Serif" pitchFamily="18" charset="0"/>
              </a:rPr>
              <a:t>Проведено 39 массовых экологических акций «Чистые берега», «Субботник в весенний период», «Субботник в осенний период».</a:t>
            </a:r>
            <a:endParaRPr lang="ru-RU" sz="1600" dirty="0">
              <a:latin typeface="Liberation Serif" pitchFamily="18" charset="0"/>
              <a:ea typeface="Liberation Serif" pitchFamily="18" charset="0"/>
              <a:cs typeface="Liberation Serif" pitchFamily="18" charset="0"/>
            </a:endParaRPr>
          </a:p>
        </p:txBody>
      </p:sp>
      <p:pic>
        <p:nvPicPr>
          <p:cNvPr id="1028" name="Picture 4"/>
          <p:cNvPicPr>
            <a:picLocks noChangeAspect="1" noChangeArrowheads="1"/>
          </p:cNvPicPr>
          <p:nvPr/>
        </p:nvPicPr>
        <p:blipFill>
          <a:blip r:embed="rId12" cstate="print"/>
          <a:srcRect/>
          <a:stretch>
            <a:fillRect/>
          </a:stretch>
        </p:blipFill>
        <p:spPr bwMode="auto">
          <a:xfrm rot="16200000">
            <a:off x="1046741" y="7360659"/>
            <a:ext cx="2135618" cy="2895600"/>
          </a:xfrm>
          <a:prstGeom prst="rect">
            <a:avLst/>
          </a:prstGeom>
          <a:noFill/>
          <a:ln w="9525">
            <a:noFill/>
            <a:miter lim="800000"/>
            <a:headEnd/>
            <a:tailEnd/>
          </a:ln>
          <a:effectLst/>
        </p:spPr>
      </p:pic>
      <p:pic>
        <p:nvPicPr>
          <p:cNvPr id="1030" name="Picture 6" descr="https://sun9-83.userapi.com/s/v1/ig2/NZbbnbhAOgW7hlISgSgYQmF3gQTC-_gbUUnW0cmDsL9SNgXeIuuuI0Ow6duSVEyE_UfIB5c_-wqhLzCz9WlYdBCj.jpg?quality=95&amp;as=32x15,48x22,72x33,108x50,160x74,240x111,360x166,480x222,540x250,640x296,720x333,1080x499,1280x591,1440x665,2560x1183&amp;from=bu&amp;cs=2560x0"/>
          <p:cNvPicPr>
            <a:picLocks noChangeAspect="1" noChangeArrowheads="1"/>
          </p:cNvPicPr>
          <p:nvPr/>
        </p:nvPicPr>
        <p:blipFill>
          <a:blip r:embed="rId13" cstate="print"/>
          <a:srcRect/>
          <a:stretch>
            <a:fillRect/>
          </a:stretch>
        </p:blipFill>
        <p:spPr bwMode="auto">
          <a:xfrm>
            <a:off x="3707574" y="7740650"/>
            <a:ext cx="3532038" cy="2133600"/>
          </a:xfrm>
          <a:prstGeom prst="rect">
            <a:avLst/>
          </a:prstGeom>
          <a:noFill/>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416000" y="12"/>
            <a:ext cx="323989" cy="10907991"/>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0" y="10420698"/>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5" name="object 15"/>
          <p:cNvSpPr/>
          <p:nvPr/>
        </p:nvSpPr>
        <p:spPr>
          <a:xfrm>
            <a:off x="0" y="10506584"/>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97236"/>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7" name="object 17"/>
          <p:cNvSpPr/>
          <p:nvPr/>
        </p:nvSpPr>
        <p:spPr>
          <a:xfrm>
            <a:off x="0" y="10602001"/>
            <a:ext cx="5016500" cy="0"/>
          </a:xfrm>
          <a:custGeom>
            <a:avLst/>
            <a:gdLst/>
            <a:ahLst/>
            <a:cxnLst/>
            <a:rect l="l" t="t" r="r" b="b"/>
            <a:pathLst>
              <a:path w="5016500">
                <a:moveTo>
                  <a:pt x="0" y="0"/>
                </a:moveTo>
                <a:lnTo>
                  <a:pt x="5016138" y="0"/>
                </a:lnTo>
              </a:path>
            </a:pathLst>
          </a:custGeom>
          <a:ln w="36004">
            <a:solidFill>
              <a:srgbClr val="00A3A8"/>
            </a:solidFill>
          </a:ln>
        </p:spPr>
        <p:txBody>
          <a:bodyPr wrap="square" lIns="0" tIns="0" rIns="0" bIns="0" rtlCol="0"/>
          <a:lstStyle/>
          <a:p>
            <a:endParaRPr/>
          </a:p>
        </p:txBody>
      </p:sp>
      <p:sp>
        <p:nvSpPr>
          <p:cNvPr id="18" name="object 18"/>
          <p:cNvSpPr/>
          <p:nvPr/>
        </p:nvSpPr>
        <p:spPr>
          <a:xfrm>
            <a:off x="0" y="10511350"/>
            <a:ext cx="4229735" cy="0"/>
          </a:xfrm>
          <a:custGeom>
            <a:avLst/>
            <a:gdLst/>
            <a:ahLst/>
            <a:cxnLst/>
            <a:rect l="l" t="t" r="r" b="b"/>
            <a:pathLst>
              <a:path w="4229735">
                <a:moveTo>
                  <a:pt x="0" y="0"/>
                </a:moveTo>
                <a:lnTo>
                  <a:pt x="4229411" y="0"/>
                </a:lnTo>
              </a:path>
            </a:pathLst>
          </a:custGeom>
          <a:ln w="36004">
            <a:solidFill>
              <a:srgbClr val="00B8BE"/>
            </a:solidFill>
          </a:ln>
        </p:spPr>
        <p:txBody>
          <a:bodyPr wrap="square" lIns="0" tIns="0" rIns="0" bIns="0" rtlCol="0"/>
          <a:lstStyle/>
          <a:p>
            <a:endParaRPr/>
          </a:p>
        </p:txBody>
      </p:sp>
      <p:sp>
        <p:nvSpPr>
          <p:cNvPr id="19" name="object 19"/>
          <p:cNvSpPr/>
          <p:nvPr/>
        </p:nvSpPr>
        <p:spPr>
          <a:xfrm>
            <a:off x="0" y="10420700"/>
            <a:ext cx="3446779" cy="0"/>
          </a:xfrm>
          <a:custGeom>
            <a:avLst/>
            <a:gdLst/>
            <a:ahLst/>
            <a:cxnLst/>
            <a:rect l="l" t="t" r="r" b="b"/>
            <a:pathLst>
              <a:path w="3446779">
                <a:moveTo>
                  <a:pt x="0" y="0"/>
                </a:moveTo>
                <a:lnTo>
                  <a:pt x="3446329" y="0"/>
                </a:lnTo>
              </a:path>
            </a:pathLst>
          </a:custGeom>
          <a:ln w="36004">
            <a:solidFill>
              <a:srgbClr val="A2DADD"/>
            </a:solidFill>
          </a:ln>
        </p:spPr>
        <p:txBody>
          <a:bodyPr wrap="square" lIns="0" tIns="0" rIns="0" bIns="0" rtlCol="0"/>
          <a:lstStyle/>
          <a:p>
            <a:endParaRPr/>
          </a:p>
        </p:txBody>
      </p:sp>
      <p:grpSp>
        <p:nvGrpSpPr>
          <p:cNvPr id="3" name="Группа 22"/>
          <p:cNvGrpSpPr/>
          <p:nvPr/>
        </p:nvGrpSpPr>
        <p:grpSpPr>
          <a:xfrm>
            <a:off x="0" y="196850"/>
            <a:ext cx="7740523" cy="409625"/>
            <a:chOff x="0" y="288010"/>
            <a:chExt cx="7740523" cy="409625"/>
          </a:xfrm>
        </p:grpSpPr>
        <p:sp>
          <p:nvSpPr>
            <p:cNvPr id="24"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5"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6"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7"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8"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29"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0"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1"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4" name="Группа 44"/>
            <p:cNvGrpSpPr/>
            <p:nvPr/>
          </p:nvGrpSpPr>
          <p:grpSpPr>
            <a:xfrm>
              <a:off x="990600" y="288010"/>
              <a:ext cx="6101715" cy="396240"/>
              <a:chOff x="990600" y="288010"/>
              <a:chExt cx="6101715" cy="396240"/>
            </a:xfrm>
          </p:grpSpPr>
          <p:sp>
            <p:nvSpPr>
              <p:cNvPr id="34"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35"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36" name="object 14"/>
              <p:cNvSpPr txBox="1"/>
              <p:nvPr/>
            </p:nvSpPr>
            <p:spPr>
              <a:xfrm>
                <a:off x="6762750" y="381748"/>
                <a:ext cx="245403"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25</a:t>
                </a:r>
                <a:endParaRPr sz="1200" dirty="0">
                  <a:latin typeface="Gill Sans MT"/>
                  <a:cs typeface="Gill Sans MT"/>
                </a:endParaRPr>
              </a:p>
            </p:txBody>
          </p:sp>
        </p:grpSp>
        <p:sp>
          <p:nvSpPr>
            <p:cNvPr id="33" name="object 21"/>
            <p:cNvSpPr txBox="1"/>
            <p:nvPr/>
          </p:nvSpPr>
          <p:spPr>
            <a:xfrm>
              <a:off x="1123950" y="364210"/>
              <a:ext cx="5562600" cy="333425"/>
            </a:xfrm>
            <a:prstGeom prst="rect">
              <a:avLst/>
            </a:prstGeom>
          </p:spPr>
          <p:txBody>
            <a:bodyPr vert="horz" wrap="square" lIns="0" tIns="0" rIns="0" bIns="0" rtlCol="0">
              <a:spAutoFit/>
            </a:bodyPr>
            <a:lstStyle/>
            <a:p>
              <a:pPr marL="12700" marR="5080" algn="ctr">
                <a:lnSpc>
                  <a:spcPts val="1300"/>
                </a:lnSpc>
              </a:pPr>
              <a:r>
                <a:rPr lang="ru-RU" sz="1000" b="1" spc="-15" dirty="0" smtClean="0">
                  <a:solidFill>
                    <a:srgbClr val="FFFFFF"/>
                  </a:solidFill>
                  <a:latin typeface="Trebuchet MS"/>
                  <a:cs typeface="Trebuchet MS"/>
                </a:rPr>
                <a:t>МУНИЦИПАЛЬНЫЕ </a:t>
              </a:r>
              <a:r>
                <a:rPr lang="ru-RU" sz="1000" b="1" spc="20" dirty="0" smtClean="0">
                  <a:solidFill>
                    <a:srgbClr val="FFFFFF"/>
                  </a:solidFill>
                  <a:latin typeface="Trebuchet MS"/>
                  <a:cs typeface="Trebuchet MS"/>
                </a:rPr>
                <a:t>ПРОГРАММЫ</a:t>
              </a:r>
              <a:r>
                <a:rPr lang="ru-RU" sz="1000" b="1" spc="-250" dirty="0" smtClean="0">
                  <a:solidFill>
                    <a:srgbClr val="FFFFFF"/>
                  </a:solidFill>
                  <a:latin typeface="Trebuchet MS"/>
                  <a:cs typeface="Trebuchet MS"/>
                </a:rPr>
                <a:t>       </a:t>
              </a:r>
              <a:r>
                <a:rPr lang="ru-RU" sz="1000" b="1" spc="20" dirty="0" smtClean="0">
                  <a:solidFill>
                    <a:srgbClr val="FFFFFF"/>
                  </a:solidFill>
                  <a:latin typeface="Trebuchet MS"/>
                  <a:cs typeface="Trebuchet MS"/>
                </a:rPr>
                <a:t>ШАЛИНСКОГО МУНИЦИПАЛЬНОГО ОКРУГА,</a:t>
              </a:r>
            </a:p>
            <a:p>
              <a:pPr marL="12700" marR="5080" algn="ctr">
                <a:lnSpc>
                  <a:spcPts val="1300"/>
                </a:lnSpc>
              </a:pPr>
              <a:r>
                <a:rPr lang="ru-RU" sz="1000" b="1" spc="20" dirty="0" smtClean="0">
                  <a:solidFill>
                    <a:srgbClr val="FFFFFF"/>
                  </a:solidFill>
                  <a:latin typeface="Trebuchet MS"/>
                  <a:cs typeface="Trebuchet MS"/>
                </a:rPr>
                <a:t> РЕАЛИЗОВАННЫЕ В 2025 ГОДУ</a:t>
              </a:r>
              <a:endParaRPr lang="ru-RU" sz="1000" dirty="0" smtClean="0">
                <a:latin typeface="Trebuchet MS"/>
                <a:cs typeface="Trebuchet MS"/>
              </a:endParaRPr>
            </a:p>
          </p:txBody>
        </p:sp>
      </p:grpSp>
      <p:graphicFrame>
        <p:nvGraphicFramePr>
          <p:cNvPr id="37" name="Схема 36"/>
          <p:cNvGraphicFramePr/>
          <p:nvPr/>
        </p:nvGraphicFramePr>
        <p:xfrm>
          <a:off x="635299" y="812138"/>
          <a:ext cx="6356051" cy="603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0" name="Нашивка 4"/>
          <p:cNvSpPr/>
          <p:nvPr/>
        </p:nvSpPr>
        <p:spPr>
          <a:xfrm>
            <a:off x="361950" y="7283450"/>
            <a:ext cx="952157" cy="408067"/>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6510" tIns="16510" rIns="16510" bIns="16510" numCol="1" spcCol="1270" anchor="ctr" anchorCtr="0">
            <a:noAutofit/>
          </a:bodyPr>
          <a:lstStyle/>
          <a:p>
            <a:pPr lvl="0" algn="ctr" defTabSz="1155700">
              <a:lnSpc>
                <a:spcPct val="90000"/>
              </a:lnSpc>
              <a:spcBef>
                <a:spcPct val="0"/>
              </a:spcBef>
              <a:spcAft>
                <a:spcPct val="35000"/>
              </a:spcAft>
            </a:pPr>
            <a:endParaRPr lang="ru-RU" sz="2600" kern="1200" dirty="0"/>
          </a:p>
        </p:txBody>
      </p:sp>
      <p:sp>
        <p:nvSpPr>
          <p:cNvPr id="7172" name="AutoShape 4" descr="https://top-fon.com/uploads/posts/2023-02/1675224045_top-fon-com-p-kartinki-dlya-prezentatsii-ekologiya-bez-f-30.jpg"/>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45" name="object 54"/>
          <p:cNvSpPr txBox="1"/>
          <p:nvPr/>
        </p:nvSpPr>
        <p:spPr>
          <a:xfrm>
            <a:off x="666750" y="6978650"/>
            <a:ext cx="6629400" cy="369332"/>
          </a:xfrm>
          <a:prstGeom prst="rect">
            <a:avLst/>
          </a:prstGeom>
        </p:spPr>
        <p:txBody>
          <a:bodyPr vert="horz" wrap="square" lIns="0" tIns="0" rIns="0" bIns="0" rtlCol="0">
            <a:spAutoFit/>
          </a:bodyPr>
          <a:lstStyle/>
          <a:p>
            <a:pPr algn="ctr"/>
            <a:r>
              <a:rPr lang="ru-RU" sz="1200" dirty="0" smtClean="0">
                <a:latin typeface="Liberation Serif" pitchFamily="18" charset="0"/>
                <a:ea typeface="Liberation Serif" pitchFamily="18" charset="0"/>
                <a:cs typeface="Liberation Serif" pitchFamily="18" charset="0"/>
              </a:rPr>
              <a:t> </a:t>
            </a:r>
            <a:endParaRPr lang="ru-RU" sz="1200" b="1" dirty="0" smtClean="0">
              <a:latin typeface="Liberation Serif" pitchFamily="18" charset="0"/>
              <a:ea typeface="Liberation Serif" pitchFamily="18" charset="0"/>
              <a:cs typeface="Liberation Serif" pitchFamily="18" charset="0"/>
            </a:endParaRPr>
          </a:p>
          <a:p>
            <a:endParaRPr lang="ru-RU" sz="1200" dirty="0">
              <a:latin typeface="Liberation Serif" pitchFamily="18" charset="0"/>
              <a:ea typeface="Liberation Serif" pitchFamily="18" charset="0"/>
              <a:cs typeface="Liberation Serif" pitchFamily="18" charset="0"/>
            </a:endParaRPr>
          </a:p>
        </p:txBody>
      </p:sp>
      <p:sp>
        <p:nvSpPr>
          <p:cNvPr id="42" name="object 54"/>
          <p:cNvSpPr txBox="1"/>
          <p:nvPr/>
        </p:nvSpPr>
        <p:spPr>
          <a:xfrm>
            <a:off x="209550" y="1492250"/>
            <a:ext cx="7239000" cy="3139321"/>
          </a:xfrm>
          <a:prstGeom prst="rect">
            <a:avLst/>
          </a:prstGeom>
        </p:spPr>
        <p:txBody>
          <a:bodyPr vert="horz" wrap="square" lIns="0" tIns="0" rIns="0" bIns="0" rtlCol="0">
            <a:spAutoFit/>
          </a:bodyPr>
          <a:lstStyle/>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i="1" dirty="0" smtClean="0"/>
          </a:p>
          <a:p>
            <a:pPr algn="ctr"/>
            <a:endParaRPr lang="ru-RU" sz="1200" b="1" dirty="0" smtClean="0"/>
          </a:p>
          <a:p>
            <a:pPr algn="ctr"/>
            <a:endParaRPr lang="ru-RU" sz="1200" i="1" dirty="0">
              <a:latin typeface="Liberation Serif" pitchFamily="18" charset="0"/>
              <a:ea typeface="Liberation Serif" pitchFamily="18" charset="0"/>
              <a:cs typeface="Liberation Serif" pitchFamily="18" charset="0"/>
            </a:endParaRPr>
          </a:p>
        </p:txBody>
      </p:sp>
      <p:graphicFrame>
        <p:nvGraphicFramePr>
          <p:cNvPr id="39" name="Схема 38"/>
          <p:cNvGraphicFramePr/>
          <p:nvPr/>
        </p:nvGraphicFramePr>
        <p:xfrm>
          <a:off x="666750" y="1492250"/>
          <a:ext cx="6477000" cy="92333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pic>
        <p:nvPicPr>
          <p:cNvPr id="40" name="Picture 2"/>
          <p:cNvPicPr>
            <a:picLocks noChangeAspect="1" noChangeArrowheads="1"/>
          </p:cNvPicPr>
          <p:nvPr/>
        </p:nvPicPr>
        <p:blipFill>
          <a:blip r:embed="rId11" cstate="print"/>
          <a:srcRect/>
          <a:stretch>
            <a:fillRect/>
          </a:stretch>
        </p:blipFill>
        <p:spPr bwMode="auto">
          <a:xfrm rot="10800000" flipH="1" flipV="1">
            <a:off x="4680899" y="2635010"/>
            <a:ext cx="2907600" cy="2798620"/>
          </a:xfrm>
          <a:prstGeom prst="rect">
            <a:avLst/>
          </a:prstGeom>
          <a:noFill/>
          <a:ln w="9525">
            <a:noFill/>
            <a:miter lim="800000"/>
            <a:headEnd/>
            <a:tailEnd/>
          </a:ln>
          <a:effectLst/>
        </p:spPr>
      </p:pic>
      <p:sp>
        <p:nvSpPr>
          <p:cNvPr id="41" name="TextBox 40"/>
          <p:cNvSpPr txBox="1"/>
          <p:nvPr/>
        </p:nvSpPr>
        <p:spPr>
          <a:xfrm>
            <a:off x="1643042" y="5214950"/>
            <a:ext cx="1439818" cy="369332"/>
          </a:xfrm>
          <a:prstGeom prst="rect">
            <a:avLst/>
          </a:prstGeom>
          <a:noFill/>
        </p:spPr>
        <p:txBody>
          <a:bodyPr wrap="square" rtlCol="0">
            <a:spAutoFit/>
          </a:bodyPr>
          <a:lstStyle/>
          <a:p>
            <a:r>
              <a:rPr lang="ru-RU" dirty="0" smtClean="0">
                <a:solidFill>
                  <a:schemeClr val="bg1"/>
                </a:solidFill>
              </a:rPr>
              <a:t>До ремонта</a:t>
            </a:r>
            <a:endParaRPr lang="ru-RU" dirty="0">
              <a:solidFill>
                <a:schemeClr val="bg1"/>
              </a:solidFill>
            </a:endParaRPr>
          </a:p>
        </p:txBody>
      </p:sp>
      <p:sp>
        <p:nvSpPr>
          <p:cNvPr id="43" name="Прямоугольник 42"/>
          <p:cNvSpPr/>
          <p:nvPr/>
        </p:nvSpPr>
        <p:spPr>
          <a:xfrm>
            <a:off x="357159" y="4643446"/>
            <a:ext cx="1500197" cy="646331"/>
          </a:xfrm>
          <a:prstGeom prst="rect">
            <a:avLst/>
          </a:prstGeom>
        </p:spPr>
        <p:txBody>
          <a:bodyPr wrap="square">
            <a:spAutoFit/>
          </a:bodyPr>
          <a:lstStyle/>
          <a:p>
            <a:r>
              <a:rPr lang="ru-RU" dirty="0" smtClean="0">
                <a:solidFill>
                  <a:schemeClr val="bg1"/>
                </a:solidFill>
              </a:rPr>
              <a:t>Шаля,</a:t>
            </a:r>
          </a:p>
          <a:p>
            <a:r>
              <a:rPr lang="ru-RU" dirty="0" smtClean="0">
                <a:solidFill>
                  <a:schemeClr val="bg1"/>
                </a:solidFill>
              </a:rPr>
              <a:t>ул. Ленина</a:t>
            </a:r>
            <a:endParaRPr lang="ru-RU" dirty="0">
              <a:solidFill>
                <a:schemeClr val="bg1"/>
              </a:solidFill>
            </a:endParaRPr>
          </a:p>
        </p:txBody>
      </p:sp>
      <p:pic>
        <p:nvPicPr>
          <p:cNvPr id="46" name="Picture 3"/>
          <p:cNvPicPr>
            <a:picLocks noChangeAspect="1" noChangeArrowheads="1"/>
          </p:cNvPicPr>
          <p:nvPr/>
        </p:nvPicPr>
        <p:blipFill>
          <a:blip r:embed="rId12" cstate="print"/>
          <a:srcRect/>
          <a:stretch>
            <a:fillRect/>
          </a:stretch>
        </p:blipFill>
        <p:spPr bwMode="auto">
          <a:xfrm>
            <a:off x="4933950" y="5683250"/>
            <a:ext cx="2428892" cy="3238477"/>
          </a:xfrm>
          <a:prstGeom prst="rect">
            <a:avLst/>
          </a:prstGeom>
          <a:noFill/>
          <a:ln w="9525">
            <a:noFill/>
            <a:miter lim="800000"/>
            <a:headEnd/>
            <a:tailEnd/>
          </a:ln>
          <a:effectLst/>
        </p:spPr>
      </p:pic>
      <p:sp>
        <p:nvSpPr>
          <p:cNvPr id="47" name="Rectangle 1"/>
          <p:cNvSpPr>
            <a:spLocks noChangeArrowheads="1"/>
          </p:cNvSpPr>
          <p:nvPr/>
        </p:nvSpPr>
        <p:spPr bwMode="auto">
          <a:xfrm>
            <a:off x="590550" y="2482850"/>
            <a:ext cx="4400550" cy="3785652"/>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450850" defTabSz="914400" rtl="0" eaLnBrk="1" fontAlgn="base" latinLnBrk="0" hangingPunct="1">
              <a:lnSpc>
                <a:spcPct val="100000"/>
              </a:lnSpc>
              <a:spcBef>
                <a:spcPct val="0"/>
              </a:spcBef>
              <a:spcAft>
                <a:spcPct val="0"/>
              </a:spcAft>
              <a:buClrTx/>
              <a:buSzTx/>
              <a:buFontTx/>
              <a:buChar char="-"/>
              <a:tabLst/>
            </a:pPr>
            <a:r>
              <a:rPr kumimoji="0" lang="ru-RU" sz="1600" b="0" i="1" u="none" strike="noStrike" cap="none" normalizeH="0" baseline="0" dirty="0" smtClean="0">
                <a:ln>
                  <a:noFill/>
                </a:ln>
                <a:solidFill>
                  <a:srgbClr val="000000"/>
                </a:solidFill>
                <a:effectLst/>
                <a:latin typeface="Liberation Serif" pitchFamily="18" charset="0"/>
                <a:ea typeface="Times New Roman" pitchFamily="18" charset="0"/>
                <a:cs typeface="Arial" pitchFamily="34" charset="0"/>
              </a:rPr>
              <a:t>проведен ремонт дороги и парковки </a:t>
            </a:r>
          </a:p>
          <a:p>
            <a:pPr marL="0" marR="0" lvl="0" indent="450850" defTabSz="914400" rtl="0" eaLnBrk="1" fontAlgn="base" latinLnBrk="0" hangingPunct="1">
              <a:lnSpc>
                <a:spcPct val="100000"/>
              </a:lnSpc>
              <a:spcBef>
                <a:spcPct val="0"/>
              </a:spcBef>
              <a:spcAft>
                <a:spcPct val="0"/>
              </a:spcAft>
              <a:buClrTx/>
              <a:buSzTx/>
              <a:tabLst/>
            </a:pPr>
            <a:r>
              <a:rPr kumimoji="0" lang="ru-RU" sz="1600" b="0" i="1" u="none" strike="noStrike" cap="none" normalizeH="0" baseline="0" dirty="0" smtClean="0">
                <a:ln>
                  <a:noFill/>
                </a:ln>
                <a:solidFill>
                  <a:srgbClr val="000000"/>
                </a:solidFill>
                <a:effectLst/>
                <a:latin typeface="Liberation Serif" pitchFamily="18" charset="0"/>
                <a:ea typeface="Times New Roman" pitchFamily="18" charset="0"/>
                <a:cs typeface="Arial" pitchFamily="34" charset="0"/>
              </a:rPr>
              <a:t>в пос. Сарга, асфальтобетон;</a:t>
            </a:r>
          </a:p>
          <a:p>
            <a:pPr marL="0" marR="0" lvl="0" indent="450850" defTabSz="914400" rtl="0" eaLnBrk="1" fontAlgn="base" latinLnBrk="0" hangingPunct="1">
              <a:lnSpc>
                <a:spcPct val="100000"/>
              </a:lnSpc>
              <a:spcBef>
                <a:spcPct val="0"/>
              </a:spcBef>
              <a:spcAft>
                <a:spcPct val="0"/>
              </a:spcAft>
              <a:buClrTx/>
              <a:buSzTx/>
              <a:buFontTx/>
              <a:buChar char="-"/>
              <a:tabLst/>
            </a:pPr>
            <a:endParaRPr kumimoji="0" lang="ru-RU" sz="1600" b="0" i="1" u="none" strike="noStrike" cap="none" normalizeH="0" baseline="0" dirty="0" smtClean="0">
              <a:ln>
                <a:noFill/>
              </a:ln>
              <a:solidFill>
                <a:srgbClr val="000000"/>
              </a:solidFill>
              <a:effectLst/>
              <a:latin typeface="Liberation Serif" pitchFamily="18" charset="0"/>
              <a:ea typeface="Times New Roman" pitchFamily="18" charset="0"/>
              <a:cs typeface="Arial" pitchFamily="34" charset="0"/>
            </a:endParaRPr>
          </a:p>
          <a:p>
            <a:pPr marL="0" marR="0" lvl="0" indent="450850" defTabSz="914400" rtl="0" eaLnBrk="1" fontAlgn="base" latinLnBrk="0" hangingPunct="1">
              <a:lnSpc>
                <a:spcPct val="100000"/>
              </a:lnSpc>
              <a:spcBef>
                <a:spcPct val="0"/>
              </a:spcBef>
              <a:spcAft>
                <a:spcPct val="0"/>
              </a:spcAft>
              <a:buClrTx/>
              <a:buSzTx/>
              <a:buFontTx/>
              <a:buChar char="-"/>
              <a:tabLst/>
            </a:pPr>
            <a:r>
              <a:rPr kumimoji="0" lang="ru-RU" sz="1600" b="0" i="1" u="none" strike="noStrike" cap="none" normalizeH="0" baseline="0" dirty="0" smtClean="0">
                <a:ln>
                  <a:noFill/>
                </a:ln>
                <a:solidFill>
                  <a:srgbClr val="000000"/>
                </a:solidFill>
                <a:effectLst/>
                <a:latin typeface="Liberation Serif" pitchFamily="18" charset="0"/>
                <a:ea typeface="Times New Roman" pitchFamily="18" charset="0"/>
                <a:cs typeface="Arial" pitchFamily="34" charset="0"/>
              </a:rPr>
              <a:t> в поселке Шаля по ул. Некрасова, </a:t>
            </a:r>
          </a:p>
          <a:p>
            <a:pPr marL="0" marR="0" lvl="0" indent="450850" defTabSz="914400" rtl="0" eaLnBrk="1" fontAlgn="base" latinLnBrk="0" hangingPunct="1">
              <a:lnSpc>
                <a:spcPct val="100000"/>
              </a:lnSpc>
              <a:spcBef>
                <a:spcPct val="0"/>
              </a:spcBef>
              <a:spcAft>
                <a:spcPct val="0"/>
              </a:spcAft>
              <a:buClrTx/>
              <a:buSzTx/>
              <a:tabLst/>
            </a:pPr>
            <a:r>
              <a:rPr kumimoji="0" lang="ru-RU" sz="1600" b="0" i="1" u="none" strike="noStrike" cap="none" normalizeH="0" baseline="0" dirty="0" smtClean="0">
                <a:ln>
                  <a:noFill/>
                </a:ln>
                <a:solidFill>
                  <a:srgbClr val="000000"/>
                </a:solidFill>
                <a:effectLst/>
                <a:latin typeface="Liberation Serif" pitchFamily="18" charset="0"/>
                <a:ea typeface="Times New Roman" pitchFamily="18" charset="0"/>
                <a:cs typeface="Arial" pitchFamily="34" charset="0"/>
              </a:rPr>
              <a:t>ул. Калинина, ремонт дорог, асфальтобетон;</a:t>
            </a:r>
          </a:p>
          <a:p>
            <a:pPr marL="0" marR="0" lvl="0" indent="450850" defTabSz="914400" rtl="0" eaLnBrk="1" fontAlgn="base" latinLnBrk="0" hangingPunct="1">
              <a:lnSpc>
                <a:spcPct val="100000"/>
              </a:lnSpc>
              <a:spcBef>
                <a:spcPct val="0"/>
              </a:spcBef>
              <a:spcAft>
                <a:spcPct val="0"/>
              </a:spcAft>
              <a:buClrTx/>
              <a:buSzTx/>
              <a:tabLst/>
            </a:pPr>
            <a:endParaRPr lang="ru-RU" sz="1600" dirty="0" smtClean="0">
              <a:latin typeface="Liberation Serif" pitchFamily="18" charset="0"/>
              <a:ea typeface="Times New Roman" pitchFamily="18" charset="0"/>
              <a:cs typeface="Arial" pitchFamily="34" charset="0"/>
            </a:endParaRPr>
          </a:p>
          <a:p>
            <a:pPr marL="0" marR="0" lvl="0" indent="450850" defTabSz="914400" rtl="0" eaLnBrk="1" fontAlgn="base" latinLnBrk="0" hangingPunct="1">
              <a:lnSpc>
                <a:spcPct val="100000"/>
              </a:lnSpc>
              <a:spcBef>
                <a:spcPct val="0"/>
              </a:spcBef>
              <a:spcAft>
                <a:spcPct val="0"/>
              </a:spcAft>
              <a:buClrTx/>
              <a:buSzTx/>
              <a:buFontTx/>
              <a:buChar char="-"/>
              <a:tabLst/>
            </a:pPr>
            <a:r>
              <a:rPr kumimoji="0" lang="ru-RU" sz="1600" b="0" i="1" u="none" strike="noStrike" cap="none" normalizeH="0" baseline="0" dirty="0" smtClean="0">
                <a:ln>
                  <a:noFill/>
                </a:ln>
                <a:solidFill>
                  <a:srgbClr val="000000"/>
                </a:solidFill>
                <a:effectLst/>
                <a:latin typeface="Liberation Serif" pitchFamily="18" charset="0"/>
                <a:ea typeface="Times New Roman" pitchFamily="18" charset="0"/>
                <a:cs typeface="Arial" pitchFamily="34" charset="0"/>
              </a:rPr>
              <a:t> ремонт дороги в селе. Роща, </a:t>
            </a:r>
          </a:p>
          <a:p>
            <a:pPr marL="0" marR="0" lvl="0" indent="450850" defTabSz="914400" rtl="0" eaLnBrk="1" fontAlgn="base" latinLnBrk="0" hangingPunct="1">
              <a:lnSpc>
                <a:spcPct val="100000"/>
              </a:lnSpc>
              <a:spcBef>
                <a:spcPct val="0"/>
              </a:spcBef>
              <a:spcAft>
                <a:spcPct val="0"/>
              </a:spcAft>
              <a:buClrTx/>
              <a:buSzTx/>
              <a:tabLst/>
            </a:pPr>
            <a:r>
              <a:rPr kumimoji="0" lang="ru-RU" sz="1600" b="0" i="1" u="none" strike="noStrike" cap="none" normalizeH="0" baseline="0" dirty="0" smtClean="0">
                <a:ln>
                  <a:noFill/>
                </a:ln>
                <a:solidFill>
                  <a:srgbClr val="000000"/>
                </a:solidFill>
                <a:effectLst/>
                <a:latin typeface="Liberation Serif" pitchFamily="18" charset="0"/>
                <a:ea typeface="Times New Roman" pitchFamily="18" charset="0"/>
                <a:cs typeface="Arial" pitchFamily="34" charset="0"/>
              </a:rPr>
              <a:t>ул. Полевая, асфальтобетон;</a:t>
            </a:r>
          </a:p>
          <a:p>
            <a:pPr marL="0" marR="0" lvl="0" indent="450850" defTabSz="914400" rtl="0" eaLnBrk="1" fontAlgn="base" latinLnBrk="0" hangingPunct="1">
              <a:lnSpc>
                <a:spcPct val="100000"/>
              </a:lnSpc>
              <a:spcBef>
                <a:spcPct val="0"/>
              </a:spcBef>
              <a:spcAft>
                <a:spcPct val="0"/>
              </a:spcAft>
              <a:buClrTx/>
              <a:buSzTx/>
              <a:buFontTx/>
              <a:buChar char="-"/>
              <a:tabLst/>
            </a:pPr>
            <a:endParaRPr lang="ru-RU" sz="1600" dirty="0" smtClean="0">
              <a:latin typeface="Liberation Serif" pitchFamily="18" charset="0"/>
              <a:ea typeface="Times New Roman" pitchFamily="18" charset="0"/>
              <a:cs typeface="Arial" pitchFamily="34" charset="0"/>
            </a:endParaRPr>
          </a:p>
          <a:p>
            <a:pPr marL="0" marR="0" lvl="0" indent="450850" defTabSz="914400" rtl="0" eaLnBrk="1" fontAlgn="base" latinLnBrk="0" hangingPunct="1">
              <a:lnSpc>
                <a:spcPct val="100000"/>
              </a:lnSpc>
              <a:spcBef>
                <a:spcPct val="0"/>
              </a:spcBef>
              <a:spcAft>
                <a:spcPct val="0"/>
              </a:spcAft>
              <a:buClrTx/>
              <a:buSzTx/>
              <a:buFontTx/>
              <a:buChar char="-"/>
              <a:tabLst/>
            </a:pPr>
            <a:r>
              <a:rPr kumimoji="0" lang="ru-RU" sz="1600" b="0" i="1" u="none" strike="noStrike" cap="none" normalizeH="0" baseline="0" dirty="0" smtClean="0">
                <a:ln>
                  <a:noFill/>
                </a:ln>
                <a:solidFill>
                  <a:srgbClr val="000000"/>
                </a:solidFill>
                <a:effectLst/>
                <a:latin typeface="Liberation Serif" pitchFamily="18" charset="0"/>
                <a:ea typeface="Times New Roman" pitchFamily="18" charset="0"/>
                <a:cs typeface="Arial" pitchFamily="34" charset="0"/>
              </a:rPr>
              <a:t>ремонт дороги дер. Нижняя </a:t>
            </a:r>
            <a:r>
              <a:rPr kumimoji="0" lang="ru-RU" sz="1600" b="0" i="1" u="none" strike="noStrike" cap="none" normalizeH="0" baseline="0" dirty="0" err="1" smtClean="0">
                <a:ln>
                  <a:noFill/>
                </a:ln>
                <a:solidFill>
                  <a:srgbClr val="000000"/>
                </a:solidFill>
                <a:effectLst/>
                <a:latin typeface="Liberation Serif" pitchFamily="18" charset="0"/>
                <a:ea typeface="Times New Roman" pitchFamily="18" charset="0"/>
                <a:cs typeface="Arial" pitchFamily="34" charset="0"/>
              </a:rPr>
              <a:t>Баская</a:t>
            </a:r>
            <a:r>
              <a:rPr kumimoji="0" lang="ru-RU" sz="1600" b="0" i="1" u="none" strike="noStrike" cap="none" normalizeH="0" baseline="0" dirty="0" smtClean="0">
                <a:ln>
                  <a:noFill/>
                </a:ln>
                <a:solidFill>
                  <a:srgbClr val="000000"/>
                </a:solidFill>
                <a:effectLst/>
                <a:latin typeface="Liberation Serif" pitchFamily="18" charset="0"/>
                <a:ea typeface="Times New Roman" pitchFamily="18" charset="0"/>
                <a:cs typeface="Arial" pitchFamily="34" charset="0"/>
              </a:rPr>
              <a:t>,</a:t>
            </a:r>
          </a:p>
          <a:p>
            <a:pPr marL="0" marR="0" lvl="0" indent="450850" defTabSz="914400" rtl="0" eaLnBrk="1" fontAlgn="base" latinLnBrk="0" hangingPunct="1">
              <a:lnSpc>
                <a:spcPct val="100000"/>
              </a:lnSpc>
              <a:spcBef>
                <a:spcPct val="0"/>
              </a:spcBef>
              <a:spcAft>
                <a:spcPct val="0"/>
              </a:spcAft>
              <a:buClrTx/>
              <a:buSzTx/>
              <a:tabLst/>
            </a:pPr>
            <a:r>
              <a:rPr kumimoji="0" lang="ru-RU" sz="1600" b="0" i="1" u="none" strike="noStrike" cap="none" normalizeH="0" baseline="0" dirty="0" smtClean="0">
                <a:ln>
                  <a:noFill/>
                </a:ln>
                <a:solidFill>
                  <a:srgbClr val="000000"/>
                </a:solidFill>
                <a:effectLst/>
                <a:latin typeface="Liberation Serif" pitchFamily="18" charset="0"/>
                <a:ea typeface="Times New Roman" pitchFamily="18" charset="0"/>
                <a:cs typeface="Arial" pitchFamily="34" charset="0"/>
              </a:rPr>
              <a:t>ул. Заречная, щебень</a:t>
            </a:r>
          </a:p>
          <a:p>
            <a:pPr marL="0" marR="0" lvl="0" indent="450850" defTabSz="914400" rtl="0" eaLnBrk="1" fontAlgn="base" latinLnBrk="0" hangingPunct="1">
              <a:lnSpc>
                <a:spcPct val="100000"/>
              </a:lnSpc>
              <a:spcBef>
                <a:spcPct val="0"/>
              </a:spcBef>
              <a:spcAft>
                <a:spcPct val="0"/>
              </a:spcAft>
              <a:buClrTx/>
              <a:buSzTx/>
              <a:buFontTx/>
              <a:buChar char="-"/>
              <a:tabLst/>
            </a:pPr>
            <a:endParaRPr kumimoji="0" lang="ru-RU" sz="1600" b="0" i="1" u="none" strike="noStrike" cap="none" normalizeH="0" baseline="0" dirty="0" smtClean="0">
              <a:ln>
                <a:noFill/>
              </a:ln>
              <a:solidFill>
                <a:srgbClr val="000000"/>
              </a:solidFill>
              <a:effectLst/>
              <a:latin typeface="Liberation Serif" pitchFamily="18" charset="0"/>
              <a:ea typeface="Times New Roman" pitchFamily="18" charset="0"/>
              <a:cs typeface="Arial" pitchFamily="34" charset="0"/>
            </a:endParaRPr>
          </a:p>
          <a:p>
            <a:pPr marL="0" marR="0" lvl="0" indent="450850" defTabSz="914400" rtl="0" eaLnBrk="1" fontAlgn="base" latinLnBrk="0" hangingPunct="1">
              <a:lnSpc>
                <a:spcPct val="100000"/>
              </a:lnSpc>
              <a:spcBef>
                <a:spcPct val="0"/>
              </a:spcBef>
              <a:spcAft>
                <a:spcPct val="0"/>
              </a:spcAft>
              <a:buClrTx/>
              <a:buSzTx/>
              <a:buFontTx/>
              <a:buChar char="-"/>
              <a:tabLst/>
            </a:pPr>
            <a:r>
              <a:rPr kumimoji="0" lang="ru-RU" sz="1600" b="0" i="1" u="none" strike="noStrike" cap="none" normalizeH="0" baseline="0" dirty="0" smtClean="0">
                <a:ln>
                  <a:noFill/>
                </a:ln>
                <a:solidFill>
                  <a:srgbClr val="000000"/>
                </a:solidFill>
                <a:effectLst/>
                <a:latin typeface="Liberation Serif" pitchFamily="18" charset="0"/>
                <a:ea typeface="Times New Roman" pitchFamily="18" charset="0"/>
                <a:cs typeface="Arial" pitchFamily="34" charset="0"/>
              </a:rPr>
              <a:t>в с. </a:t>
            </a:r>
            <a:r>
              <a:rPr kumimoji="0" lang="ru-RU" sz="1600" b="0" i="1" u="none" strike="noStrike" cap="none" normalizeH="0" baseline="0" dirty="0" err="1" smtClean="0">
                <a:ln>
                  <a:noFill/>
                </a:ln>
                <a:solidFill>
                  <a:srgbClr val="000000"/>
                </a:solidFill>
                <a:effectLst/>
                <a:latin typeface="Liberation Serif" pitchFamily="18" charset="0"/>
                <a:ea typeface="Times New Roman" pitchFamily="18" charset="0"/>
                <a:cs typeface="Arial" pitchFamily="34" charset="0"/>
              </a:rPr>
              <a:t>Платоново</a:t>
            </a:r>
            <a:r>
              <a:rPr kumimoji="0" lang="ru-RU" sz="1600" b="0" i="1" u="none" strike="noStrike" cap="none" normalizeH="0" baseline="0" dirty="0" smtClean="0">
                <a:ln>
                  <a:noFill/>
                </a:ln>
                <a:solidFill>
                  <a:srgbClr val="000000"/>
                </a:solidFill>
                <a:effectLst/>
                <a:latin typeface="Liberation Serif" pitchFamily="18" charset="0"/>
                <a:ea typeface="Times New Roman" pitchFamily="18" charset="0"/>
                <a:cs typeface="Arial" pitchFamily="34" charset="0"/>
              </a:rPr>
              <a:t>, ремонт дороги </a:t>
            </a:r>
          </a:p>
          <a:p>
            <a:pPr marL="0" marR="0" lvl="0" indent="450850" defTabSz="914400" rtl="0" eaLnBrk="1" fontAlgn="base" latinLnBrk="0" hangingPunct="1">
              <a:lnSpc>
                <a:spcPct val="100000"/>
              </a:lnSpc>
              <a:spcBef>
                <a:spcPct val="0"/>
              </a:spcBef>
              <a:spcAft>
                <a:spcPct val="0"/>
              </a:spcAft>
              <a:buClrTx/>
              <a:buSzTx/>
              <a:tabLst/>
            </a:pPr>
            <a:r>
              <a:rPr kumimoji="0" lang="ru-RU" sz="1600" b="0" i="1" u="none" strike="noStrike" cap="none" normalizeH="0" baseline="0" dirty="0" smtClean="0">
                <a:ln>
                  <a:noFill/>
                </a:ln>
                <a:solidFill>
                  <a:srgbClr val="000000"/>
                </a:solidFill>
                <a:effectLst/>
                <a:latin typeface="Liberation Serif" pitchFamily="18" charset="0"/>
                <a:ea typeface="Times New Roman" pitchFamily="18" charset="0"/>
                <a:cs typeface="Arial" pitchFamily="34" charset="0"/>
              </a:rPr>
              <a:t>ул. Советская, асфальтобетон;</a:t>
            </a:r>
          </a:p>
        </p:txBody>
      </p:sp>
      <p:sp>
        <p:nvSpPr>
          <p:cNvPr id="48" name="Прямоугольник 47"/>
          <p:cNvSpPr/>
          <p:nvPr/>
        </p:nvSpPr>
        <p:spPr>
          <a:xfrm>
            <a:off x="438150" y="6597650"/>
            <a:ext cx="4343400" cy="2800767"/>
          </a:xfrm>
          <a:prstGeom prst="rect">
            <a:avLst/>
          </a:prstGeom>
        </p:spPr>
        <p:txBody>
          <a:bodyPr wrap="square">
            <a:spAutoFit/>
          </a:bodyPr>
          <a:lstStyle/>
          <a:p>
            <a:pPr lvl="0" indent="450850" algn="ctr">
              <a:buFontTx/>
              <a:buChar char="-"/>
            </a:pPr>
            <a:r>
              <a:rPr lang="ru-RU" sz="1600" i="1" dirty="0" smtClean="0">
                <a:solidFill>
                  <a:srgbClr val="000000"/>
                </a:solidFill>
                <a:latin typeface="Liberation Serif" pitchFamily="18" charset="0"/>
                <a:ea typeface="Times New Roman" pitchFamily="18" charset="0"/>
                <a:cs typeface="Times New Roman" pitchFamily="18" charset="0"/>
              </a:rPr>
              <a:t>выполнены ямочные ремонты в поселке  Шаля по ул. Энгельса, ул. Кирова, ул. Льва </a:t>
            </a:r>
            <a:r>
              <a:rPr lang="ru-RU" sz="1600" i="1" dirty="0" err="1" smtClean="0">
                <a:solidFill>
                  <a:srgbClr val="000000"/>
                </a:solidFill>
                <a:latin typeface="Liberation Serif" pitchFamily="18" charset="0"/>
                <a:ea typeface="Times New Roman" pitchFamily="18" charset="0"/>
                <a:cs typeface="Times New Roman" pitchFamily="18" charset="0"/>
              </a:rPr>
              <a:t>Асламова</a:t>
            </a:r>
            <a:r>
              <a:rPr lang="ru-RU" sz="1600" i="1" dirty="0" smtClean="0">
                <a:solidFill>
                  <a:srgbClr val="000000"/>
                </a:solidFill>
                <a:latin typeface="Liberation Serif" pitchFamily="18" charset="0"/>
                <a:ea typeface="Times New Roman" pitchFamily="18" charset="0"/>
                <a:cs typeface="Times New Roman" pitchFamily="18" charset="0"/>
              </a:rPr>
              <a:t>,  ул. Нефтяников, ул. Сосновый Бор, ул. Сакко и Ванцетти, ул. Халтурина, ул. Мичурина,  ул. Свердлова, ул. Некрасова, ул. Спортивная, ул. Лесная, асфальтобетон;</a:t>
            </a:r>
          </a:p>
          <a:p>
            <a:pPr lvl="0" indent="450850" algn="ctr"/>
            <a:endParaRPr lang="ru-RU" sz="1600" i="1" dirty="0" smtClean="0">
              <a:solidFill>
                <a:srgbClr val="000000"/>
              </a:solidFill>
              <a:latin typeface="Liberation Serif" pitchFamily="18" charset="0"/>
              <a:ea typeface="Times New Roman" pitchFamily="18" charset="0"/>
              <a:cs typeface="Arial" pitchFamily="34" charset="0"/>
            </a:endParaRPr>
          </a:p>
          <a:p>
            <a:pPr lvl="0" indent="450850" algn="ctr">
              <a:buFontTx/>
              <a:buChar char="-"/>
            </a:pPr>
            <a:r>
              <a:rPr lang="ru-RU" sz="1600" i="1" dirty="0" smtClean="0">
                <a:solidFill>
                  <a:srgbClr val="000000"/>
                </a:solidFill>
                <a:latin typeface="Liberation Serif" pitchFamily="18" charset="0"/>
                <a:ea typeface="Times New Roman" pitchFamily="18" charset="0"/>
                <a:cs typeface="Times New Roman" pitchFamily="18" charset="0"/>
              </a:rPr>
              <a:t>проведен ремонт дорог в  поселке </a:t>
            </a:r>
            <a:r>
              <a:rPr lang="ru-RU" sz="1600" i="1" dirty="0" err="1" smtClean="0">
                <a:solidFill>
                  <a:srgbClr val="000000"/>
                </a:solidFill>
                <a:latin typeface="Liberation Serif" pitchFamily="18" charset="0"/>
                <a:ea typeface="Times New Roman" pitchFamily="18" charset="0"/>
                <a:cs typeface="Times New Roman" pitchFamily="18" charset="0"/>
              </a:rPr>
              <a:t>Колпаковка</a:t>
            </a:r>
            <a:r>
              <a:rPr lang="ru-RU" sz="1600" i="1" dirty="0" smtClean="0">
                <a:solidFill>
                  <a:srgbClr val="000000"/>
                </a:solidFill>
                <a:latin typeface="Liberation Serif" pitchFamily="18" charset="0"/>
                <a:ea typeface="Times New Roman" pitchFamily="18" charset="0"/>
                <a:cs typeface="Times New Roman" pitchFamily="18" charset="0"/>
              </a:rPr>
              <a:t>, ул. Железнодорожная,  ул. Клубная, ул. 1-ая Запрудная, тип покрытия грунт.</a:t>
            </a:r>
            <a:endParaRPr lang="ru-RU" sz="1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416000" y="12"/>
            <a:ext cx="323989" cy="10907991"/>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0" y="10420698"/>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5" name="object 15"/>
          <p:cNvSpPr/>
          <p:nvPr/>
        </p:nvSpPr>
        <p:spPr>
          <a:xfrm>
            <a:off x="0" y="10506584"/>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97236"/>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7" name="object 17"/>
          <p:cNvSpPr/>
          <p:nvPr/>
        </p:nvSpPr>
        <p:spPr>
          <a:xfrm>
            <a:off x="0" y="10602001"/>
            <a:ext cx="5016500" cy="0"/>
          </a:xfrm>
          <a:custGeom>
            <a:avLst/>
            <a:gdLst/>
            <a:ahLst/>
            <a:cxnLst/>
            <a:rect l="l" t="t" r="r" b="b"/>
            <a:pathLst>
              <a:path w="5016500">
                <a:moveTo>
                  <a:pt x="0" y="0"/>
                </a:moveTo>
                <a:lnTo>
                  <a:pt x="5016138" y="0"/>
                </a:lnTo>
              </a:path>
            </a:pathLst>
          </a:custGeom>
          <a:ln w="36004">
            <a:solidFill>
              <a:srgbClr val="00A3A8"/>
            </a:solidFill>
          </a:ln>
        </p:spPr>
        <p:txBody>
          <a:bodyPr wrap="square" lIns="0" tIns="0" rIns="0" bIns="0" rtlCol="0"/>
          <a:lstStyle/>
          <a:p>
            <a:endParaRPr/>
          </a:p>
        </p:txBody>
      </p:sp>
      <p:sp>
        <p:nvSpPr>
          <p:cNvPr id="18" name="object 18"/>
          <p:cNvSpPr/>
          <p:nvPr/>
        </p:nvSpPr>
        <p:spPr>
          <a:xfrm>
            <a:off x="0" y="10511350"/>
            <a:ext cx="4229735" cy="0"/>
          </a:xfrm>
          <a:custGeom>
            <a:avLst/>
            <a:gdLst/>
            <a:ahLst/>
            <a:cxnLst/>
            <a:rect l="l" t="t" r="r" b="b"/>
            <a:pathLst>
              <a:path w="4229735">
                <a:moveTo>
                  <a:pt x="0" y="0"/>
                </a:moveTo>
                <a:lnTo>
                  <a:pt x="4229411" y="0"/>
                </a:lnTo>
              </a:path>
            </a:pathLst>
          </a:custGeom>
          <a:ln w="36004">
            <a:solidFill>
              <a:srgbClr val="00B8BE"/>
            </a:solidFill>
          </a:ln>
        </p:spPr>
        <p:txBody>
          <a:bodyPr wrap="square" lIns="0" tIns="0" rIns="0" bIns="0" rtlCol="0"/>
          <a:lstStyle/>
          <a:p>
            <a:endParaRPr/>
          </a:p>
        </p:txBody>
      </p:sp>
      <p:sp>
        <p:nvSpPr>
          <p:cNvPr id="19" name="object 19"/>
          <p:cNvSpPr/>
          <p:nvPr/>
        </p:nvSpPr>
        <p:spPr>
          <a:xfrm>
            <a:off x="0" y="10420700"/>
            <a:ext cx="3446779" cy="0"/>
          </a:xfrm>
          <a:custGeom>
            <a:avLst/>
            <a:gdLst/>
            <a:ahLst/>
            <a:cxnLst/>
            <a:rect l="l" t="t" r="r" b="b"/>
            <a:pathLst>
              <a:path w="3446779">
                <a:moveTo>
                  <a:pt x="0" y="0"/>
                </a:moveTo>
                <a:lnTo>
                  <a:pt x="3446329" y="0"/>
                </a:lnTo>
              </a:path>
            </a:pathLst>
          </a:custGeom>
          <a:ln w="36004">
            <a:solidFill>
              <a:srgbClr val="A2DADD"/>
            </a:solidFill>
          </a:ln>
        </p:spPr>
        <p:txBody>
          <a:bodyPr wrap="square" lIns="0" tIns="0" rIns="0" bIns="0" rtlCol="0"/>
          <a:lstStyle/>
          <a:p>
            <a:endParaRPr/>
          </a:p>
        </p:txBody>
      </p:sp>
      <p:graphicFrame>
        <p:nvGraphicFramePr>
          <p:cNvPr id="37" name="Схема 36"/>
          <p:cNvGraphicFramePr/>
          <p:nvPr/>
        </p:nvGraphicFramePr>
        <p:xfrm>
          <a:off x="361951" y="812138"/>
          <a:ext cx="7086600" cy="832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2" name="Таблица 31"/>
          <p:cNvGraphicFramePr>
            <a:graphicFrameLocks noGrp="1"/>
          </p:cNvGraphicFramePr>
          <p:nvPr>
            <p:extLst>
              <p:ext uri="{D42A27DB-BD31-4B8C-83A1-F6EECF244321}">
                <p14:modId xmlns:p14="http://schemas.microsoft.com/office/powerpoint/2010/main" xmlns="" val="3872390799"/>
              </p:ext>
            </p:extLst>
          </p:nvPr>
        </p:nvGraphicFramePr>
        <p:xfrm>
          <a:off x="514350" y="1873250"/>
          <a:ext cx="4495801" cy="2041425"/>
        </p:xfrm>
        <a:graphic>
          <a:graphicData uri="http://schemas.openxmlformats.org/drawingml/2006/table">
            <a:tbl>
              <a:tblPr>
                <a:tableStyleId>{BDBED569-4797-4DF1-A0F4-6AAB3CD982D8}</a:tableStyleId>
              </a:tblPr>
              <a:tblGrid>
                <a:gridCol w="1027612"/>
                <a:gridCol w="1091837"/>
                <a:gridCol w="852351"/>
                <a:gridCol w="609600"/>
                <a:gridCol w="914401"/>
              </a:tblGrid>
              <a:tr h="1397100">
                <a:tc rowSpan="2">
                  <a:txBody>
                    <a:bodyPr/>
                    <a:lstStyle/>
                    <a:p>
                      <a:pPr algn="ctr"/>
                      <a:r>
                        <a:rPr lang="ru-RU" sz="1000" b="1" i="0" kern="1200" dirty="0" smtClean="0">
                          <a:solidFill>
                            <a:schemeClr val="tx1"/>
                          </a:solidFill>
                          <a:latin typeface="Liberation Serif" pitchFamily="18" charset="0"/>
                          <a:ea typeface="Liberation Serif" pitchFamily="18" charset="0"/>
                          <a:cs typeface="Liberation Serif" pitchFamily="18" charset="0"/>
                        </a:rPr>
                        <a:t>Муниципальная программа </a:t>
                      </a:r>
                      <a:r>
                        <a:rPr lang="ru-RU" sz="1000" dirty="0" smtClean="0">
                          <a:solidFill>
                            <a:schemeClr val="tx1"/>
                          </a:solidFill>
                          <a:latin typeface="Liberation Serif" pitchFamily="18" charset="0"/>
                          <a:ea typeface="Liberation Serif" pitchFamily="18" charset="0"/>
                          <a:cs typeface="Liberation Serif" pitchFamily="18" charset="0"/>
                        </a:rPr>
                        <a:t>«</a:t>
                      </a:r>
                      <a:r>
                        <a:rPr lang="ru-RU" sz="1000" b="1" dirty="0" smtClean="0">
                          <a:solidFill>
                            <a:schemeClr val="tx1"/>
                          </a:solidFill>
                          <a:latin typeface="Liberation Serif" pitchFamily="18" charset="0"/>
                          <a:ea typeface="Liberation Serif" pitchFamily="18" charset="0"/>
                          <a:cs typeface="Liberation Serif" pitchFamily="18" charset="0"/>
                        </a:rPr>
                        <a:t>Развитие муниципальной службы в Шалинском муниципальном округе до 2030 года</a:t>
                      </a:r>
                      <a:r>
                        <a:rPr lang="ru-RU" sz="1000" dirty="0" smtClean="0">
                          <a:solidFill>
                            <a:schemeClr val="tx1"/>
                          </a:solidFill>
                          <a:latin typeface="Liberation Serif" pitchFamily="18" charset="0"/>
                          <a:ea typeface="Liberation Serif" pitchFamily="18" charset="0"/>
                          <a:cs typeface="Liberation Serif" pitchFamily="18" charset="0"/>
                        </a:rPr>
                        <a:t>»</a:t>
                      </a:r>
                      <a:endParaRPr lang="ru-RU" sz="1000" b="0"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algn="ctr" rtl="0" fontAlgn="b"/>
                      <a:r>
                        <a:rPr lang="ru-RU" sz="1000" b="1" kern="1200" dirty="0" smtClean="0">
                          <a:solidFill>
                            <a:schemeClr val="tx1"/>
                          </a:solidFill>
                          <a:latin typeface="Liberation Serif" pitchFamily="18" charset="0"/>
                          <a:ea typeface="Liberation Serif" pitchFamily="18" charset="0"/>
                          <a:cs typeface="Liberation Serif" pitchFamily="18" charset="0"/>
                        </a:rPr>
                        <a:t>Объем бюджетных ассигнований на финансовое обеспечение реализации муниципальной программы</a:t>
                      </a:r>
                      <a:endParaRPr lang="ru-RU" sz="1000" b="1" i="0" u="none" strike="noStrike" dirty="0">
                        <a:solidFill>
                          <a:srgbClr val="000000"/>
                        </a:solidFill>
                        <a:effectLst/>
                        <a:latin typeface="Liberation Serif" pitchFamily="18" charset="0"/>
                        <a:ea typeface="Liberation Serif" pitchFamily="18" charset="0"/>
                        <a:cs typeface="Liberation Serif" pitchFamily="18" charset="0"/>
                      </a:endParaRPr>
                    </a:p>
                    <a:p>
                      <a:pPr algn="ctr" rtl="0" fontAlgn="b"/>
                      <a:r>
                        <a:rPr lang="ru-RU" sz="1000" b="1" u="none" strike="noStrike" dirty="0" smtClean="0">
                          <a:effectLst/>
                          <a:latin typeface="Liberation Serif" pitchFamily="18" charset="0"/>
                          <a:ea typeface="Liberation Serif" pitchFamily="18" charset="0"/>
                          <a:cs typeface="Liberation Serif" pitchFamily="18" charset="0"/>
                        </a:rPr>
                        <a:t>2025 г.</a:t>
                      </a:r>
                    </a:p>
                    <a:p>
                      <a:pPr algn="ctr" rtl="0" fontAlgn="b"/>
                      <a:r>
                        <a:rPr lang="ru-RU" sz="1000" b="1" i="0" u="none" strike="noStrike" dirty="0" smtClean="0">
                          <a:solidFill>
                            <a:srgbClr val="000000"/>
                          </a:solidFill>
                          <a:effectLst/>
                          <a:latin typeface="Liberation Serif" pitchFamily="18" charset="0"/>
                          <a:ea typeface="Liberation Serif" pitchFamily="18" charset="0"/>
                          <a:cs typeface="Liberation Serif" pitchFamily="18" charset="0"/>
                        </a:rPr>
                        <a:t>(руб.)</a:t>
                      </a:r>
                      <a:endParaRPr lang="ru-RU" sz="10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algn="ctr" rtl="0" fontAlgn="b"/>
                      <a:r>
                        <a:rPr lang="ru-RU" sz="1000" b="1" u="none" strike="noStrike" dirty="0" smtClean="0">
                          <a:effectLst/>
                          <a:latin typeface="Liberation Serif" pitchFamily="18" charset="0"/>
                          <a:ea typeface="Liberation Serif" pitchFamily="18" charset="0"/>
                          <a:cs typeface="Liberation Serif" pitchFamily="18" charset="0"/>
                        </a:rPr>
                        <a:t>Исполнено</a:t>
                      </a:r>
                    </a:p>
                    <a:p>
                      <a:pPr algn="ctr" rtl="0" fontAlgn="b"/>
                      <a:r>
                        <a:rPr lang="ru-RU" sz="1000" b="1" i="0" u="none" strike="noStrike" dirty="0" smtClean="0">
                          <a:solidFill>
                            <a:srgbClr val="000000"/>
                          </a:solidFill>
                          <a:effectLst/>
                          <a:latin typeface="Liberation Serif" pitchFamily="18" charset="0"/>
                          <a:ea typeface="Liberation Serif" pitchFamily="18" charset="0"/>
                          <a:cs typeface="Liberation Serif" pitchFamily="18" charset="0"/>
                        </a:rPr>
                        <a:t>(руб.)</a:t>
                      </a:r>
                      <a:endParaRPr lang="ru-RU" sz="10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algn="ctr" rtl="0" fontAlgn="b"/>
                      <a:r>
                        <a:rPr lang="ru-RU" sz="1000" b="1" u="none" strike="noStrike" dirty="0" smtClean="0">
                          <a:effectLst/>
                          <a:latin typeface="Liberation Serif" pitchFamily="18" charset="0"/>
                          <a:ea typeface="Liberation Serif" pitchFamily="18" charset="0"/>
                          <a:cs typeface="Liberation Serif" pitchFamily="18" charset="0"/>
                        </a:rPr>
                        <a:t>Процент </a:t>
                      </a:r>
                      <a:r>
                        <a:rPr lang="ru-RU" sz="1000" b="1" u="none" strike="noStrike" dirty="0" err="1" smtClean="0">
                          <a:effectLst/>
                          <a:latin typeface="Liberation Serif" pitchFamily="18" charset="0"/>
                          <a:ea typeface="Liberation Serif" pitchFamily="18" charset="0"/>
                          <a:cs typeface="Liberation Serif" pitchFamily="18" charset="0"/>
                        </a:rPr>
                        <a:t>исполне-ния</a:t>
                      </a:r>
                      <a:endParaRPr lang="ru-RU" sz="10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marL="50165" marR="42545" algn="ctr">
                        <a:lnSpc>
                          <a:spcPct val="100000"/>
                        </a:lnSpc>
                      </a:pPr>
                      <a:r>
                        <a:rPr lang="ru-RU" sz="1000" b="1" spc="-30" dirty="0" smtClean="0">
                          <a:solidFill>
                            <a:schemeClr val="tx1"/>
                          </a:solidFill>
                          <a:latin typeface="Liberation Serif" pitchFamily="18" charset="0"/>
                          <a:ea typeface="Liberation Serif" pitchFamily="18" charset="0"/>
                          <a:cs typeface="Liberation Serif" pitchFamily="18" charset="0"/>
                        </a:rPr>
                        <a:t>У</a:t>
                      </a:r>
                      <a:r>
                        <a:rPr lang="ru-RU" sz="1000" b="1" dirty="0" smtClean="0">
                          <a:solidFill>
                            <a:schemeClr val="tx1"/>
                          </a:solidFill>
                          <a:latin typeface="Liberation Serif" pitchFamily="18" charset="0"/>
                          <a:ea typeface="Liberation Serif" pitchFamily="18" charset="0"/>
                          <a:cs typeface="Liberation Serif" pitchFamily="18" charset="0"/>
                        </a:rPr>
                        <a:t>дельный  </a:t>
                      </a:r>
                      <a:r>
                        <a:rPr lang="ru-RU" sz="1000" b="1" spc="-10" dirty="0" smtClean="0">
                          <a:solidFill>
                            <a:schemeClr val="tx1"/>
                          </a:solidFill>
                          <a:latin typeface="Liberation Serif" pitchFamily="18" charset="0"/>
                          <a:ea typeface="Liberation Serif" pitchFamily="18" charset="0"/>
                          <a:cs typeface="Liberation Serif" pitchFamily="18" charset="0"/>
                        </a:rPr>
                        <a:t>вес</a:t>
                      </a:r>
                      <a:endParaRPr lang="ru-RU" sz="1000" b="1" dirty="0" smtClean="0">
                        <a:solidFill>
                          <a:schemeClr val="tx1"/>
                        </a:solidFill>
                        <a:latin typeface="Liberation Serif" pitchFamily="18" charset="0"/>
                        <a:ea typeface="Liberation Serif" pitchFamily="18" charset="0"/>
                        <a:cs typeface="Liberation Serif" pitchFamily="18" charset="0"/>
                      </a:endParaRPr>
                    </a:p>
                    <a:p>
                      <a:pPr marL="52705" marR="45085" indent="-635" algn="ctr">
                        <a:lnSpc>
                          <a:spcPct val="100000"/>
                        </a:lnSpc>
                      </a:pPr>
                      <a:r>
                        <a:rPr lang="ru-RU" sz="1000" b="1" spc="10" dirty="0" smtClean="0">
                          <a:solidFill>
                            <a:schemeClr val="tx1"/>
                          </a:solidFill>
                          <a:latin typeface="Liberation Serif" pitchFamily="18" charset="0"/>
                          <a:ea typeface="Liberation Serif" pitchFamily="18" charset="0"/>
                          <a:cs typeface="Liberation Serif" pitchFamily="18" charset="0"/>
                        </a:rPr>
                        <a:t>в </a:t>
                      </a:r>
                      <a:r>
                        <a:rPr lang="ru-RU" sz="1000" b="1" dirty="0" smtClean="0">
                          <a:solidFill>
                            <a:schemeClr val="tx1"/>
                          </a:solidFill>
                          <a:latin typeface="Liberation Serif" pitchFamily="18" charset="0"/>
                          <a:ea typeface="Liberation Serif" pitchFamily="18" charset="0"/>
                          <a:cs typeface="Liberation Serif" pitchFamily="18" charset="0"/>
                        </a:rPr>
                        <a:t>общем  </a:t>
                      </a:r>
                      <a:r>
                        <a:rPr lang="ru-RU" sz="1000" b="1" spc="-25" dirty="0" smtClean="0">
                          <a:solidFill>
                            <a:schemeClr val="tx1"/>
                          </a:solidFill>
                          <a:latin typeface="Liberation Serif" pitchFamily="18" charset="0"/>
                          <a:ea typeface="Liberation Serif" pitchFamily="18" charset="0"/>
                          <a:cs typeface="Liberation Serif" pitchFamily="18" charset="0"/>
                        </a:rPr>
                        <a:t>объеме расходов,</a:t>
                      </a:r>
                      <a:r>
                        <a:rPr lang="ru-RU" sz="1000" b="1" spc="-120" dirty="0" smtClean="0">
                          <a:solidFill>
                            <a:schemeClr val="tx1"/>
                          </a:solidFill>
                          <a:latin typeface="Liberation Serif" pitchFamily="18" charset="0"/>
                          <a:ea typeface="Liberation Serif" pitchFamily="18" charset="0"/>
                          <a:cs typeface="Liberation Serif" pitchFamily="18" charset="0"/>
                        </a:rPr>
                        <a:t> </a:t>
                      </a:r>
                      <a:r>
                        <a:rPr lang="ru-RU" sz="1000" b="1" spc="35" dirty="0" smtClean="0">
                          <a:solidFill>
                            <a:schemeClr val="tx1"/>
                          </a:solidFill>
                          <a:latin typeface="Liberation Serif" pitchFamily="18" charset="0"/>
                          <a:ea typeface="Liberation Serif" pitchFamily="18" charset="0"/>
                          <a:cs typeface="Liberation Serif" pitchFamily="18" charset="0"/>
                        </a:rPr>
                        <a:t>%</a:t>
                      </a:r>
                      <a:endParaRPr lang="ru-RU" sz="1000" b="1" dirty="0" smtClean="0">
                        <a:solidFill>
                          <a:schemeClr val="tx1"/>
                        </a:solidFill>
                        <a:latin typeface="Liberation Serif" pitchFamily="18" charset="0"/>
                        <a:ea typeface="Liberation Serif" pitchFamily="18" charset="0"/>
                        <a:cs typeface="Liberation Serif" pitchFamily="18" charset="0"/>
                      </a:endParaRPr>
                    </a:p>
                    <a:p>
                      <a:pPr algn="ctr" rtl="0" fontAlgn="b"/>
                      <a:endParaRPr lang="ru-RU" sz="10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r>
              <a:tr h="507900">
                <a:tc vMerge="1">
                  <a:txBody>
                    <a:bodyPr/>
                    <a:lstStyle/>
                    <a:p>
                      <a:pPr algn="l" fontAlgn="b"/>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ru-RU" sz="1400" b="1" i="1" u="none" strike="noStrike" dirty="0" smtClean="0">
                          <a:solidFill>
                            <a:srgbClr val="000000"/>
                          </a:solidFill>
                          <a:effectLst/>
                          <a:latin typeface="Liberation Serif" pitchFamily="18" charset="0"/>
                          <a:ea typeface="Liberation Serif" pitchFamily="18" charset="0"/>
                          <a:cs typeface="Liberation Serif" pitchFamily="18" charset="0"/>
                        </a:rPr>
                        <a:t>206 915,00</a:t>
                      </a:r>
                      <a:endParaRPr lang="ru-RU" sz="14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c>
                  <a:txBody>
                    <a:bodyPr/>
                    <a:lstStyle/>
                    <a:p>
                      <a:pPr algn="ctr" fontAlgn="b"/>
                      <a:r>
                        <a:rPr lang="ru-RU" sz="1400" b="1" i="1" u="none" strike="noStrike" dirty="0" smtClean="0">
                          <a:solidFill>
                            <a:srgbClr val="000000"/>
                          </a:solidFill>
                          <a:effectLst/>
                          <a:latin typeface="Liberation Serif" pitchFamily="18" charset="0"/>
                          <a:ea typeface="Liberation Serif" pitchFamily="18" charset="0"/>
                          <a:cs typeface="Liberation Serif" pitchFamily="18" charset="0"/>
                        </a:rPr>
                        <a:t>206 915,00</a:t>
                      </a:r>
                      <a:endParaRPr lang="ru-RU" sz="14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c>
                  <a:txBody>
                    <a:bodyPr/>
                    <a:lstStyle/>
                    <a:p>
                      <a:pPr algn="ctr" fontAlgn="b"/>
                      <a:r>
                        <a:rPr lang="ru-RU" sz="1400" b="1" i="1" u="none" strike="noStrike" dirty="0" smtClean="0">
                          <a:solidFill>
                            <a:srgbClr val="000000"/>
                          </a:solidFill>
                          <a:effectLst/>
                          <a:latin typeface="Liberation Serif" pitchFamily="18" charset="0"/>
                          <a:ea typeface="Liberation Serif" pitchFamily="18" charset="0"/>
                          <a:cs typeface="Liberation Serif" pitchFamily="18" charset="0"/>
                        </a:rPr>
                        <a:t>100</a:t>
                      </a:r>
                      <a:endParaRPr lang="ru-RU" sz="14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c>
                  <a:txBody>
                    <a:bodyPr/>
                    <a:lstStyle/>
                    <a:p>
                      <a:pPr algn="ctr" fontAlgn="b"/>
                      <a:r>
                        <a:rPr lang="ru-RU" sz="1400" b="1" i="1" u="none" strike="noStrike" dirty="0" smtClean="0">
                          <a:solidFill>
                            <a:srgbClr val="000000"/>
                          </a:solidFill>
                          <a:effectLst/>
                          <a:latin typeface="Liberation Serif" pitchFamily="18" charset="0"/>
                          <a:ea typeface="Liberation Serif" pitchFamily="18" charset="0"/>
                          <a:cs typeface="Liberation Serif" pitchFamily="18" charset="0"/>
                        </a:rPr>
                        <a:t>0,01</a:t>
                      </a:r>
                      <a:endParaRPr lang="ru-RU" sz="14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r>
            </a:tbl>
          </a:graphicData>
        </a:graphic>
      </p:graphicFrame>
      <p:pic>
        <p:nvPicPr>
          <p:cNvPr id="4098" name="Picture 2" descr="B:\Users\SOB\Desktop\Бюджет для граждан\Фото для бюджета\PersDep.jpg"/>
          <p:cNvPicPr>
            <a:picLocks noChangeAspect="1" noChangeArrowheads="1"/>
          </p:cNvPicPr>
          <p:nvPr/>
        </p:nvPicPr>
        <p:blipFill>
          <a:blip r:embed="rId7" cstate="print"/>
          <a:srcRect/>
          <a:stretch>
            <a:fillRect/>
          </a:stretch>
        </p:blipFill>
        <p:spPr bwMode="auto">
          <a:xfrm>
            <a:off x="5086350" y="2635250"/>
            <a:ext cx="2362200" cy="1752600"/>
          </a:xfrm>
          <a:prstGeom prst="rect">
            <a:avLst/>
          </a:prstGeom>
          <a:noFill/>
        </p:spPr>
      </p:pic>
      <p:graphicFrame>
        <p:nvGraphicFramePr>
          <p:cNvPr id="40" name="Схема 39"/>
          <p:cNvGraphicFramePr/>
          <p:nvPr/>
        </p:nvGraphicFramePr>
        <p:xfrm>
          <a:off x="209550" y="4616450"/>
          <a:ext cx="7162800" cy="832512"/>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graphicFrame>
        <p:nvGraphicFramePr>
          <p:cNvPr id="41" name="Таблица 40"/>
          <p:cNvGraphicFramePr>
            <a:graphicFrameLocks noGrp="1"/>
          </p:cNvGraphicFramePr>
          <p:nvPr>
            <p:extLst>
              <p:ext uri="{D42A27DB-BD31-4B8C-83A1-F6EECF244321}">
                <p14:modId xmlns:p14="http://schemas.microsoft.com/office/powerpoint/2010/main" xmlns="" val="3872390799"/>
              </p:ext>
            </p:extLst>
          </p:nvPr>
        </p:nvGraphicFramePr>
        <p:xfrm>
          <a:off x="1047750" y="8502650"/>
          <a:ext cx="6324601" cy="1600200"/>
        </p:xfrm>
        <a:graphic>
          <a:graphicData uri="http://schemas.openxmlformats.org/drawingml/2006/table">
            <a:tbl>
              <a:tblPr>
                <a:tableStyleId>{BDBED569-4797-4DF1-A0F4-6AAB3CD982D8}</a:tableStyleId>
              </a:tblPr>
              <a:tblGrid>
                <a:gridCol w="1905000"/>
                <a:gridCol w="1676400"/>
                <a:gridCol w="990600"/>
                <a:gridCol w="762000"/>
                <a:gridCol w="990601"/>
              </a:tblGrid>
              <a:tr h="1173564">
                <a:tc rowSpan="2">
                  <a:txBody>
                    <a:bodyPr/>
                    <a:lstStyle/>
                    <a:p>
                      <a:pPr algn="ctr"/>
                      <a:r>
                        <a:rPr lang="ru-RU" sz="1000" b="1" dirty="0" smtClean="0">
                          <a:solidFill>
                            <a:schemeClr val="tx1"/>
                          </a:solidFill>
                          <a:latin typeface="Liberation Serif" pitchFamily="18" charset="0"/>
                          <a:ea typeface="Liberation Serif" pitchFamily="18" charset="0"/>
                          <a:cs typeface="Liberation Serif" pitchFamily="18" charset="0"/>
                        </a:rPr>
                        <a:t>Муниципальная программа «Формирование законопослушного поведения участников дорожного движения в Шалинском муниципальном округе до 2030 года»</a:t>
                      </a:r>
                      <a:endParaRPr lang="ru-RU" sz="1000" b="0"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algn="ctr" rtl="0" fontAlgn="b"/>
                      <a:r>
                        <a:rPr lang="ru-RU" sz="1000" b="1" kern="1200" dirty="0" smtClean="0">
                          <a:solidFill>
                            <a:schemeClr val="tx1"/>
                          </a:solidFill>
                          <a:latin typeface="Liberation Serif" pitchFamily="18" charset="0"/>
                          <a:ea typeface="Liberation Serif" pitchFamily="18" charset="0"/>
                          <a:cs typeface="Liberation Serif" pitchFamily="18" charset="0"/>
                        </a:rPr>
                        <a:t>Объем бюджетных ассигнований на финансовое обеспечение реализации муниципальной программы</a:t>
                      </a:r>
                      <a:endParaRPr lang="ru-RU" sz="1000" b="1" i="0" u="none" strike="noStrike" dirty="0">
                        <a:solidFill>
                          <a:srgbClr val="000000"/>
                        </a:solidFill>
                        <a:effectLst/>
                        <a:latin typeface="Liberation Serif" pitchFamily="18" charset="0"/>
                        <a:ea typeface="Liberation Serif" pitchFamily="18" charset="0"/>
                        <a:cs typeface="Liberation Serif" pitchFamily="18" charset="0"/>
                      </a:endParaRPr>
                    </a:p>
                    <a:p>
                      <a:pPr algn="ctr" rtl="0" fontAlgn="b"/>
                      <a:r>
                        <a:rPr lang="ru-RU" sz="1000" b="1" u="none" strike="noStrike" dirty="0" smtClean="0">
                          <a:effectLst/>
                          <a:latin typeface="Liberation Serif" pitchFamily="18" charset="0"/>
                          <a:ea typeface="Liberation Serif" pitchFamily="18" charset="0"/>
                          <a:cs typeface="Liberation Serif" pitchFamily="18" charset="0"/>
                        </a:rPr>
                        <a:t>2025 г.</a:t>
                      </a:r>
                    </a:p>
                    <a:p>
                      <a:pPr algn="ctr" rtl="0" fontAlgn="b"/>
                      <a:r>
                        <a:rPr lang="ru-RU" sz="1000" b="1" i="0" u="none" strike="noStrike" dirty="0" smtClean="0">
                          <a:solidFill>
                            <a:srgbClr val="000000"/>
                          </a:solidFill>
                          <a:effectLst/>
                          <a:latin typeface="Liberation Serif" pitchFamily="18" charset="0"/>
                          <a:ea typeface="Liberation Serif" pitchFamily="18" charset="0"/>
                          <a:cs typeface="Liberation Serif" pitchFamily="18" charset="0"/>
                        </a:rPr>
                        <a:t>(руб.)</a:t>
                      </a:r>
                      <a:endParaRPr lang="ru-RU" sz="10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algn="ctr" rtl="0" fontAlgn="b"/>
                      <a:r>
                        <a:rPr lang="ru-RU" sz="1000" b="1" u="none" strike="noStrike" dirty="0" smtClean="0">
                          <a:effectLst/>
                          <a:latin typeface="Liberation Serif" pitchFamily="18" charset="0"/>
                          <a:ea typeface="Liberation Serif" pitchFamily="18" charset="0"/>
                          <a:cs typeface="Liberation Serif" pitchFamily="18" charset="0"/>
                        </a:rPr>
                        <a:t>Исполнено</a:t>
                      </a:r>
                    </a:p>
                    <a:p>
                      <a:pPr algn="ctr" rtl="0" fontAlgn="b"/>
                      <a:r>
                        <a:rPr lang="ru-RU" sz="1000" b="1" i="0" u="none" strike="noStrike" dirty="0" smtClean="0">
                          <a:solidFill>
                            <a:srgbClr val="000000"/>
                          </a:solidFill>
                          <a:effectLst/>
                          <a:latin typeface="Liberation Serif" pitchFamily="18" charset="0"/>
                          <a:ea typeface="Liberation Serif" pitchFamily="18" charset="0"/>
                          <a:cs typeface="Liberation Serif" pitchFamily="18" charset="0"/>
                        </a:rPr>
                        <a:t>(руб.)</a:t>
                      </a:r>
                      <a:endParaRPr lang="ru-RU" sz="10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algn="ctr" rtl="0" fontAlgn="b"/>
                      <a:r>
                        <a:rPr lang="ru-RU" sz="1000" b="1" u="none" strike="noStrike" dirty="0" smtClean="0">
                          <a:effectLst/>
                          <a:latin typeface="Liberation Serif" pitchFamily="18" charset="0"/>
                          <a:ea typeface="Liberation Serif" pitchFamily="18" charset="0"/>
                          <a:cs typeface="Liberation Serif" pitchFamily="18" charset="0"/>
                        </a:rPr>
                        <a:t>Процент исполнения</a:t>
                      </a:r>
                      <a:endParaRPr lang="ru-RU" sz="10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marL="50165" marR="42545" algn="ctr">
                        <a:lnSpc>
                          <a:spcPct val="100000"/>
                        </a:lnSpc>
                      </a:pPr>
                      <a:r>
                        <a:rPr lang="ru-RU" sz="1000" b="1" spc="-30" dirty="0" smtClean="0">
                          <a:solidFill>
                            <a:schemeClr val="tx1"/>
                          </a:solidFill>
                          <a:latin typeface="Liberation Serif" pitchFamily="18" charset="0"/>
                          <a:ea typeface="Liberation Serif" pitchFamily="18" charset="0"/>
                          <a:cs typeface="Liberation Serif" pitchFamily="18" charset="0"/>
                        </a:rPr>
                        <a:t>У</a:t>
                      </a:r>
                      <a:r>
                        <a:rPr lang="ru-RU" sz="1000" b="1" dirty="0" smtClean="0">
                          <a:solidFill>
                            <a:schemeClr val="tx1"/>
                          </a:solidFill>
                          <a:latin typeface="Liberation Serif" pitchFamily="18" charset="0"/>
                          <a:ea typeface="Liberation Serif" pitchFamily="18" charset="0"/>
                          <a:cs typeface="Liberation Serif" pitchFamily="18" charset="0"/>
                        </a:rPr>
                        <a:t>дельный  </a:t>
                      </a:r>
                      <a:r>
                        <a:rPr lang="ru-RU" sz="1000" b="1" spc="-10" dirty="0" smtClean="0">
                          <a:solidFill>
                            <a:schemeClr val="tx1"/>
                          </a:solidFill>
                          <a:latin typeface="Liberation Serif" pitchFamily="18" charset="0"/>
                          <a:ea typeface="Liberation Serif" pitchFamily="18" charset="0"/>
                          <a:cs typeface="Liberation Serif" pitchFamily="18" charset="0"/>
                        </a:rPr>
                        <a:t>вес</a:t>
                      </a:r>
                      <a:endParaRPr lang="ru-RU" sz="1000" b="1" dirty="0" smtClean="0">
                        <a:solidFill>
                          <a:schemeClr val="tx1"/>
                        </a:solidFill>
                        <a:latin typeface="Liberation Serif" pitchFamily="18" charset="0"/>
                        <a:ea typeface="Liberation Serif" pitchFamily="18" charset="0"/>
                        <a:cs typeface="Liberation Serif" pitchFamily="18" charset="0"/>
                      </a:endParaRPr>
                    </a:p>
                    <a:p>
                      <a:pPr marL="52705" marR="45085" indent="-635" algn="ctr">
                        <a:lnSpc>
                          <a:spcPct val="100000"/>
                        </a:lnSpc>
                      </a:pPr>
                      <a:r>
                        <a:rPr lang="ru-RU" sz="1000" b="1" spc="10" dirty="0" smtClean="0">
                          <a:solidFill>
                            <a:schemeClr val="tx1"/>
                          </a:solidFill>
                          <a:latin typeface="Liberation Serif" pitchFamily="18" charset="0"/>
                          <a:ea typeface="Liberation Serif" pitchFamily="18" charset="0"/>
                          <a:cs typeface="Liberation Serif" pitchFamily="18" charset="0"/>
                        </a:rPr>
                        <a:t>в </a:t>
                      </a:r>
                      <a:r>
                        <a:rPr lang="ru-RU" sz="1000" b="1" dirty="0" smtClean="0">
                          <a:solidFill>
                            <a:schemeClr val="tx1"/>
                          </a:solidFill>
                          <a:latin typeface="Liberation Serif" pitchFamily="18" charset="0"/>
                          <a:ea typeface="Liberation Serif" pitchFamily="18" charset="0"/>
                          <a:cs typeface="Liberation Serif" pitchFamily="18" charset="0"/>
                        </a:rPr>
                        <a:t>общем  </a:t>
                      </a:r>
                      <a:r>
                        <a:rPr lang="ru-RU" sz="1000" b="1" spc="-25" dirty="0" smtClean="0">
                          <a:solidFill>
                            <a:schemeClr val="tx1"/>
                          </a:solidFill>
                          <a:latin typeface="Liberation Serif" pitchFamily="18" charset="0"/>
                          <a:ea typeface="Liberation Serif" pitchFamily="18" charset="0"/>
                          <a:cs typeface="Liberation Serif" pitchFamily="18" charset="0"/>
                        </a:rPr>
                        <a:t>объеме расходов,</a:t>
                      </a:r>
                      <a:r>
                        <a:rPr lang="ru-RU" sz="1000" b="1" spc="-120" dirty="0" smtClean="0">
                          <a:solidFill>
                            <a:schemeClr val="tx1"/>
                          </a:solidFill>
                          <a:latin typeface="Liberation Serif" pitchFamily="18" charset="0"/>
                          <a:ea typeface="Liberation Serif" pitchFamily="18" charset="0"/>
                          <a:cs typeface="Liberation Serif" pitchFamily="18" charset="0"/>
                        </a:rPr>
                        <a:t> </a:t>
                      </a:r>
                      <a:r>
                        <a:rPr lang="ru-RU" sz="1000" b="1" spc="35" dirty="0" smtClean="0">
                          <a:solidFill>
                            <a:schemeClr val="tx1"/>
                          </a:solidFill>
                          <a:latin typeface="Liberation Serif" pitchFamily="18" charset="0"/>
                          <a:ea typeface="Liberation Serif" pitchFamily="18" charset="0"/>
                          <a:cs typeface="Liberation Serif" pitchFamily="18" charset="0"/>
                        </a:rPr>
                        <a:t>%</a:t>
                      </a:r>
                      <a:endParaRPr lang="ru-RU" sz="1000" b="1" dirty="0" smtClean="0">
                        <a:solidFill>
                          <a:schemeClr val="tx1"/>
                        </a:solidFill>
                        <a:latin typeface="Liberation Serif" pitchFamily="18" charset="0"/>
                        <a:ea typeface="Liberation Serif" pitchFamily="18" charset="0"/>
                        <a:cs typeface="Liberation Serif" pitchFamily="18" charset="0"/>
                      </a:endParaRPr>
                    </a:p>
                    <a:p>
                      <a:pPr algn="ctr" rtl="0" fontAlgn="b"/>
                      <a:endParaRPr lang="ru-RU" sz="10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r>
              <a:tr h="426636">
                <a:tc vMerge="1">
                  <a:txBody>
                    <a:bodyPr/>
                    <a:lstStyle/>
                    <a:p>
                      <a:pPr algn="l" fontAlgn="b"/>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ru-RU" sz="1400" b="1" i="1" u="none" strike="noStrike" dirty="0" smtClean="0">
                          <a:solidFill>
                            <a:srgbClr val="000000"/>
                          </a:solidFill>
                          <a:effectLst/>
                          <a:latin typeface="Liberation Serif" pitchFamily="18" charset="0"/>
                          <a:ea typeface="Liberation Serif" pitchFamily="18" charset="0"/>
                          <a:cs typeface="Liberation Serif" pitchFamily="18" charset="0"/>
                        </a:rPr>
                        <a:t>1 884 140,15</a:t>
                      </a:r>
                      <a:endParaRPr lang="ru-RU" sz="14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c>
                  <a:txBody>
                    <a:bodyPr/>
                    <a:lstStyle/>
                    <a:p>
                      <a:pPr algn="ctr" fontAlgn="b"/>
                      <a:r>
                        <a:rPr lang="ru-RU" sz="1400" b="1" i="1" u="none" strike="noStrike" dirty="0" smtClean="0">
                          <a:solidFill>
                            <a:srgbClr val="000000"/>
                          </a:solidFill>
                          <a:effectLst/>
                          <a:latin typeface="Liberation Serif" pitchFamily="18" charset="0"/>
                          <a:ea typeface="Liberation Serif" pitchFamily="18" charset="0"/>
                          <a:cs typeface="Liberation Serif" pitchFamily="18" charset="0"/>
                        </a:rPr>
                        <a:t>1 884140,15</a:t>
                      </a:r>
                      <a:endParaRPr lang="ru-RU" sz="14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c>
                  <a:txBody>
                    <a:bodyPr/>
                    <a:lstStyle/>
                    <a:p>
                      <a:pPr algn="ctr" fontAlgn="b"/>
                      <a:r>
                        <a:rPr lang="ru-RU" sz="1400" b="1" i="1" u="none" strike="noStrike" dirty="0" smtClean="0">
                          <a:solidFill>
                            <a:srgbClr val="000000"/>
                          </a:solidFill>
                          <a:effectLst/>
                          <a:latin typeface="Liberation Serif" pitchFamily="18" charset="0"/>
                          <a:ea typeface="Liberation Serif" pitchFamily="18" charset="0"/>
                          <a:cs typeface="Liberation Serif" pitchFamily="18" charset="0"/>
                        </a:rPr>
                        <a:t>100</a:t>
                      </a:r>
                      <a:endParaRPr lang="ru-RU" sz="14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c>
                  <a:txBody>
                    <a:bodyPr/>
                    <a:lstStyle/>
                    <a:p>
                      <a:pPr algn="ctr" fontAlgn="b"/>
                      <a:r>
                        <a:rPr lang="ru-RU" sz="1400" b="1" i="1" u="none" strike="noStrike" dirty="0" smtClean="0">
                          <a:solidFill>
                            <a:srgbClr val="000000"/>
                          </a:solidFill>
                          <a:effectLst/>
                          <a:latin typeface="Liberation Serif" pitchFamily="18" charset="0"/>
                          <a:ea typeface="Liberation Serif" pitchFamily="18" charset="0"/>
                          <a:cs typeface="Liberation Serif" pitchFamily="18" charset="0"/>
                        </a:rPr>
                        <a:t>1,0</a:t>
                      </a:r>
                      <a:endParaRPr lang="ru-RU" sz="14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r>
            </a:tbl>
          </a:graphicData>
        </a:graphic>
      </p:graphicFrame>
      <p:pic>
        <p:nvPicPr>
          <p:cNvPr id="4099" name="Picture 3" descr="B:\Users\SOB\Desktop\Бюджет для граждан\Фото для бюджета\5a2ae1da2b9b7638ae4fd3c4989d8a17.jpeg"/>
          <p:cNvPicPr>
            <a:picLocks noChangeAspect="1" noChangeArrowheads="1"/>
          </p:cNvPicPr>
          <p:nvPr/>
        </p:nvPicPr>
        <p:blipFill>
          <a:blip r:embed="rId12"/>
          <a:srcRect/>
          <a:stretch>
            <a:fillRect/>
          </a:stretch>
        </p:blipFill>
        <p:spPr bwMode="auto">
          <a:xfrm>
            <a:off x="361950" y="5530850"/>
            <a:ext cx="3847185" cy="2562225"/>
          </a:xfrm>
          <a:prstGeom prst="rect">
            <a:avLst/>
          </a:prstGeom>
          <a:noFill/>
        </p:spPr>
      </p:pic>
      <p:grpSp>
        <p:nvGrpSpPr>
          <p:cNvPr id="39" name="Группа 22"/>
          <p:cNvGrpSpPr/>
          <p:nvPr/>
        </p:nvGrpSpPr>
        <p:grpSpPr>
          <a:xfrm>
            <a:off x="0" y="196850"/>
            <a:ext cx="7740523" cy="409625"/>
            <a:chOff x="0" y="288010"/>
            <a:chExt cx="7740523" cy="409625"/>
          </a:xfrm>
        </p:grpSpPr>
        <p:sp>
          <p:nvSpPr>
            <p:cNvPr id="42"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3"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4"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5"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46"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47"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48"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49"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50" name="Группа 44"/>
            <p:cNvGrpSpPr/>
            <p:nvPr/>
          </p:nvGrpSpPr>
          <p:grpSpPr>
            <a:xfrm>
              <a:off x="990600" y="288010"/>
              <a:ext cx="6101715" cy="396240"/>
              <a:chOff x="990600" y="288010"/>
              <a:chExt cx="6101715" cy="396240"/>
            </a:xfrm>
          </p:grpSpPr>
          <p:sp>
            <p:nvSpPr>
              <p:cNvPr id="52"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53"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54" name="object 14"/>
              <p:cNvSpPr txBox="1"/>
              <p:nvPr/>
            </p:nvSpPr>
            <p:spPr>
              <a:xfrm>
                <a:off x="6762750" y="381748"/>
                <a:ext cx="245403"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26</a:t>
                </a:r>
                <a:endParaRPr sz="1200" dirty="0">
                  <a:latin typeface="Gill Sans MT"/>
                  <a:cs typeface="Gill Sans MT"/>
                </a:endParaRPr>
              </a:p>
            </p:txBody>
          </p:sp>
        </p:grpSp>
        <p:sp>
          <p:nvSpPr>
            <p:cNvPr id="51" name="object 21"/>
            <p:cNvSpPr txBox="1"/>
            <p:nvPr/>
          </p:nvSpPr>
          <p:spPr>
            <a:xfrm>
              <a:off x="1123950" y="364210"/>
              <a:ext cx="5562600" cy="333425"/>
            </a:xfrm>
            <a:prstGeom prst="rect">
              <a:avLst/>
            </a:prstGeom>
          </p:spPr>
          <p:txBody>
            <a:bodyPr vert="horz" wrap="square" lIns="0" tIns="0" rIns="0" bIns="0" rtlCol="0">
              <a:spAutoFit/>
            </a:bodyPr>
            <a:lstStyle/>
            <a:p>
              <a:pPr marL="12700" marR="5080" algn="ctr">
                <a:lnSpc>
                  <a:spcPts val="1300"/>
                </a:lnSpc>
              </a:pPr>
              <a:r>
                <a:rPr lang="ru-RU" sz="1000" b="1" spc="-15" dirty="0" smtClean="0">
                  <a:solidFill>
                    <a:srgbClr val="FFFFFF"/>
                  </a:solidFill>
                  <a:latin typeface="Trebuchet MS"/>
                  <a:cs typeface="Trebuchet MS"/>
                </a:rPr>
                <a:t>МУНИЦИПАЛЬНЫЕ </a:t>
              </a:r>
              <a:r>
                <a:rPr lang="ru-RU" sz="1000" b="1" spc="20" dirty="0" smtClean="0">
                  <a:solidFill>
                    <a:srgbClr val="FFFFFF"/>
                  </a:solidFill>
                  <a:latin typeface="Trebuchet MS"/>
                  <a:cs typeface="Trebuchet MS"/>
                </a:rPr>
                <a:t>ПРОГРАММЫ  </a:t>
              </a:r>
              <a:r>
                <a:rPr lang="ru-RU" sz="1000" b="1" spc="-250" dirty="0" smtClean="0">
                  <a:solidFill>
                    <a:srgbClr val="FFFFFF"/>
                  </a:solidFill>
                  <a:latin typeface="Trebuchet MS"/>
                  <a:cs typeface="Trebuchet MS"/>
                </a:rPr>
                <a:t> </a:t>
              </a:r>
              <a:r>
                <a:rPr lang="ru-RU" sz="1000" b="1" spc="20" dirty="0" smtClean="0">
                  <a:solidFill>
                    <a:srgbClr val="FFFFFF"/>
                  </a:solidFill>
                  <a:latin typeface="Trebuchet MS"/>
                  <a:cs typeface="Trebuchet MS"/>
                </a:rPr>
                <a:t>ШАЛИНСКОГО МУНИЦИПАЛЬНОГО ОКРУГА, </a:t>
              </a:r>
            </a:p>
            <a:p>
              <a:pPr marL="12700" marR="5080" algn="ctr">
                <a:lnSpc>
                  <a:spcPts val="1300"/>
                </a:lnSpc>
              </a:pPr>
              <a:r>
                <a:rPr lang="ru-RU" sz="1000" b="1" spc="20" dirty="0" smtClean="0">
                  <a:solidFill>
                    <a:srgbClr val="FFFFFF"/>
                  </a:solidFill>
                  <a:latin typeface="Trebuchet MS"/>
                  <a:cs typeface="Trebuchet MS"/>
                </a:rPr>
                <a:t>РЕАЛИЗОВАННЫЕ В 2025 ГОДУ</a:t>
              </a:r>
              <a:endParaRPr lang="ru-RU" sz="1000" dirty="0" smtClean="0">
                <a:latin typeface="Trebuchet MS"/>
                <a:cs typeface="Trebuchet MS"/>
              </a:endParaRP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416000" y="12"/>
            <a:ext cx="323989" cy="10907991"/>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0" y="10420698"/>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5" name="object 15"/>
          <p:cNvSpPr/>
          <p:nvPr/>
        </p:nvSpPr>
        <p:spPr>
          <a:xfrm>
            <a:off x="0" y="10506584"/>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97236"/>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7" name="object 17"/>
          <p:cNvSpPr/>
          <p:nvPr/>
        </p:nvSpPr>
        <p:spPr>
          <a:xfrm>
            <a:off x="0" y="10602001"/>
            <a:ext cx="5016500" cy="0"/>
          </a:xfrm>
          <a:custGeom>
            <a:avLst/>
            <a:gdLst/>
            <a:ahLst/>
            <a:cxnLst/>
            <a:rect l="l" t="t" r="r" b="b"/>
            <a:pathLst>
              <a:path w="5016500">
                <a:moveTo>
                  <a:pt x="0" y="0"/>
                </a:moveTo>
                <a:lnTo>
                  <a:pt x="5016138" y="0"/>
                </a:lnTo>
              </a:path>
            </a:pathLst>
          </a:custGeom>
          <a:ln w="36004">
            <a:solidFill>
              <a:srgbClr val="00A3A8"/>
            </a:solidFill>
          </a:ln>
        </p:spPr>
        <p:txBody>
          <a:bodyPr wrap="square" lIns="0" tIns="0" rIns="0" bIns="0" rtlCol="0"/>
          <a:lstStyle/>
          <a:p>
            <a:endParaRPr/>
          </a:p>
        </p:txBody>
      </p:sp>
      <p:sp>
        <p:nvSpPr>
          <p:cNvPr id="18" name="object 18"/>
          <p:cNvSpPr/>
          <p:nvPr/>
        </p:nvSpPr>
        <p:spPr>
          <a:xfrm>
            <a:off x="0" y="10511350"/>
            <a:ext cx="4229735" cy="0"/>
          </a:xfrm>
          <a:custGeom>
            <a:avLst/>
            <a:gdLst/>
            <a:ahLst/>
            <a:cxnLst/>
            <a:rect l="l" t="t" r="r" b="b"/>
            <a:pathLst>
              <a:path w="4229735">
                <a:moveTo>
                  <a:pt x="0" y="0"/>
                </a:moveTo>
                <a:lnTo>
                  <a:pt x="4229411" y="0"/>
                </a:lnTo>
              </a:path>
            </a:pathLst>
          </a:custGeom>
          <a:ln w="36004">
            <a:solidFill>
              <a:srgbClr val="00B8BE"/>
            </a:solidFill>
          </a:ln>
        </p:spPr>
        <p:txBody>
          <a:bodyPr wrap="square" lIns="0" tIns="0" rIns="0" bIns="0" rtlCol="0"/>
          <a:lstStyle/>
          <a:p>
            <a:endParaRPr/>
          </a:p>
        </p:txBody>
      </p:sp>
      <p:sp>
        <p:nvSpPr>
          <p:cNvPr id="19" name="object 19"/>
          <p:cNvSpPr/>
          <p:nvPr/>
        </p:nvSpPr>
        <p:spPr>
          <a:xfrm>
            <a:off x="0" y="10420700"/>
            <a:ext cx="3446779" cy="0"/>
          </a:xfrm>
          <a:custGeom>
            <a:avLst/>
            <a:gdLst/>
            <a:ahLst/>
            <a:cxnLst/>
            <a:rect l="l" t="t" r="r" b="b"/>
            <a:pathLst>
              <a:path w="3446779">
                <a:moveTo>
                  <a:pt x="0" y="0"/>
                </a:moveTo>
                <a:lnTo>
                  <a:pt x="3446329" y="0"/>
                </a:lnTo>
              </a:path>
            </a:pathLst>
          </a:custGeom>
          <a:ln w="36004">
            <a:solidFill>
              <a:srgbClr val="A2DADD"/>
            </a:solidFill>
          </a:ln>
        </p:spPr>
        <p:txBody>
          <a:bodyPr wrap="square" lIns="0" tIns="0" rIns="0" bIns="0" rtlCol="0"/>
          <a:lstStyle/>
          <a:p>
            <a:endParaRPr/>
          </a:p>
        </p:txBody>
      </p:sp>
      <p:grpSp>
        <p:nvGrpSpPr>
          <p:cNvPr id="3" name="Группа 22"/>
          <p:cNvGrpSpPr/>
          <p:nvPr/>
        </p:nvGrpSpPr>
        <p:grpSpPr>
          <a:xfrm>
            <a:off x="0" y="196850"/>
            <a:ext cx="7740523" cy="409625"/>
            <a:chOff x="0" y="288010"/>
            <a:chExt cx="7740523" cy="409625"/>
          </a:xfrm>
        </p:grpSpPr>
        <p:sp>
          <p:nvSpPr>
            <p:cNvPr id="24"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5"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6"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7"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8"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29"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0"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1"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4" name="Группа 44"/>
            <p:cNvGrpSpPr/>
            <p:nvPr/>
          </p:nvGrpSpPr>
          <p:grpSpPr>
            <a:xfrm>
              <a:off x="990600" y="288010"/>
              <a:ext cx="6101715" cy="396240"/>
              <a:chOff x="990600" y="288010"/>
              <a:chExt cx="6101715" cy="396240"/>
            </a:xfrm>
          </p:grpSpPr>
          <p:sp>
            <p:nvSpPr>
              <p:cNvPr id="34"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35"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36" name="object 14"/>
              <p:cNvSpPr txBox="1"/>
              <p:nvPr/>
            </p:nvSpPr>
            <p:spPr>
              <a:xfrm>
                <a:off x="6762750" y="381748"/>
                <a:ext cx="245403" cy="184666"/>
              </a:xfrm>
              <a:prstGeom prst="rect">
                <a:avLst/>
              </a:prstGeom>
            </p:spPr>
            <p:txBody>
              <a:bodyPr vert="horz" wrap="square" lIns="0" tIns="0" rIns="0" bIns="0" rtlCol="0">
                <a:spAutoFit/>
              </a:bodyPr>
              <a:lstStyle/>
              <a:p>
                <a:pPr marL="12700">
                  <a:lnSpc>
                    <a:spcPct val="100000"/>
                  </a:lnSpc>
                </a:pPr>
                <a:r>
                  <a:rPr lang="ru-RU" sz="1200" b="1" spc="25" dirty="0" smtClean="0">
                    <a:solidFill>
                      <a:srgbClr val="009DA2"/>
                    </a:solidFill>
                    <a:latin typeface="Gill Sans MT"/>
                    <a:cs typeface="Gill Sans MT"/>
                  </a:rPr>
                  <a:t>27</a:t>
                </a:r>
                <a:endParaRPr sz="1200" dirty="0">
                  <a:latin typeface="Gill Sans MT"/>
                  <a:cs typeface="Gill Sans MT"/>
                </a:endParaRPr>
              </a:p>
            </p:txBody>
          </p:sp>
        </p:grpSp>
        <p:sp>
          <p:nvSpPr>
            <p:cNvPr id="33" name="object 21"/>
            <p:cNvSpPr txBox="1"/>
            <p:nvPr/>
          </p:nvSpPr>
          <p:spPr>
            <a:xfrm>
              <a:off x="1047750" y="364210"/>
              <a:ext cx="5638800" cy="333425"/>
            </a:xfrm>
            <a:prstGeom prst="rect">
              <a:avLst/>
            </a:prstGeom>
          </p:spPr>
          <p:txBody>
            <a:bodyPr vert="horz" wrap="square" lIns="0" tIns="0" rIns="0" bIns="0" rtlCol="0">
              <a:spAutoFit/>
            </a:bodyPr>
            <a:lstStyle/>
            <a:p>
              <a:pPr marL="12700" marR="5080" algn="ctr">
                <a:lnSpc>
                  <a:spcPts val="1300"/>
                </a:lnSpc>
              </a:pPr>
              <a:r>
                <a:rPr lang="ru-RU" sz="1000" b="1" spc="-15" dirty="0" smtClean="0">
                  <a:solidFill>
                    <a:srgbClr val="FFFFFF"/>
                  </a:solidFill>
                  <a:latin typeface="Trebuchet MS"/>
                  <a:cs typeface="Trebuchet MS"/>
                </a:rPr>
                <a:t>МУНИЦИПАЛЬНЫЕ </a:t>
              </a:r>
              <a:r>
                <a:rPr lang="ru-RU" sz="1000" b="1" spc="20" dirty="0" smtClean="0">
                  <a:solidFill>
                    <a:srgbClr val="FFFFFF"/>
                  </a:solidFill>
                  <a:latin typeface="Trebuchet MS"/>
                  <a:cs typeface="Trebuchet MS"/>
                </a:rPr>
                <a:t>ПРОГРАММЫ</a:t>
              </a:r>
              <a:r>
                <a:rPr lang="ru-RU" sz="1000" b="1" spc="-250" dirty="0" smtClean="0">
                  <a:solidFill>
                    <a:srgbClr val="FFFFFF"/>
                  </a:solidFill>
                  <a:latin typeface="Trebuchet MS"/>
                  <a:cs typeface="Trebuchet MS"/>
                </a:rPr>
                <a:t>         </a:t>
              </a:r>
              <a:r>
                <a:rPr lang="ru-RU" sz="1000" b="1" spc="20" dirty="0" smtClean="0">
                  <a:solidFill>
                    <a:srgbClr val="FFFFFF"/>
                  </a:solidFill>
                  <a:latin typeface="Trebuchet MS"/>
                  <a:cs typeface="Trebuchet MS"/>
                </a:rPr>
                <a:t>ШАЛИНСКОГО МУНИЦИПАЛЬНОМ ОКРУГА, </a:t>
              </a:r>
            </a:p>
            <a:p>
              <a:pPr marL="12700" marR="5080" algn="ctr">
                <a:lnSpc>
                  <a:spcPts val="1300"/>
                </a:lnSpc>
              </a:pPr>
              <a:r>
                <a:rPr lang="ru-RU" sz="1000" b="1" spc="20" dirty="0" smtClean="0">
                  <a:solidFill>
                    <a:srgbClr val="FFFFFF"/>
                  </a:solidFill>
                  <a:latin typeface="Trebuchet MS"/>
                  <a:cs typeface="Trebuchet MS"/>
                </a:rPr>
                <a:t>РЕАЛИЗОВАННЫЕ В 2025 ГОДУ</a:t>
              </a:r>
              <a:endParaRPr lang="ru-RU" sz="1000" dirty="0" smtClean="0">
                <a:latin typeface="Trebuchet MS"/>
                <a:cs typeface="Trebuchet MS"/>
              </a:endParaRPr>
            </a:p>
          </p:txBody>
        </p:sp>
      </p:grpSp>
      <p:graphicFrame>
        <p:nvGraphicFramePr>
          <p:cNvPr id="37" name="Схема 36"/>
          <p:cNvGraphicFramePr/>
          <p:nvPr/>
        </p:nvGraphicFramePr>
        <p:xfrm>
          <a:off x="635299" y="812138"/>
          <a:ext cx="6356051" cy="603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8" name="Схема 37"/>
          <p:cNvGraphicFramePr/>
          <p:nvPr/>
        </p:nvGraphicFramePr>
        <p:xfrm>
          <a:off x="285750" y="1568450"/>
          <a:ext cx="4343400" cy="4343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32" name="Таблица 31"/>
          <p:cNvGraphicFramePr>
            <a:graphicFrameLocks noGrp="1"/>
          </p:cNvGraphicFramePr>
          <p:nvPr>
            <p:extLst>
              <p:ext uri="{D42A27DB-BD31-4B8C-83A1-F6EECF244321}">
                <p14:modId xmlns:p14="http://schemas.microsoft.com/office/powerpoint/2010/main" xmlns="" val="3872390799"/>
              </p:ext>
            </p:extLst>
          </p:nvPr>
        </p:nvGraphicFramePr>
        <p:xfrm>
          <a:off x="666750" y="6902450"/>
          <a:ext cx="6705601" cy="2614760"/>
        </p:xfrm>
        <a:graphic>
          <a:graphicData uri="http://schemas.openxmlformats.org/drawingml/2006/table">
            <a:tbl>
              <a:tblPr>
                <a:tableStyleId>{BDBED569-4797-4DF1-A0F4-6AAB3CD982D8}</a:tableStyleId>
              </a:tblPr>
              <a:tblGrid>
                <a:gridCol w="2069602"/>
                <a:gridCol w="1298332"/>
                <a:gridCol w="1314315"/>
                <a:gridCol w="985737"/>
                <a:gridCol w="1037615"/>
              </a:tblGrid>
              <a:tr h="1270732">
                <a:tc rowSpan="2">
                  <a:txBody>
                    <a:bodyPr/>
                    <a:lstStyle/>
                    <a:p>
                      <a:pPr algn="ctr"/>
                      <a:r>
                        <a:rPr lang="ru-RU" sz="1400" b="1" i="0" kern="1200" dirty="0" smtClean="0">
                          <a:solidFill>
                            <a:schemeClr val="tx1"/>
                          </a:solidFill>
                          <a:latin typeface="Liberation Serif" pitchFamily="18" charset="0"/>
                          <a:ea typeface="Liberation Serif" pitchFamily="18" charset="0"/>
                          <a:cs typeface="Liberation Serif" pitchFamily="18" charset="0"/>
                        </a:rPr>
                        <a:t>Муниципальная программа «Развитие культуры в Шалинском муниципальном</a:t>
                      </a:r>
                      <a:r>
                        <a:rPr lang="ru-RU" sz="1400" b="1" kern="1200" dirty="0" smtClean="0">
                          <a:solidFill>
                            <a:schemeClr val="tx1"/>
                          </a:solidFill>
                          <a:latin typeface="Liberation Serif" pitchFamily="18" charset="0"/>
                          <a:ea typeface="Liberation Serif" pitchFamily="18" charset="0"/>
                          <a:cs typeface="Liberation Serif" pitchFamily="18" charset="0"/>
                        </a:rPr>
                        <a:t> округе до 2030  года»</a:t>
                      </a:r>
                      <a:endParaRPr lang="ru-RU" sz="1400" b="0"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algn="ctr" rtl="0" fontAlgn="b"/>
                      <a:r>
                        <a:rPr lang="ru-RU" sz="1200" b="1" kern="1200" dirty="0" smtClean="0">
                          <a:solidFill>
                            <a:schemeClr val="tx1"/>
                          </a:solidFill>
                          <a:latin typeface="Liberation Serif" pitchFamily="18" charset="0"/>
                          <a:ea typeface="Liberation Serif" pitchFamily="18" charset="0"/>
                          <a:cs typeface="Liberation Serif" pitchFamily="18" charset="0"/>
                        </a:rPr>
                        <a:t>Объем бюджетных ассигнований на финансовое обеспечение реализации муниципальной программы</a:t>
                      </a:r>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p>
                      <a:pPr algn="ctr" rtl="0" fontAlgn="b"/>
                      <a:r>
                        <a:rPr lang="ru-RU" sz="1200" b="1" u="none" strike="noStrike" dirty="0" smtClean="0">
                          <a:effectLst/>
                          <a:latin typeface="Liberation Serif" pitchFamily="18" charset="0"/>
                          <a:ea typeface="Liberation Serif" pitchFamily="18" charset="0"/>
                          <a:cs typeface="Liberation Serif" pitchFamily="18" charset="0"/>
                        </a:rPr>
                        <a:t>2025 г.</a:t>
                      </a:r>
                    </a:p>
                    <a:p>
                      <a:pPr algn="ctr" rtl="0" fontAlgn="b"/>
                      <a:r>
                        <a:rPr lang="ru-RU" sz="1200" b="1" i="0" u="none" strike="noStrike" dirty="0" smtClean="0">
                          <a:solidFill>
                            <a:srgbClr val="000000"/>
                          </a:solidFill>
                          <a:effectLst/>
                          <a:latin typeface="Liberation Serif" pitchFamily="18" charset="0"/>
                          <a:ea typeface="Liberation Serif" pitchFamily="18" charset="0"/>
                          <a:cs typeface="Liberation Serif" pitchFamily="18" charset="0"/>
                        </a:rPr>
                        <a:t>(руб.)</a:t>
                      </a:r>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algn="ctr" rtl="0" fontAlgn="b"/>
                      <a:r>
                        <a:rPr lang="ru-RU" sz="1200" b="1" u="none" strike="noStrike" dirty="0" smtClean="0">
                          <a:effectLst/>
                          <a:latin typeface="Liberation Serif" pitchFamily="18" charset="0"/>
                          <a:ea typeface="Liberation Serif" pitchFamily="18" charset="0"/>
                          <a:cs typeface="Liberation Serif" pitchFamily="18" charset="0"/>
                        </a:rPr>
                        <a:t>Исполнено</a:t>
                      </a:r>
                    </a:p>
                    <a:p>
                      <a:pPr algn="ctr" rtl="0" fontAlgn="b"/>
                      <a:r>
                        <a:rPr lang="ru-RU" sz="1200" b="1" i="0" u="none" strike="noStrike" dirty="0" smtClean="0">
                          <a:solidFill>
                            <a:srgbClr val="000000"/>
                          </a:solidFill>
                          <a:effectLst/>
                          <a:latin typeface="Liberation Serif" pitchFamily="18" charset="0"/>
                          <a:ea typeface="Liberation Serif" pitchFamily="18" charset="0"/>
                          <a:cs typeface="Liberation Serif" pitchFamily="18" charset="0"/>
                        </a:rPr>
                        <a:t>(руб.)</a:t>
                      </a:r>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algn="ctr" rtl="0" fontAlgn="b"/>
                      <a:r>
                        <a:rPr lang="ru-RU" sz="1200" b="1" u="none" strike="noStrike" dirty="0" smtClean="0">
                          <a:effectLst/>
                          <a:latin typeface="Liberation Serif" pitchFamily="18" charset="0"/>
                          <a:ea typeface="Liberation Serif" pitchFamily="18" charset="0"/>
                          <a:cs typeface="Liberation Serif" pitchFamily="18" charset="0"/>
                        </a:rPr>
                        <a:t>Процент исполнения</a:t>
                      </a:r>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marL="50165" marR="42545" algn="ctr">
                        <a:lnSpc>
                          <a:spcPct val="100000"/>
                        </a:lnSpc>
                      </a:pPr>
                      <a:r>
                        <a:rPr lang="ru-RU" sz="1200" b="1" spc="-30" dirty="0" smtClean="0">
                          <a:solidFill>
                            <a:schemeClr val="tx1"/>
                          </a:solidFill>
                          <a:latin typeface="Liberation Serif" pitchFamily="18" charset="0"/>
                          <a:ea typeface="Liberation Serif" pitchFamily="18" charset="0"/>
                          <a:cs typeface="Liberation Serif" pitchFamily="18" charset="0"/>
                        </a:rPr>
                        <a:t>У</a:t>
                      </a:r>
                      <a:r>
                        <a:rPr lang="ru-RU" sz="1200" b="1" dirty="0" smtClean="0">
                          <a:solidFill>
                            <a:schemeClr val="tx1"/>
                          </a:solidFill>
                          <a:latin typeface="Liberation Serif" pitchFamily="18" charset="0"/>
                          <a:ea typeface="Liberation Serif" pitchFamily="18" charset="0"/>
                          <a:cs typeface="Liberation Serif" pitchFamily="18" charset="0"/>
                        </a:rPr>
                        <a:t>дельный  </a:t>
                      </a:r>
                      <a:r>
                        <a:rPr lang="ru-RU" sz="1200" b="1" spc="-10" dirty="0" smtClean="0">
                          <a:solidFill>
                            <a:schemeClr val="tx1"/>
                          </a:solidFill>
                          <a:latin typeface="Liberation Serif" pitchFamily="18" charset="0"/>
                          <a:ea typeface="Liberation Serif" pitchFamily="18" charset="0"/>
                          <a:cs typeface="Liberation Serif" pitchFamily="18" charset="0"/>
                        </a:rPr>
                        <a:t>вес</a:t>
                      </a:r>
                      <a:endParaRPr lang="ru-RU" sz="1200" b="1" dirty="0" smtClean="0">
                        <a:solidFill>
                          <a:schemeClr val="tx1"/>
                        </a:solidFill>
                        <a:latin typeface="Liberation Serif" pitchFamily="18" charset="0"/>
                        <a:ea typeface="Liberation Serif" pitchFamily="18" charset="0"/>
                        <a:cs typeface="Liberation Serif" pitchFamily="18" charset="0"/>
                      </a:endParaRPr>
                    </a:p>
                    <a:p>
                      <a:pPr marL="52705" marR="45085" indent="-635" algn="ctr">
                        <a:lnSpc>
                          <a:spcPct val="100000"/>
                        </a:lnSpc>
                      </a:pPr>
                      <a:r>
                        <a:rPr lang="ru-RU" sz="1200" b="1" spc="10" dirty="0" smtClean="0">
                          <a:solidFill>
                            <a:schemeClr val="tx1"/>
                          </a:solidFill>
                          <a:latin typeface="Liberation Serif" pitchFamily="18" charset="0"/>
                          <a:ea typeface="Liberation Serif" pitchFamily="18" charset="0"/>
                          <a:cs typeface="Liberation Serif" pitchFamily="18" charset="0"/>
                        </a:rPr>
                        <a:t>в </a:t>
                      </a:r>
                      <a:r>
                        <a:rPr lang="ru-RU" sz="1200" b="1" dirty="0" smtClean="0">
                          <a:solidFill>
                            <a:schemeClr val="tx1"/>
                          </a:solidFill>
                          <a:latin typeface="Liberation Serif" pitchFamily="18" charset="0"/>
                          <a:ea typeface="Liberation Serif" pitchFamily="18" charset="0"/>
                          <a:cs typeface="Liberation Serif" pitchFamily="18" charset="0"/>
                        </a:rPr>
                        <a:t>общем  </a:t>
                      </a:r>
                      <a:r>
                        <a:rPr lang="ru-RU" sz="1200" b="1" spc="-25" dirty="0" smtClean="0">
                          <a:solidFill>
                            <a:schemeClr val="tx1"/>
                          </a:solidFill>
                          <a:latin typeface="Liberation Serif" pitchFamily="18" charset="0"/>
                          <a:ea typeface="Liberation Serif" pitchFamily="18" charset="0"/>
                          <a:cs typeface="Liberation Serif" pitchFamily="18" charset="0"/>
                        </a:rPr>
                        <a:t>объеме расходов,</a:t>
                      </a:r>
                      <a:r>
                        <a:rPr lang="ru-RU" sz="1200" b="1" spc="-120" dirty="0" smtClean="0">
                          <a:solidFill>
                            <a:schemeClr val="tx1"/>
                          </a:solidFill>
                          <a:latin typeface="Liberation Serif" pitchFamily="18" charset="0"/>
                          <a:ea typeface="Liberation Serif" pitchFamily="18" charset="0"/>
                          <a:cs typeface="Liberation Serif" pitchFamily="18" charset="0"/>
                        </a:rPr>
                        <a:t> </a:t>
                      </a:r>
                      <a:r>
                        <a:rPr lang="ru-RU" sz="1200" b="1" spc="35" dirty="0" smtClean="0">
                          <a:solidFill>
                            <a:schemeClr val="tx1"/>
                          </a:solidFill>
                          <a:latin typeface="Liberation Serif" pitchFamily="18" charset="0"/>
                          <a:ea typeface="Liberation Serif" pitchFamily="18" charset="0"/>
                          <a:cs typeface="Liberation Serif" pitchFamily="18" charset="0"/>
                        </a:rPr>
                        <a:t>%</a:t>
                      </a:r>
                      <a:endParaRPr lang="ru-RU" sz="1200" b="1" dirty="0" smtClean="0">
                        <a:solidFill>
                          <a:schemeClr val="tx1"/>
                        </a:solidFill>
                        <a:latin typeface="Liberation Serif" pitchFamily="18" charset="0"/>
                        <a:ea typeface="Liberation Serif" pitchFamily="18" charset="0"/>
                        <a:cs typeface="Liberation Serif" pitchFamily="18" charset="0"/>
                      </a:endParaRPr>
                    </a:p>
                    <a:p>
                      <a:pPr algn="ctr" rtl="0" fontAlgn="b"/>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r>
              <a:tr h="776435">
                <a:tc vMerge="1">
                  <a:txBody>
                    <a:bodyPr/>
                    <a:lstStyle/>
                    <a:p>
                      <a:pPr algn="l" fontAlgn="b"/>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ru-RU" sz="1600" b="1" i="1" u="none" strike="noStrike" dirty="0" smtClean="0">
                          <a:solidFill>
                            <a:srgbClr val="000000"/>
                          </a:solidFill>
                          <a:effectLst/>
                          <a:latin typeface="Liberation Serif" pitchFamily="18" charset="0"/>
                          <a:ea typeface="Liberation Serif" pitchFamily="18" charset="0"/>
                          <a:cs typeface="Liberation Serif" pitchFamily="18" charset="0"/>
                        </a:rPr>
                        <a:t>117 532 911,00</a:t>
                      </a:r>
                      <a:endParaRPr lang="ru-RU" sz="16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c>
                  <a:txBody>
                    <a:bodyPr/>
                    <a:lstStyle/>
                    <a:p>
                      <a:pPr algn="ctr" fontAlgn="b"/>
                      <a:r>
                        <a:rPr lang="ru-RU" sz="1600" b="1" i="1" u="none" strike="noStrike" dirty="0" smtClean="0">
                          <a:solidFill>
                            <a:srgbClr val="000000"/>
                          </a:solidFill>
                          <a:effectLst/>
                          <a:latin typeface="Liberation Serif" pitchFamily="18" charset="0"/>
                          <a:ea typeface="Liberation Serif" pitchFamily="18" charset="0"/>
                          <a:cs typeface="Liberation Serif" pitchFamily="18" charset="0"/>
                        </a:rPr>
                        <a:t>117 532 811,00</a:t>
                      </a:r>
                      <a:endParaRPr lang="ru-RU" sz="16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c>
                  <a:txBody>
                    <a:bodyPr/>
                    <a:lstStyle/>
                    <a:p>
                      <a:pPr algn="ctr" fontAlgn="b"/>
                      <a:r>
                        <a:rPr lang="ru-RU" sz="1600" b="1" i="1" u="none" strike="noStrike" dirty="0" smtClean="0">
                          <a:solidFill>
                            <a:srgbClr val="000000"/>
                          </a:solidFill>
                          <a:effectLst/>
                          <a:latin typeface="Liberation Serif" pitchFamily="18" charset="0"/>
                          <a:ea typeface="Liberation Serif" pitchFamily="18" charset="0"/>
                          <a:cs typeface="Liberation Serif" pitchFamily="18" charset="0"/>
                        </a:rPr>
                        <a:t>100</a:t>
                      </a:r>
                      <a:endParaRPr lang="ru-RU" sz="16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c>
                  <a:txBody>
                    <a:bodyPr/>
                    <a:lstStyle/>
                    <a:p>
                      <a:pPr algn="ctr" fontAlgn="b"/>
                      <a:r>
                        <a:rPr lang="ru-RU" sz="1600" b="1" i="1" u="none" strike="noStrike" dirty="0" smtClean="0">
                          <a:solidFill>
                            <a:srgbClr val="000000"/>
                          </a:solidFill>
                          <a:effectLst/>
                          <a:latin typeface="Liberation Serif" pitchFamily="18" charset="0"/>
                          <a:ea typeface="Liberation Serif" pitchFamily="18" charset="0"/>
                          <a:cs typeface="Liberation Serif" pitchFamily="18" charset="0"/>
                        </a:rPr>
                        <a:t>6,5</a:t>
                      </a:r>
                      <a:endParaRPr lang="ru-RU" sz="16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r>
            </a:tbl>
          </a:graphicData>
        </a:graphic>
      </p:graphicFrame>
      <p:pic>
        <p:nvPicPr>
          <p:cNvPr id="5122" name="Picture 2" descr="B:\Users\SOB\Desktop\Бюджет для граждан\Фото для бюджета\1499165157.3-18635db8.jpg"/>
          <p:cNvPicPr>
            <a:picLocks noChangeAspect="1" noChangeArrowheads="1"/>
          </p:cNvPicPr>
          <p:nvPr/>
        </p:nvPicPr>
        <p:blipFill>
          <a:blip r:embed="rId11" cstate="print"/>
          <a:srcRect/>
          <a:stretch>
            <a:fillRect/>
          </a:stretch>
        </p:blipFill>
        <p:spPr bwMode="auto">
          <a:xfrm>
            <a:off x="4781550" y="1797050"/>
            <a:ext cx="2794000" cy="2209800"/>
          </a:xfrm>
          <a:prstGeom prst="rect">
            <a:avLst/>
          </a:prstGeom>
          <a:noFill/>
        </p:spPr>
      </p:pic>
      <p:pic>
        <p:nvPicPr>
          <p:cNvPr id="5123" name="Picture 3" descr="B:\Users\SOB\Desktop\Бюджет для граждан\Фото для бюджета\6f760cbb4c05d4fd3d03d51e4f5fd93b.jpg"/>
          <p:cNvPicPr>
            <a:picLocks noChangeAspect="1" noChangeArrowheads="1"/>
          </p:cNvPicPr>
          <p:nvPr/>
        </p:nvPicPr>
        <p:blipFill>
          <a:blip r:embed="rId12" cstate="print"/>
          <a:srcRect/>
          <a:stretch>
            <a:fillRect/>
          </a:stretch>
        </p:blipFill>
        <p:spPr bwMode="auto">
          <a:xfrm>
            <a:off x="4629150" y="4235450"/>
            <a:ext cx="2975272" cy="2286000"/>
          </a:xfrm>
          <a:prstGeom prst="rect">
            <a:avLst/>
          </a:prstGeom>
          <a:noFill/>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416000" y="12"/>
            <a:ext cx="323989" cy="10907991"/>
          </a:xfrm>
          <a:prstGeom prst="rect">
            <a:avLst/>
          </a:prstGeom>
          <a:blipFill>
            <a:blip r:embed="rId3" cstate="print"/>
            <a:stretch>
              <a:fillRect/>
            </a:stretch>
          </a:blipFill>
        </p:spPr>
        <p:txBody>
          <a:bodyPr wrap="square" lIns="0" tIns="0" rIns="0" bIns="0" rtlCol="0"/>
          <a:lstStyle/>
          <a:p>
            <a:endParaRPr/>
          </a:p>
        </p:txBody>
      </p:sp>
      <p:sp>
        <p:nvSpPr>
          <p:cNvPr id="14" name="object 14"/>
          <p:cNvSpPr/>
          <p:nvPr/>
        </p:nvSpPr>
        <p:spPr>
          <a:xfrm>
            <a:off x="0" y="10420698"/>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5" name="object 15"/>
          <p:cNvSpPr/>
          <p:nvPr/>
        </p:nvSpPr>
        <p:spPr>
          <a:xfrm>
            <a:off x="0" y="10506584"/>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97236"/>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7" name="object 17"/>
          <p:cNvSpPr/>
          <p:nvPr/>
        </p:nvSpPr>
        <p:spPr>
          <a:xfrm>
            <a:off x="0" y="10602001"/>
            <a:ext cx="5016500" cy="0"/>
          </a:xfrm>
          <a:custGeom>
            <a:avLst/>
            <a:gdLst/>
            <a:ahLst/>
            <a:cxnLst/>
            <a:rect l="l" t="t" r="r" b="b"/>
            <a:pathLst>
              <a:path w="5016500">
                <a:moveTo>
                  <a:pt x="0" y="0"/>
                </a:moveTo>
                <a:lnTo>
                  <a:pt x="5016138" y="0"/>
                </a:lnTo>
              </a:path>
            </a:pathLst>
          </a:custGeom>
          <a:ln w="36004">
            <a:solidFill>
              <a:srgbClr val="00A3A8"/>
            </a:solidFill>
          </a:ln>
        </p:spPr>
        <p:txBody>
          <a:bodyPr wrap="square" lIns="0" tIns="0" rIns="0" bIns="0" rtlCol="0"/>
          <a:lstStyle/>
          <a:p>
            <a:endParaRPr/>
          </a:p>
        </p:txBody>
      </p:sp>
      <p:sp>
        <p:nvSpPr>
          <p:cNvPr id="18" name="object 18"/>
          <p:cNvSpPr/>
          <p:nvPr/>
        </p:nvSpPr>
        <p:spPr>
          <a:xfrm>
            <a:off x="0" y="10511350"/>
            <a:ext cx="4229735" cy="0"/>
          </a:xfrm>
          <a:custGeom>
            <a:avLst/>
            <a:gdLst/>
            <a:ahLst/>
            <a:cxnLst/>
            <a:rect l="l" t="t" r="r" b="b"/>
            <a:pathLst>
              <a:path w="4229735">
                <a:moveTo>
                  <a:pt x="0" y="0"/>
                </a:moveTo>
                <a:lnTo>
                  <a:pt x="4229411" y="0"/>
                </a:lnTo>
              </a:path>
            </a:pathLst>
          </a:custGeom>
          <a:ln w="36004">
            <a:solidFill>
              <a:srgbClr val="00B8BE"/>
            </a:solidFill>
          </a:ln>
        </p:spPr>
        <p:txBody>
          <a:bodyPr wrap="square" lIns="0" tIns="0" rIns="0" bIns="0" rtlCol="0"/>
          <a:lstStyle/>
          <a:p>
            <a:endParaRPr/>
          </a:p>
        </p:txBody>
      </p:sp>
      <p:sp>
        <p:nvSpPr>
          <p:cNvPr id="19" name="object 19"/>
          <p:cNvSpPr/>
          <p:nvPr/>
        </p:nvSpPr>
        <p:spPr>
          <a:xfrm>
            <a:off x="0" y="10420700"/>
            <a:ext cx="3446779" cy="0"/>
          </a:xfrm>
          <a:custGeom>
            <a:avLst/>
            <a:gdLst/>
            <a:ahLst/>
            <a:cxnLst/>
            <a:rect l="l" t="t" r="r" b="b"/>
            <a:pathLst>
              <a:path w="3446779">
                <a:moveTo>
                  <a:pt x="0" y="0"/>
                </a:moveTo>
                <a:lnTo>
                  <a:pt x="3446329" y="0"/>
                </a:lnTo>
              </a:path>
            </a:pathLst>
          </a:custGeom>
          <a:ln w="36004">
            <a:solidFill>
              <a:srgbClr val="A2DADD"/>
            </a:solidFill>
          </a:ln>
        </p:spPr>
        <p:txBody>
          <a:bodyPr wrap="square" lIns="0" tIns="0" rIns="0" bIns="0" rtlCol="0"/>
          <a:lstStyle/>
          <a:p>
            <a:endParaRPr/>
          </a:p>
        </p:txBody>
      </p:sp>
      <p:grpSp>
        <p:nvGrpSpPr>
          <p:cNvPr id="3" name="Группа 22"/>
          <p:cNvGrpSpPr/>
          <p:nvPr/>
        </p:nvGrpSpPr>
        <p:grpSpPr>
          <a:xfrm>
            <a:off x="0" y="196850"/>
            <a:ext cx="7740523" cy="409625"/>
            <a:chOff x="0" y="288010"/>
            <a:chExt cx="7740523" cy="409625"/>
          </a:xfrm>
        </p:grpSpPr>
        <p:sp>
          <p:nvSpPr>
            <p:cNvPr id="24"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5"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6"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7"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8"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29"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0"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1"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4" name="Группа 44"/>
            <p:cNvGrpSpPr/>
            <p:nvPr/>
          </p:nvGrpSpPr>
          <p:grpSpPr>
            <a:xfrm>
              <a:off x="990600" y="288010"/>
              <a:ext cx="6101715" cy="396240"/>
              <a:chOff x="990600" y="288010"/>
              <a:chExt cx="6101715" cy="396240"/>
            </a:xfrm>
          </p:grpSpPr>
          <p:sp>
            <p:nvSpPr>
              <p:cNvPr id="34"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35"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36" name="object 14"/>
              <p:cNvSpPr txBox="1"/>
              <p:nvPr/>
            </p:nvSpPr>
            <p:spPr>
              <a:xfrm>
                <a:off x="6762750" y="381748"/>
                <a:ext cx="245403" cy="184666"/>
              </a:xfrm>
              <a:prstGeom prst="rect">
                <a:avLst/>
              </a:prstGeom>
            </p:spPr>
            <p:txBody>
              <a:bodyPr vert="horz" wrap="square" lIns="0" tIns="0" rIns="0" bIns="0" rtlCol="0">
                <a:spAutoFit/>
              </a:bodyPr>
              <a:lstStyle/>
              <a:p>
                <a:pPr marL="12700">
                  <a:lnSpc>
                    <a:spcPct val="100000"/>
                  </a:lnSpc>
                </a:pPr>
                <a:r>
                  <a:rPr lang="ru-RU" sz="1200" b="1" dirty="0" smtClean="0">
                    <a:solidFill>
                      <a:srgbClr val="45B3B9"/>
                    </a:solidFill>
                    <a:latin typeface="Gill Sans MT"/>
                    <a:cs typeface="Gill Sans MT"/>
                  </a:rPr>
                  <a:t>28</a:t>
                </a:r>
                <a:endParaRPr sz="1200" b="1" dirty="0">
                  <a:solidFill>
                    <a:srgbClr val="45B3B9"/>
                  </a:solidFill>
                  <a:latin typeface="Gill Sans MT"/>
                  <a:cs typeface="Gill Sans MT"/>
                </a:endParaRPr>
              </a:p>
            </p:txBody>
          </p:sp>
        </p:grpSp>
        <p:sp>
          <p:nvSpPr>
            <p:cNvPr id="33" name="object 21"/>
            <p:cNvSpPr txBox="1"/>
            <p:nvPr/>
          </p:nvSpPr>
          <p:spPr>
            <a:xfrm>
              <a:off x="1276350" y="364210"/>
              <a:ext cx="5410200" cy="333425"/>
            </a:xfrm>
            <a:prstGeom prst="rect">
              <a:avLst/>
            </a:prstGeom>
          </p:spPr>
          <p:txBody>
            <a:bodyPr vert="horz" wrap="square" lIns="0" tIns="0" rIns="0" bIns="0" rtlCol="0">
              <a:spAutoFit/>
            </a:bodyPr>
            <a:lstStyle/>
            <a:p>
              <a:pPr marL="12700" marR="5080" algn="ctr">
                <a:lnSpc>
                  <a:spcPts val="1300"/>
                </a:lnSpc>
              </a:pPr>
              <a:r>
                <a:rPr lang="ru-RU" sz="1000" b="1" spc="-15" dirty="0" smtClean="0">
                  <a:solidFill>
                    <a:srgbClr val="FFFFFF"/>
                  </a:solidFill>
                  <a:latin typeface="Trebuchet MS"/>
                  <a:cs typeface="Trebuchet MS"/>
                </a:rPr>
                <a:t>МУНИЦИПАЛЬНЫЕ </a:t>
              </a:r>
              <a:r>
                <a:rPr lang="ru-RU" sz="1000" b="1" spc="20" dirty="0" smtClean="0">
                  <a:solidFill>
                    <a:srgbClr val="FFFFFF"/>
                  </a:solidFill>
                  <a:latin typeface="Trebuchet MS"/>
                  <a:cs typeface="Trebuchet MS"/>
                </a:rPr>
                <a:t>ПРОГРАММЫ</a:t>
              </a:r>
              <a:r>
                <a:rPr lang="ru-RU" sz="1000" b="1" spc="-250" dirty="0" smtClean="0">
                  <a:solidFill>
                    <a:srgbClr val="FFFFFF"/>
                  </a:solidFill>
                  <a:latin typeface="Trebuchet MS"/>
                  <a:cs typeface="Trebuchet MS"/>
                </a:rPr>
                <a:t>         </a:t>
              </a:r>
              <a:r>
                <a:rPr lang="ru-RU" sz="1000" b="1" spc="20" dirty="0" smtClean="0">
                  <a:solidFill>
                    <a:srgbClr val="FFFFFF"/>
                  </a:solidFill>
                  <a:latin typeface="Trebuchet MS"/>
                  <a:cs typeface="Trebuchet MS"/>
                </a:rPr>
                <a:t>ШАЛИНСКОГО МУНИЦИПАЛЬНОГО ОКРУГА, РЕАЛИЗОВАННЫЕ В 2025 ГОДУ</a:t>
              </a:r>
              <a:endParaRPr lang="ru-RU" sz="1000" dirty="0" smtClean="0">
                <a:latin typeface="Trebuchet MS"/>
                <a:cs typeface="Trebuchet MS"/>
              </a:endParaRPr>
            </a:p>
          </p:txBody>
        </p:sp>
      </p:grpSp>
      <p:graphicFrame>
        <p:nvGraphicFramePr>
          <p:cNvPr id="37" name="Схема 36"/>
          <p:cNvGraphicFramePr/>
          <p:nvPr/>
        </p:nvGraphicFramePr>
        <p:xfrm>
          <a:off x="514350" y="654050"/>
          <a:ext cx="6737051" cy="680112"/>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39" name="object 54"/>
          <p:cNvSpPr txBox="1"/>
          <p:nvPr/>
        </p:nvSpPr>
        <p:spPr>
          <a:xfrm>
            <a:off x="438150" y="2025650"/>
            <a:ext cx="6629400" cy="3016210"/>
          </a:xfrm>
          <a:prstGeom prst="rect">
            <a:avLst/>
          </a:prstGeom>
          <a:effectLst>
            <a:outerShdw blurRad="50800" dist="38100" dir="2700000" algn="tl" rotWithShape="0">
              <a:prstClr val="black">
                <a:alpha val="40000"/>
              </a:prstClr>
            </a:outerShdw>
          </a:effectLst>
        </p:spPr>
        <p:txBody>
          <a:bodyPr vert="horz" wrap="square" lIns="0" tIns="0" rIns="0" bIns="0" rtlCol="0">
            <a:spAutoFit/>
          </a:bodyPr>
          <a:lstStyle/>
          <a:p>
            <a:r>
              <a:rPr lang="ru-RU" sz="1200" b="1" i="1" dirty="0" smtClean="0">
                <a:latin typeface="Liberation Serif" pitchFamily="18" charset="0"/>
                <a:ea typeface="Liberation Serif" pitchFamily="18" charset="0"/>
                <a:cs typeface="Liberation Serif" pitchFamily="18" charset="0"/>
              </a:rPr>
              <a:t>               </a:t>
            </a:r>
            <a:r>
              <a:rPr lang="ru-RU" sz="1400" b="1" i="1" dirty="0" smtClean="0">
                <a:latin typeface="Liberation Serif" pitchFamily="18" charset="0"/>
                <a:ea typeface="Liberation Serif" pitchFamily="18" charset="0"/>
                <a:cs typeface="Liberation Serif" pitchFamily="18" charset="0"/>
              </a:rPr>
              <a:t>- инициативный  проект «Зона отдыха «Парковые качели», выдвинутый инициативной группой граждан  села Роща;</a:t>
            </a:r>
          </a:p>
          <a:p>
            <a:endParaRPr lang="ru-RU" sz="1200" b="1" i="1" dirty="0" smtClean="0"/>
          </a:p>
          <a:p>
            <a:endParaRPr lang="ru-RU" sz="1200" b="1" i="1" dirty="0" smtClean="0"/>
          </a:p>
          <a:p>
            <a:endParaRPr lang="ru-RU" sz="1200" b="1" i="1" dirty="0" smtClean="0"/>
          </a:p>
          <a:p>
            <a:endParaRPr lang="ru-RU" sz="1200" b="1" i="1" dirty="0" smtClean="0"/>
          </a:p>
          <a:p>
            <a:endParaRPr lang="ru-RU" sz="1200" b="1" i="1" dirty="0" smtClean="0"/>
          </a:p>
          <a:p>
            <a:endParaRPr lang="ru-RU" sz="1200" b="1" i="1" dirty="0" smtClean="0"/>
          </a:p>
          <a:p>
            <a:endParaRPr lang="ru-RU" sz="1200" b="1" i="1" dirty="0" smtClean="0"/>
          </a:p>
          <a:p>
            <a:endParaRPr lang="ru-RU" sz="1200" b="1" i="1" dirty="0" smtClean="0"/>
          </a:p>
          <a:p>
            <a:endParaRPr lang="ru-RU" sz="1200" b="1" i="1" dirty="0" smtClean="0"/>
          </a:p>
          <a:p>
            <a:endParaRPr lang="ru-RU" sz="1200" b="1" i="1" dirty="0" smtClean="0"/>
          </a:p>
          <a:p>
            <a:endParaRPr lang="ru-RU" sz="1200" b="1" i="1" dirty="0" smtClean="0"/>
          </a:p>
          <a:p>
            <a:endParaRPr lang="ru-RU" sz="1200" b="1" i="1" dirty="0" smtClean="0"/>
          </a:p>
          <a:p>
            <a:endParaRPr lang="ru-RU" sz="1200" b="1" i="1" dirty="0" smtClean="0"/>
          </a:p>
          <a:p>
            <a:endParaRPr lang="ru-RU" sz="1200" b="1" i="1" dirty="0">
              <a:latin typeface="Liberation Serif" pitchFamily="18" charset="0"/>
              <a:ea typeface="Liberation Serif" pitchFamily="18" charset="0"/>
              <a:cs typeface="Liberation Serif" pitchFamily="18" charset="0"/>
            </a:endParaRPr>
          </a:p>
        </p:txBody>
      </p:sp>
      <p:pic>
        <p:nvPicPr>
          <p:cNvPr id="38" name="Picture 3" descr="C:\Users\1\Downloads\IMG_20260116_121902.jpg"/>
          <p:cNvPicPr>
            <a:picLocks noChangeAspect="1" noChangeArrowheads="1"/>
          </p:cNvPicPr>
          <p:nvPr/>
        </p:nvPicPr>
        <p:blipFill>
          <a:blip r:embed="rId8" cstate="print"/>
          <a:srcRect/>
          <a:stretch>
            <a:fillRect/>
          </a:stretch>
        </p:blipFill>
        <p:spPr bwMode="auto">
          <a:xfrm>
            <a:off x="694459" y="2482850"/>
            <a:ext cx="2867891" cy="1752600"/>
          </a:xfrm>
          <a:prstGeom prst="rect">
            <a:avLst/>
          </a:prstGeom>
          <a:noFill/>
          <a:effectLst>
            <a:glow rad="101600">
              <a:schemeClr val="accent1">
                <a:satMod val="175000"/>
                <a:alpha val="40000"/>
              </a:schemeClr>
            </a:glow>
          </a:effectLst>
        </p:spPr>
      </p:pic>
      <p:pic>
        <p:nvPicPr>
          <p:cNvPr id="40" name="Picture 2" descr="C:\Users\1\Downloads\IMG_20260126_110939_729.jpg"/>
          <p:cNvPicPr>
            <a:picLocks noChangeAspect="1" noChangeArrowheads="1"/>
          </p:cNvPicPr>
          <p:nvPr/>
        </p:nvPicPr>
        <p:blipFill>
          <a:blip r:embed="rId9" cstate="print">
            <a:lum bright="20000"/>
          </a:blip>
          <a:srcRect t="8820"/>
          <a:stretch>
            <a:fillRect/>
          </a:stretch>
        </p:blipFill>
        <p:spPr bwMode="auto">
          <a:xfrm>
            <a:off x="4171950" y="2482850"/>
            <a:ext cx="2781299" cy="1676400"/>
          </a:xfrm>
          <a:prstGeom prst="rect">
            <a:avLst/>
          </a:prstGeom>
          <a:noFill/>
          <a:effectLst>
            <a:glow rad="63500">
              <a:schemeClr val="accent1">
                <a:satMod val="175000"/>
                <a:alpha val="40000"/>
              </a:schemeClr>
            </a:glow>
          </a:effectLst>
        </p:spPr>
      </p:pic>
      <p:graphicFrame>
        <p:nvGraphicFramePr>
          <p:cNvPr id="42" name="Схема 41"/>
          <p:cNvGraphicFramePr/>
          <p:nvPr/>
        </p:nvGraphicFramePr>
        <p:xfrm>
          <a:off x="971550" y="4311650"/>
          <a:ext cx="2590800" cy="381000"/>
        </p:xfrm>
        <a:graphic>
          <a:graphicData uri="http://schemas.openxmlformats.org/drawingml/2006/diagram">
            <dgm:relIds xmlns:dgm="http://schemas.openxmlformats.org/drawingml/2006/diagram" xmlns:r="http://schemas.openxmlformats.org/officeDocument/2006/relationships" r:dm="rId10" r:lo="rId11" r:qs="rId12" r:cs="rId13"/>
          </a:graphicData>
        </a:graphic>
      </p:graphicFrame>
      <p:grpSp>
        <p:nvGrpSpPr>
          <p:cNvPr id="43" name="Группа 42"/>
          <p:cNvGrpSpPr/>
          <p:nvPr/>
        </p:nvGrpSpPr>
        <p:grpSpPr>
          <a:xfrm>
            <a:off x="4171950" y="4311650"/>
            <a:ext cx="2743200" cy="381000"/>
            <a:chOff x="-76200" y="-66968"/>
            <a:chExt cx="3432608" cy="747143"/>
          </a:xfrm>
        </p:grpSpPr>
        <p:sp>
          <p:nvSpPr>
            <p:cNvPr id="44" name="Скругленный прямоугольник 43"/>
            <p:cNvSpPr/>
            <p:nvPr/>
          </p:nvSpPr>
          <p:spPr>
            <a:xfrm>
              <a:off x="-76200" y="-66968"/>
              <a:ext cx="3429000" cy="743534"/>
            </a:xfrm>
            <a:prstGeom prst="roundRect">
              <a:avLst/>
            </a:prstGeom>
            <a:solidFill>
              <a:schemeClr val="tx2">
                <a:lumMod val="60000"/>
                <a:lumOff val="40000"/>
              </a:schemeClr>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45" name="Скругленный прямоугольник 4"/>
            <p:cNvSpPr/>
            <p:nvPr/>
          </p:nvSpPr>
          <p:spPr>
            <a:xfrm>
              <a:off x="0" y="9232"/>
              <a:ext cx="3356408" cy="67094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118110" tIns="118110" rIns="118110" bIns="118110" numCol="1" spcCol="1270" anchor="ctr" anchorCtr="0">
              <a:noAutofit/>
            </a:bodyPr>
            <a:lstStyle/>
            <a:p>
              <a:pPr lvl="0" algn="ctr" defTabSz="1377950" rtl="0">
                <a:lnSpc>
                  <a:spcPct val="90000"/>
                </a:lnSpc>
                <a:spcBef>
                  <a:spcPct val="0"/>
                </a:spcBef>
                <a:spcAft>
                  <a:spcPct val="35000"/>
                </a:spcAft>
              </a:pPr>
              <a:r>
                <a:rPr lang="ru-RU" sz="1500" b="1" i="0" kern="1200" baseline="0" dirty="0" smtClean="0"/>
                <a:t>Стало</a:t>
              </a:r>
              <a:endParaRPr lang="ru-RU" sz="1500" b="1" i="0" kern="1200" baseline="0" dirty="0"/>
            </a:p>
          </p:txBody>
        </p:sp>
      </p:grpSp>
      <p:sp>
        <p:nvSpPr>
          <p:cNvPr id="46" name="Прямоугольник 45"/>
          <p:cNvSpPr/>
          <p:nvPr/>
        </p:nvSpPr>
        <p:spPr>
          <a:xfrm>
            <a:off x="514350" y="5988050"/>
            <a:ext cx="6324600" cy="523220"/>
          </a:xfrm>
          <a:prstGeom prst="rect">
            <a:avLst/>
          </a:prstGeom>
        </p:spPr>
        <p:txBody>
          <a:bodyPr wrap="square">
            <a:spAutoFit/>
          </a:bodyPr>
          <a:lstStyle/>
          <a:p>
            <a:pPr algn="just"/>
            <a:r>
              <a:rPr lang="ru-RU" sz="1400" b="1" i="1" dirty="0" smtClean="0">
                <a:latin typeface="Liberation Serif" pitchFamily="18" charset="0"/>
                <a:ea typeface="Liberation Serif" pitchFamily="18" charset="0"/>
                <a:cs typeface="Liberation Serif" pitchFamily="18" charset="0"/>
              </a:rPr>
              <a:t>        - создание спортивной площадки для занятия уличной гимнастикой (</a:t>
            </a:r>
            <a:r>
              <a:rPr lang="ru-RU" sz="1400" b="1" i="1" dirty="0" err="1" smtClean="0">
                <a:latin typeface="Liberation Serif" pitchFamily="18" charset="0"/>
                <a:ea typeface="Liberation Serif" pitchFamily="18" charset="0"/>
                <a:cs typeface="Liberation Serif" pitchFamily="18" charset="0"/>
              </a:rPr>
              <a:t>Воркаут</a:t>
            </a:r>
            <a:r>
              <a:rPr lang="ru-RU" sz="1400" b="1" i="1" dirty="0" smtClean="0">
                <a:latin typeface="Liberation Serif" pitchFamily="18" charset="0"/>
                <a:ea typeface="Liberation Serif" pitchFamily="18" charset="0"/>
                <a:cs typeface="Liberation Serif" pitchFamily="18" charset="0"/>
              </a:rPr>
              <a:t>)» д.Гора</a:t>
            </a:r>
            <a:endParaRPr lang="ru-RU" sz="1400" b="1" i="1" dirty="0">
              <a:latin typeface="Liberation Serif" pitchFamily="18" charset="0"/>
              <a:ea typeface="Liberation Serif" pitchFamily="18" charset="0"/>
              <a:cs typeface="Liberation Serif" pitchFamily="18" charset="0"/>
            </a:endParaRPr>
          </a:p>
        </p:txBody>
      </p:sp>
      <p:pic>
        <p:nvPicPr>
          <p:cNvPr id="47" name="Picture 2" descr="C:\Users\user\AppData\Local\Temp\pid-5528\IMG_20260113_134703_067.jpg"/>
          <p:cNvPicPr>
            <a:picLocks noChangeAspect="1" noChangeArrowheads="1"/>
          </p:cNvPicPr>
          <p:nvPr/>
        </p:nvPicPr>
        <p:blipFill>
          <a:blip r:embed="rId14">
            <a:lum bright="10000"/>
          </a:blip>
          <a:srcRect t="5024" r="8948" b="12197"/>
          <a:stretch>
            <a:fillRect/>
          </a:stretch>
        </p:blipFill>
        <p:spPr bwMode="auto">
          <a:xfrm>
            <a:off x="361950" y="6673850"/>
            <a:ext cx="3458626" cy="3200400"/>
          </a:xfrm>
          <a:prstGeom prst="rect">
            <a:avLst/>
          </a:prstGeom>
          <a:noFill/>
          <a:effectLst>
            <a:glow rad="101600">
              <a:schemeClr val="accent2">
                <a:satMod val="175000"/>
                <a:alpha val="40000"/>
              </a:schemeClr>
            </a:glow>
          </a:effectLst>
        </p:spPr>
      </p:pic>
      <p:sp>
        <p:nvSpPr>
          <p:cNvPr id="48" name="Прямоугольник 47"/>
          <p:cNvSpPr/>
          <p:nvPr/>
        </p:nvSpPr>
        <p:spPr>
          <a:xfrm>
            <a:off x="514350" y="1492250"/>
            <a:ext cx="6705600" cy="553998"/>
          </a:xfrm>
          <a:prstGeom prst="rect">
            <a:avLst/>
          </a:prstGeom>
          <a:effectLst>
            <a:glow rad="63500">
              <a:schemeClr val="accent1">
                <a:satMod val="175000"/>
                <a:alpha val="40000"/>
              </a:schemeClr>
            </a:glow>
            <a:outerShdw blurRad="50800" dist="38100" algn="l" rotWithShape="0">
              <a:prstClr val="black">
                <a:alpha val="40000"/>
              </a:prstClr>
            </a:outerShdw>
          </a:effectLst>
        </p:spPr>
        <p:style>
          <a:lnRef idx="1">
            <a:schemeClr val="accent3"/>
          </a:lnRef>
          <a:fillRef idx="2">
            <a:schemeClr val="accent3"/>
          </a:fillRef>
          <a:effectRef idx="1">
            <a:schemeClr val="accent3"/>
          </a:effectRef>
          <a:fontRef idx="minor">
            <a:schemeClr val="dk1"/>
          </a:fontRef>
        </p:style>
        <p:txBody>
          <a:bodyPr wrap="square">
            <a:spAutoFit/>
          </a:bodyPr>
          <a:lstStyle/>
          <a:p>
            <a:r>
              <a:rPr lang="ru-RU" sz="1600" b="1" i="1" dirty="0" smtClean="0">
                <a:latin typeface="Liberation Serif" pitchFamily="18" charset="0"/>
                <a:ea typeface="Liberation Serif" pitchFamily="18" charset="0"/>
                <a:cs typeface="Liberation Serif" pitchFamily="18" charset="0"/>
              </a:rPr>
              <a:t> </a:t>
            </a:r>
            <a:r>
              <a:rPr lang="ru-RU" sz="1400" b="1" i="1" dirty="0" smtClean="0">
                <a:latin typeface="Liberation Serif" pitchFamily="18" charset="0"/>
                <a:ea typeface="Liberation Serif" pitchFamily="18" charset="0"/>
                <a:cs typeface="Liberation Serif" pitchFamily="18" charset="0"/>
              </a:rPr>
              <a:t>В 2025 году на территории Шалинского муниципального округа реализовано два проекта инициативного </a:t>
            </a:r>
            <a:r>
              <a:rPr lang="ru-RU" sz="1400" b="1" i="1" dirty="0" err="1" smtClean="0">
                <a:latin typeface="Liberation Serif" pitchFamily="18" charset="0"/>
                <a:ea typeface="Liberation Serif" pitchFamily="18" charset="0"/>
                <a:cs typeface="Liberation Serif" pitchFamily="18" charset="0"/>
              </a:rPr>
              <a:t>бюджетирования</a:t>
            </a:r>
            <a:r>
              <a:rPr lang="ru-RU" sz="1400" b="1" i="1" dirty="0" smtClean="0">
                <a:latin typeface="Liberation Serif" pitchFamily="18" charset="0"/>
                <a:ea typeface="Liberation Serif" pitchFamily="18" charset="0"/>
                <a:cs typeface="Liberation Serif" pitchFamily="18" charset="0"/>
              </a:rPr>
              <a:t>:</a:t>
            </a:r>
            <a:endParaRPr lang="ru-RU" dirty="0"/>
          </a:p>
        </p:txBody>
      </p:sp>
      <p:sp>
        <p:nvSpPr>
          <p:cNvPr id="41" name="object 54"/>
          <p:cNvSpPr txBox="1"/>
          <p:nvPr/>
        </p:nvSpPr>
        <p:spPr>
          <a:xfrm>
            <a:off x="514350" y="4692650"/>
            <a:ext cx="6553200" cy="1477328"/>
          </a:xfrm>
          <a:prstGeom prst="rect">
            <a:avLst/>
          </a:prstGeom>
        </p:spPr>
        <p:txBody>
          <a:bodyPr vert="horz" wrap="square" lIns="0" tIns="0" rIns="0" bIns="0" rtlCol="0">
            <a:spAutoFit/>
          </a:bodyPr>
          <a:lstStyle/>
          <a:p>
            <a:r>
              <a:rPr lang="ru-RU" sz="1400" dirty="0" smtClean="0"/>
              <a:t>        В рамках реализации проекта «Зона отдыха «Парковые качели» </a:t>
            </a:r>
            <a:r>
              <a:rPr lang="en-US" sz="1400" dirty="0" smtClean="0"/>
              <a:t>c</a:t>
            </a:r>
            <a:r>
              <a:rPr lang="ru-RU" sz="1400" dirty="0" smtClean="0"/>
              <a:t>. Роща - поступило всего 392 341,36 руб., в том числе 209 532,66 руб. - средства областного бюджета, 182</a:t>
            </a:r>
            <a:r>
              <a:rPr lang="en-US" sz="1400" dirty="0" smtClean="0"/>
              <a:t> </a:t>
            </a:r>
            <a:r>
              <a:rPr lang="ru-RU" sz="1400" dirty="0" smtClean="0"/>
              <a:t>808,70 руб. - средства местного бюджета, из них средства населения – 3 980,17 руб., средства юридических лиц и индивидуальных предпринимателей – 39 801,74 руб. Экономия средств по итогам реализации проекта составила 176 758,64 руб. (приобретены Парковые качели – </a:t>
            </a:r>
            <a:r>
              <a:rPr lang="ru-RU" sz="1400" dirty="0" err="1" smtClean="0"/>
              <a:t>перлога</a:t>
            </a:r>
            <a:r>
              <a:rPr lang="ru-RU" sz="1400" dirty="0" smtClean="0"/>
              <a:t> с диваном).</a:t>
            </a:r>
            <a:r>
              <a:rPr lang="ru-RU" sz="1200" b="1" i="1" dirty="0" smtClean="0"/>
              <a:t>           </a:t>
            </a:r>
          </a:p>
          <a:p>
            <a:endParaRPr lang="ru-RU" sz="1200" b="1" i="1" dirty="0">
              <a:latin typeface="Liberation Serif" pitchFamily="18" charset="0"/>
              <a:ea typeface="Liberation Serif" pitchFamily="18" charset="0"/>
              <a:cs typeface="Liberation Serif" pitchFamily="18" charset="0"/>
            </a:endParaRPr>
          </a:p>
        </p:txBody>
      </p:sp>
      <p:sp>
        <p:nvSpPr>
          <p:cNvPr id="49" name="object 54"/>
          <p:cNvSpPr txBox="1"/>
          <p:nvPr/>
        </p:nvSpPr>
        <p:spPr>
          <a:xfrm>
            <a:off x="3943350" y="6445250"/>
            <a:ext cx="3429000" cy="3631763"/>
          </a:xfrm>
          <a:prstGeom prst="rect">
            <a:avLst/>
          </a:prstGeom>
        </p:spPr>
        <p:txBody>
          <a:bodyPr vert="horz" wrap="square" lIns="0" tIns="0" rIns="0" bIns="0" rtlCol="0">
            <a:spAutoFit/>
          </a:bodyPr>
          <a:lstStyle/>
          <a:p>
            <a:r>
              <a:rPr lang="ru-RU" sz="1400" dirty="0" smtClean="0"/>
              <a:t>   В рамках реализации проекта «Создание спортивной площадки для занятия уличной гимнастикой (</a:t>
            </a:r>
            <a:r>
              <a:rPr lang="ru-RU" sz="1400" dirty="0" err="1" smtClean="0"/>
              <a:t>Воркаут</a:t>
            </a:r>
            <a:r>
              <a:rPr lang="ru-RU" sz="1400" dirty="0" smtClean="0"/>
              <a:t>)» д. Гора поступило всего – 789 000,00 руб., в том числе 426 000,00 руб. – средства областного бюджета, 363 000,00 руб.  – средства местного бюджета, из них средства населения – 7 900,00 руб., средства юридических лиц и индивидуальных предпринимателей – 78 900,00 руб. (приобретен спортивный комплекс предназначенный для тренировки мышц рук, ног, спины, грудного отдела, плечевых мышц под собственной нагрузкой, а также выполнению специальных упражнений разновидности </a:t>
            </a:r>
            <a:r>
              <a:rPr lang="ru-RU" sz="1400" dirty="0" err="1" smtClean="0"/>
              <a:t>Воркаут</a:t>
            </a:r>
            <a:r>
              <a:rPr lang="ru-RU" sz="1400" dirty="0" smtClean="0"/>
              <a:t>).</a:t>
            </a:r>
            <a:r>
              <a:rPr lang="ru-RU" sz="1200" b="1" i="1" dirty="0" smtClean="0"/>
              <a:t>   </a:t>
            </a:r>
          </a:p>
          <a:p>
            <a:endParaRPr lang="ru-RU" sz="1200" b="1" i="1" dirty="0">
              <a:latin typeface="Liberation Serif" pitchFamily="18" charset="0"/>
              <a:ea typeface="Liberation Serif" pitchFamily="18" charset="0"/>
              <a:cs typeface="Liberation Serif"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416000" y="12"/>
            <a:ext cx="323989" cy="10907991"/>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0" y="10420698"/>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5" name="object 15"/>
          <p:cNvSpPr/>
          <p:nvPr/>
        </p:nvSpPr>
        <p:spPr>
          <a:xfrm>
            <a:off x="0" y="10506584"/>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97236"/>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7" name="object 17"/>
          <p:cNvSpPr/>
          <p:nvPr/>
        </p:nvSpPr>
        <p:spPr>
          <a:xfrm>
            <a:off x="0" y="10602001"/>
            <a:ext cx="5016500" cy="0"/>
          </a:xfrm>
          <a:custGeom>
            <a:avLst/>
            <a:gdLst/>
            <a:ahLst/>
            <a:cxnLst/>
            <a:rect l="l" t="t" r="r" b="b"/>
            <a:pathLst>
              <a:path w="5016500">
                <a:moveTo>
                  <a:pt x="0" y="0"/>
                </a:moveTo>
                <a:lnTo>
                  <a:pt x="5016138" y="0"/>
                </a:lnTo>
              </a:path>
            </a:pathLst>
          </a:custGeom>
          <a:ln w="36004">
            <a:solidFill>
              <a:srgbClr val="00A3A8"/>
            </a:solidFill>
          </a:ln>
        </p:spPr>
        <p:txBody>
          <a:bodyPr wrap="square" lIns="0" tIns="0" rIns="0" bIns="0" rtlCol="0"/>
          <a:lstStyle/>
          <a:p>
            <a:endParaRPr/>
          </a:p>
        </p:txBody>
      </p:sp>
      <p:sp>
        <p:nvSpPr>
          <p:cNvPr id="18" name="object 18"/>
          <p:cNvSpPr/>
          <p:nvPr/>
        </p:nvSpPr>
        <p:spPr>
          <a:xfrm>
            <a:off x="0" y="10511350"/>
            <a:ext cx="4229735" cy="0"/>
          </a:xfrm>
          <a:custGeom>
            <a:avLst/>
            <a:gdLst/>
            <a:ahLst/>
            <a:cxnLst/>
            <a:rect l="l" t="t" r="r" b="b"/>
            <a:pathLst>
              <a:path w="4229735">
                <a:moveTo>
                  <a:pt x="0" y="0"/>
                </a:moveTo>
                <a:lnTo>
                  <a:pt x="4229411" y="0"/>
                </a:lnTo>
              </a:path>
            </a:pathLst>
          </a:custGeom>
          <a:ln w="36004">
            <a:solidFill>
              <a:srgbClr val="00B8BE"/>
            </a:solidFill>
          </a:ln>
        </p:spPr>
        <p:txBody>
          <a:bodyPr wrap="square" lIns="0" tIns="0" rIns="0" bIns="0" rtlCol="0"/>
          <a:lstStyle/>
          <a:p>
            <a:endParaRPr/>
          </a:p>
        </p:txBody>
      </p:sp>
      <p:sp>
        <p:nvSpPr>
          <p:cNvPr id="19" name="object 19"/>
          <p:cNvSpPr/>
          <p:nvPr/>
        </p:nvSpPr>
        <p:spPr>
          <a:xfrm>
            <a:off x="0" y="10420700"/>
            <a:ext cx="3446779" cy="0"/>
          </a:xfrm>
          <a:custGeom>
            <a:avLst/>
            <a:gdLst/>
            <a:ahLst/>
            <a:cxnLst/>
            <a:rect l="l" t="t" r="r" b="b"/>
            <a:pathLst>
              <a:path w="3446779">
                <a:moveTo>
                  <a:pt x="0" y="0"/>
                </a:moveTo>
                <a:lnTo>
                  <a:pt x="3446329" y="0"/>
                </a:lnTo>
              </a:path>
            </a:pathLst>
          </a:custGeom>
          <a:ln w="36004">
            <a:solidFill>
              <a:srgbClr val="A2DADD"/>
            </a:solidFill>
          </a:ln>
        </p:spPr>
        <p:txBody>
          <a:bodyPr wrap="square" lIns="0" tIns="0" rIns="0" bIns="0" rtlCol="0"/>
          <a:lstStyle/>
          <a:p>
            <a:endParaRPr/>
          </a:p>
        </p:txBody>
      </p:sp>
      <p:grpSp>
        <p:nvGrpSpPr>
          <p:cNvPr id="3" name="Группа 22"/>
          <p:cNvGrpSpPr/>
          <p:nvPr/>
        </p:nvGrpSpPr>
        <p:grpSpPr>
          <a:xfrm>
            <a:off x="0" y="196850"/>
            <a:ext cx="7740523" cy="409625"/>
            <a:chOff x="0" y="288010"/>
            <a:chExt cx="7740523" cy="409625"/>
          </a:xfrm>
        </p:grpSpPr>
        <p:sp>
          <p:nvSpPr>
            <p:cNvPr id="24"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5"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6"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7"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8"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29"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0"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1"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4" name="Группа 44"/>
            <p:cNvGrpSpPr/>
            <p:nvPr/>
          </p:nvGrpSpPr>
          <p:grpSpPr>
            <a:xfrm>
              <a:off x="990600" y="288010"/>
              <a:ext cx="6101715" cy="396240"/>
              <a:chOff x="990600" y="288010"/>
              <a:chExt cx="6101715" cy="396240"/>
            </a:xfrm>
          </p:grpSpPr>
          <p:sp>
            <p:nvSpPr>
              <p:cNvPr id="34"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35"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36" name="object 14"/>
              <p:cNvSpPr txBox="1"/>
              <p:nvPr/>
            </p:nvSpPr>
            <p:spPr>
              <a:xfrm>
                <a:off x="6762750" y="381748"/>
                <a:ext cx="245403" cy="184666"/>
              </a:xfrm>
              <a:prstGeom prst="rect">
                <a:avLst/>
              </a:prstGeom>
            </p:spPr>
            <p:txBody>
              <a:bodyPr vert="horz" wrap="square" lIns="0" tIns="0" rIns="0" bIns="0" rtlCol="0">
                <a:spAutoFit/>
              </a:bodyPr>
              <a:lstStyle/>
              <a:p>
                <a:pPr marL="12700">
                  <a:lnSpc>
                    <a:spcPct val="100000"/>
                  </a:lnSpc>
                </a:pPr>
                <a:r>
                  <a:rPr lang="ru-RU" sz="1200" b="1" dirty="0" smtClean="0">
                    <a:solidFill>
                      <a:srgbClr val="45B3B9"/>
                    </a:solidFill>
                    <a:latin typeface="Gill Sans MT"/>
                    <a:cs typeface="Gill Sans MT"/>
                  </a:rPr>
                  <a:t>29</a:t>
                </a:r>
                <a:endParaRPr sz="1200" b="1" dirty="0">
                  <a:solidFill>
                    <a:srgbClr val="45B3B9"/>
                  </a:solidFill>
                  <a:latin typeface="Gill Sans MT"/>
                  <a:cs typeface="Gill Sans MT"/>
                </a:endParaRPr>
              </a:p>
            </p:txBody>
          </p:sp>
        </p:grpSp>
        <p:sp>
          <p:nvSpPr>
            <p:cNvPr id="33" name="object 21"/>
            <p:cNvSpPr txBox="1"/>
            <p:nvPr/>
          </p:nvSpPr>
          <p:spPr>
            <a:xfrm>
              <a:off x="1276350" y="364210"/>
              <a:ext cx="5410200" cy="333425"/>
            </a:xfrm>
            <a:prstGeom prst="rect">
              <a:avLst/>
            </a:prstGeom>
          </p:spPr>
          <p:txBody>
            <a:bodyPr vert="horz" wrap="square" lIns="0" tIns="0" rIns="0" bIns="0" rtlCol="0">
              <a:spAutoFit/>
            </a:bodyPr>
            <a:lstStyle/>
            <a:p>
              <a:pPr marL="12700" marR="5080" algn="ctr">
                <a:lnSpc>
                  <a:spcPts val="1300"/>
                </a:lnSpc>
              </a:pPr>
              <a:r>
                <a:rPr lang="ru-RU" sz="1000" b="1" spc="-15" dirty="0" smtClean="0">
                  <a:solidFill>
                    <a:srgbClr val="FFFFFF"/>
                  </a:solidFill>
                  <a:latin typeface="Trebuchet MS"/>
                  <a:cs typeface="Trebuchet MS"/>
                </a:rPr>
                <a:t>МУНИЦИПАЛЬНЫЕ </a:t>
              </a:r>
              <a:r>
                <a:rPr lang="ru-RU" sz="1000" b="1" spc="20" dirty="0" smtClean="0">
                  <a:solidFill>
                    <a:srgbClr val="FFFFFF"/>
                  </a:solidFill>
                  <a:latin typeface="Trebuchet MS"/>
                  <a:cs typeface="Trebuchet MS"/>
                </a:rPr>
                <a:t>ПРОГРАММЫ</a:t>
              </a:r>
              <a:r>
                <a:rPr lang="ru-RU" sz="1000" b="1" spc="-250" dirty="0" smtClean="0">
                  <a:solidFill>
                    <a:srgbClr val="FFFFFF"/>
                  </a:solidFill>
                  <a:latin typeface="Trebuchet MS"/>
                  <a:cs typeface="Trebuchet MS"/>
                </a:rPr>
                <a:t>         </a:t>
              </a:r>
              <a:r>
                <a:rPr lang="ru-RU" sz="1000" b="1" spc="20" dirty="0" smtClean="0">
                  <a:solidFill>
                    <a:srgbClr val="FFFFFF"/>
                  </a:solidFill>
                  <a:latin typeface="Trebuchet MS"/>
                  <a:cs typeface="Trebuchet MS"/>
                </a:rPr>
                <a:t>ШАЛИНСКОГО МУНИЦИПАЛЬНОГО ОКРУГА, РЕАЛИЗОВАННЫЕ В 2025 ГОДУ</a:t>
              </a:r>
              <a:endParaRPr lang="ru-RU" sz="1000" dirty="0" smtClean="0">
                <a:latin typeface="Trebuchet MS"/>
                <a:cs typeface="Trebuchet MS"/>
              </a:endParaRPr>
            </a:p>
          </p:txBody>
        </p:sp>
      </p:grpSp>
      <p:graphicFrame>
        <p:nvGraphicFramePr>
          <p:cNvPr id="37" name="Схема 36"/>
          <p:cNvGraphicFramePr/>
          <p:nvPr/>
        </p:nvGraphicFramePr>
        <p:xfrm>
          <a:off x="666750" y="654050"/>
          <a:ext cx="6737051" cy="8325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2" name="Таблица 31"/>
          <p:cNvGraphicFramePr>
            <a:graphicFrameLocks noGrp="1"/>
          </p:cNvGraphicFramePr>
          <p:nvPr>
            <p:extLst>
              <p:ext uri="{D42A27DB-BD31-4B8C-83A1-F6EECF244321}">
                <p14:modId xmlns:p14="http://schemas.microsoft.com/office/powerpoint/2010/main" xmlns="" val="3872390799"/>
              </p:ext>
            </p:extLst>
          </p:nvPr>
        </p:nvGraphicFramePr>
        <p:xfrm>
          <a:off x="285750" y="7512050"/>
          <a:ext cx="7086601" cy="2570689"/>
        </p:xfrm>
        <a:graphic>
          <a:graphicData uri="http://schemas.openxmlformats.org/drawingml/2006/table">
            <a:tbl>
              <a:tblPr>
                <a:tableStyleId>{BDBED569-4797-4DF1-A0F4-6AAB3CD982D8}</a:tableStyleId>
              </a:tblPr>
              <a:tblGrid>
                <a:gridCol w="2187193"/>
                <a:gridCol w="1555169"/>
                <a:gridCol w="1512870"/>
                <a:gridCol w="875872"/>
                <a:gridCol w="955497"/>
              </a:tblGrid>
              <a:tr h="1878130">
                <a:tc rowSpan="2">
                  <a:txBody>
                    <a:bodyPr/>
                    <a:lstStyle/>
                    <a:p>
                      <a:pPr algn="ctr"/>
                      <a:r>
                        <a:rPr lang="ru-RU" sz="1400" b="1" i="0" kern="1200" dirty="0" smtClean="0">
                          <a:solidFill>
                            <a:schemeClr val="tx1"/>
                          </a:solidFill>
                          <a:latin typeface="Liberation Serif" pitchFamily="18" charset="0"/>
                          <a:ea typeface="Liberation Serif" pitchFamily="18" charset="0"/>
                          <a:cs typeface="Liberation Serif" pitchFamily="18" charset="0"/>
                        </a:rPr>
                        <a:t>Муниципальная программа «Формирование комфортной городской среды на территории Шалинского муниципального</a:t>
                      </a:r>
                      <a:r>
                        <a:rPr lang="ru-RU" sz="1400" b="1" kern="1200" dirty="0" smtClean="0">
                          <a:solidFill>
                            <a:schemeClr val="tx1"/>
                          </a:solidFill>
                          <a:latin typeface="Liberation Serif" pitchFamily="18" charset="0"/>
                          <a:ea typeface="Liberation Serif" pitchFamily="18" charset="0"/>
                          <a:cs typeface="Liberation Serif" pitchFamily="18" charset="0"/>
                        </a:rPr>
                        <a:t> округа до 2030  года»</a:t>
                      </a:r>
                      <a:endParaRPr lang="ru-RU" sz="1400" b="0"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algn="ctr" rtl="0" fontAlgn="b"/>
                      <a:r>
                        <a:rPr lang="ru-RU" sz="1200" b="1" kern="1200" dirty="0" smtClean="0">
                          <a:solidFill>
                            <a:schemeClr val="tx1"/>
                          </a:solidFill>
                          <a:latin typeface="Liberation Serif" pitchFamily="18" charset="0"/>
                          <a:ea typeface="Liberation Serif" pitchFamily="18" charset="0"/>
                          <a:cs typeface="Liberation Serif" pitchFamily="18" charset="0"/>
                        </a:rPr>
                        <a:t>Объем бюджетных ассигнований на финансовое обеспечение реализации муниципальной программы</a:t>
                      </a:r>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p>
                      <a:pPr algn="ctr" rtl="0" fontAlgn="b"/>
                      <a:r>
                        <a:rPr lang="ru-RU" sz="1200" b="1" u="none" strike="noStrike" dirty="0" smtClean="0">
                          <a:effectLst/>
                          <a:latin typeface="Liberation Serif" pitchFamily="18" charset="0"/>
                          <a:ea typeface="Liberation Serif" pitchFamily="18" charset="0"/>
                          <a:cs typeface="Liberation Serif" pitchFamily="18" charset="0"/>
                        </a:rPr>
                        <a:t>2025 г.</a:t>
                      </a:r>
                    </a:p>
                    <a:p>
                      <a:pPr algn="ctr" rtl="0" fontAlgn="b"/>
                      <a:r>
                        <a:rPr lang="ru-RU" sz="1200" b="1" i="0" u="none" strike="noStrike" dirty="0" smtClean="0">
                          <a:solidFill>
                            <a:srgbClr val="000000"/>
                          </a:solidFill>
                          <a:effectLst/>
                          <a:latin typeface="Liberation Serif" pitchFamily="18" charset="0"/>
                          <a:ea typeface="Liberation Serif" pitchFamily="18" charset="0"/>
                          <a:cs typeface="Liberation Serif" pitchFamily="18" charset="0"/>
                        </a:rPr>
                        <a:t>(руб.)</a:t>
                      </a:r>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algn="ctr" rtl="0" fontAlgn="b"/>
                      <a:r>
                        <a:rPr lang="ru-RU" sz="1200" b="1" u="none" strike="noStrike" dirty="0" smtClean="0">
                          <a:effectLst/>
                          <a:latin typeface="Liberation Serif" pitchFamily="18" charset="0"/>
                          <a:ea typeface="Liberation Serif" pitchFamily="18" charset="0"/>
                          <a:cs typeface="Liberation Serif" pitchFamily="18" charset="0"/>
                        </a:rPr>
                        <a:t>Исполнено</a:t>
                      </a:r>
                    </a:p>
                    <a:p>
                      <a:pPr algn="ctr" rtl="0" fontAlgn="b"/>
                      <a:endParaRPr lang="ru-RU" sz="1200" b="1" i="0" u="none" strike="noStrike" dirty="0" smtClean="0">
                        <a:solidFill>
                          <a:srgbClr val="000000"/>
                        </a:solidFill>
                        <a:effectLst/>
                        <a:latin typeface="Liberation Serif" pitchFamily="18" charset="0"/>
                        <a:ea typeface="Liberation Serif" pitchFamily="18" charset="0"/>
                        <a:cs typeface="Liberation Serif" pitchFamily="18" charset="0"/>
                      </a:endParaRPr>
                    </a:p>
                    <a:p>
                      <a:pPr algn="ctr" rtl="0" fontAlgn="b"/>
                      <a:r>
                        <a:rPr lang="ru-RU" sz="1200" b="1" i="0" u="none" strike="noStrike" dirty="0" smtClean="0">
                          <a:solidFill>
                            <a:srgbClr val="000000"/>
                          </a:solidFill>
                          <a:effectLst/>
                          <a:latin typeface="Liberation Serif" pitchFamily="18" charset="0"/>
                          <a:ea typeface="Liberation Serif" pitchFamily="18" charset="0"/>
                          <a:cs typeface="Liberation Serif" pitchFamily="18" charset="0"/>
                        </a:rPr>
                        <a:t>(руб.)</a:t>
                      </a:r>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algn="ctr" rtl="0" fontAlgn="b"/>
                      <a:r>
                        <a:rPr lang="ru-RU" sz="1200" b="1" u="none" strike="noStrike" dirty="0" smtClean="0">
                          <a:effectLst/>
                          <a:latin typeface="Liberation Serif" pitchFamily="18" charset="0"/>
                          <a:ea typeface="Liberation Serif" pitchFamily="18" charset="0"/>
                          <a:cs typeface="Liberation Serif" pitchFamily="18" charset="0"/>
                        </a:rPr>
                        <a:t>Процент исполнения</a:t>
                      </a:r>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marL="50165" marR="42545" algn="ctr">
                        <a:lnSpc>
                          <a:spcPct val="100000"/>
                        </a:lnSpc>
                      </a:pPr>
                      <a:r>
                        <a:rPr lang="ru-RU" sz="1200" b="1" spc="-30" dirty="0" smtClean="0">
                          <a:solidFill>
                            <a:schemeClr val="tx1"/>
                          </a:solidFill>
                          <a:latin typeface="Liberation Serif" pitchFamily="18" charset="0"/>
                          <a:ea typeface="Liberation Serif" pitchFamily="18" charset="0"/>
                          <a:cs typeface="Liberation Serif" pitchFamily="18" charset="0"/>
                        </a:rPr>
                        <a:t>У</a:t>
                      </a:r>
                      <a:r>
                        <a:rPr lang="ru-RU" sz="1200" b="1" dirty="0" smtClean="0">
                          <a:solidFill>
                            <a:schemeClr val="tx1"/>
                          </a:solidFill>
                          <a:latin typeface="Liberation Serif" pitchFamily="18" charset="0"/>
                          <a:ea typeface="Liberation Serif" pitchFamily="18" charset="0"/>
                          <a:cs typeface="Liberation Serif" pitchFamily="18" charset="0"/>
                        </a:rPr>
                        <a:t>дельный  </a:t>
                      </a:r>
                      <a:r>
                        <a:rPr lang="ru-RU" sz="1200" b="1" spc="-10" dirty="0" smtClean="0">
                          <a:solidFill>
                            <a:schemeClr val="tx1"/>
                          </a:solidFill>
                          <a:latin typeface="Liberation Serif" pitchFamily="18" charset="0"/>
                          <a:ea typeface="Liberation Serif" pitchFamily="18" charset="0"/>
                          <a:cs typeface="Liberation Serif" pitchFamily="18" charset="0"/>
                        </a:rPr>
                        <a:t>вес</a:t>
                      </a:r>
                      <a:endParaRPr lang="ru-RU" sz="1200" b="1" dirty="0" smtClean="0">
                        <a:solidFill>
                          <a:schemeClr val="tx1"/>
                        </a:solidFill>
                        <a:latin typeface="Liberation Serif" pitchFamily="18" charset="0"/>
                        <a:ea typeface="Liberation Serif" pitchFamily="18" charset="0"/>
                        <a:cs typeface="Liberation Serif" pitchFamily="18" charset="0"/>
                      </a:endParaRPr>
                    </a:p>
                    <a:p>
                      <a:pPr marL="52705" marR="45085" indent="-635" algn="ctr">
                        <a:lnSpc>
                          <a:spcPct val="100000"/>
                        </a:lnSpc>
                      </a:pPr>
                      <a:r>
                        <a:rPr lang="ru-RU" sz="1200" b="1" spc="10" dirty="0" smtClean="0">
                          <a:solidFill>
                            <a:schemeClr val="tx1"/>
                          </a:solidFill>
                          <a:latin typeface="Liberation Serif" pitchFamily="18" charset="0"/>
                          <a:ea typeface="Liberation Serif" pitchFamily="18" charset="0"/>
                          <a:cs typeface="Liberation Serif" pitchFamily="18" charset="0"/>
                        </a:rPr>
                        <a:t>в </a:t>
                      </a:r>
                      <a:r>
                        <a:rPr lang="ru-RU" sz="1200" b="1" dirty="0" smtClean="0">
                          <a:solidFill>
                            <a:schemeClr val="tx1"/>
                          </a:solidFill>
                          <a:latin typeface="Liberation Serif" pitchFamily="18" charset="0"/>
                          <a:ea typeface="Liberation Serif" pitchFamily="18" charset="0"/>
                          <a:cs typeface="Liberation Serif" pitchFamily="18" charset="0"/>
                        </a:rPr>
                        <a:t>общем  </a:t>
                      </a:r>
                      <a:r>
                        <a:rPr lang="ru-RU" sz="1200" b="1" spc="-25" dirty="0" smtClean="0">
                          <a:solidFill>
                            <a:schemeClr val="tx1"/>
                          </a:solidFill>
                          <a:latin typeface="Liberation Serif" pitchFamily="18" charset="0"/>
                          <a:ea typeface="Liberation Serif" pitchFamily="18" charset="0"/>
                          <a:cs typeface="Liberation Serif" pitchFamily="18" charset="0"/>
                        </a:rPr>
                        <a:t>объеме расходов,</a:t>
                      </a:r>
                      <a:r>
                        <a:rPr lang="ru-RU" sz="1200" b="1" spc="-120" dirty="0" smtClean="0">
                          <a:solidFill>
                            <a:schemeClr val="tx1"/>
                          </a:solidFill>
                          <a:latin typeface="Liberation Serif" pitchFamily="18" charset="0"/>
                          <a:ea typeface="Liberation Serif" pitchFamily="18" charset="0"/>
                          <a:cs typeface="Liberation Serif" pitchFamily="18" charset="0"/>
                        </a:rPr>
                        <a:t> </a:t>
                      </a:r>
                      <a:r>
                        <a:rPr lang="ru-RU" sz="1200" b="1" spc="35" dirty="0" smtClean="0">
                          <a:solidFill>
                            <a:schemeClr val="tx1"/>
                          </a:solidFill>
                          <a:latin typeface="Liberation Serif" pitchFamily="18" charset="0"/>
                          <a:ea typeface="Liberation Serif" pitchFamily="18" charset="0"/>
                          <a:cs typeface="Liberation Serif" pitchFamily="18" charset="0"/>
                        </a:rPr>
                        <a:t>%</a:t>
                      </a:r>
                      <a:endParaRPr lang="ru-RU" sz="1200" b="1" dirty="0" smtClean="0">
                        <a:solidFill>
                          <a:schemeClr val="tx1"/>
                        </a:solidFill>
                        <a:latin typeface="Liberation Serif" pitchFamily="18" charset="0"/>
                        <a:ea typeface="Liberation Serif" pitchFamily="18" charset="0"/>
                        <a:cs typeface="Liberation Serif" pitchFamily="18" charset="0"/>
                      </a:endParaRPr>
                    </a:p>
                    <a:p>
                      <a:pPr algn="ctr" rtl="0" fontAlgn="b"/>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r>
              <a:tr h="692559">
                <a:tc vMerge="1">
                  <a:txBody>
                    <a:bodyPr/>
                    <a:lstStyle/>
                    <a:p>
                      <a:pPr algn="l" fontAlgn="b"/>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ru-RU" sz="1600" b="1" i="1" u="none" strike="noStrike" dirty="0" smtClean="0">
                          <a:solidFill>
                            <a:srgbClr val="000000"/>
                          </a:solidFill>
                          <a:effectLst/>
                          <a:latin typeface="Liberation Serif" pitchFamily="18" charset="0"/>
                          <a:ea typeface="Liberation Serif" pitchFamily="18" charset="0"/>
                          <a:cs typeface="Liberation Serif" pitchFamily="18" charset="0"/>
                        </a:rPr>
                        <a:t>20 645 000,02</a:t>
                      </a:r>
                      <a:endParaRPr lang="ru-RU" sz="16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c>
                  <a:txBody>
                    <a:bodyPr/>
                    <a:lstStyle/>
                    <a:p>
                      <a:pPr algn="ctr" fontAlgn="b"/>
                      <a:r>
                        <a:rPr lang="ru-RU" sz="1600" b="1" i="1" u="none" strike="noStrike" dirty="0" smtClean="0">
                          <a:solidFill>
                            <a:srgbClr val="000000"/>
                          </a:solidFill>
                          <a:effectLst/>
                          <a:latin typeface="Liberation Serif" pitchFamily="18" charset="0"/>
                          <a:ea typeface="Liberation Serif" pitchFamily="18" charset="0"/>
                          <a:cs typeface="Liberation Serif" pitchFamily="18" charset="0"/>
                        </a:rPr>
                        <a:t>20 645 000,02</a:t>
                      </a:r>
                      <a:endParaRPr lang="ru-RU" sz="16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c>
                  <a:txBody>
                    <a:bodyPr/>
                    <a:lstStyle/>
                    <a:p>
                      <a:pPr algn="ctr" fontAlgn="b"/>
                      <a:r>
                        <a:rPr lang="ru-RU" sz="1600" b="1" i="1" u="none" strike="noStrike" dirty="0" smtClean="0">
                          <a:solidFill>
                            <a:srgbClr val="000000"/>
                          </a:solidFill>
                          <a:effectLst/>
                          <a:latin typeface="Liberation Serif" pitchFamily="18" charset="0"/>
                          <a:ea typeface="Liberation Serif" pitchFamily="18" charset="0"/>
                          <a:cs typeface="Liberation Serif" pitchFamily="18" charset="0"/>
                        </a:rPr>
                        <a:t>100</a:t>
                      </a:r>
                      <a:endParaRPr lang="ru-RU" sz="16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c>
                  <a:txBody>
                    <a:bodyPr/>
                    <a:lstStyle/>
                    <a:p>
                      <a:pPr algn="ctr" fontAlgn="b"/>
                      <a:r>
                        <a:rPr lang="ru-RU" sz="1600" b="1" i="1" u="none" strike="noStrike" dirty="0" smtClean="0">
                          <a:solidFill>
                            <a:srgbClr val="000000"/>
                          </a:solidFill>
                          <a:effectLst/>
                          <a:latin typeface="Liberation Serif" pitchFamily="18" charset="0"/>
                          <a:ea typeface="Liberation Serif" pitchFamily="18" charset="0"/>
                          <a:cs typeface="Liberation Serif" pitchFamily="18" charset="0"/>
                        </a:rPr>
                        <a:t>1,1</a:t>
                      </a:r>
                      <a:endParaRPr lang="ru-RU" sz="16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r>
            </a:tbl>
          </a:graphicData>
        </a:graphic>
      </p:graphicFrame>
      <p:sp>
        <p:nvSpPr>
          <p:cNvPr id="39" name="object 54"/>
          <p:cNvSpPr txBox="1"/>
          <p:nvPr/>
        </p:nvSpPr>
        <p:spPr>
          <a:xfrm>
            <a:off x="209550" y="1644650"/>
            <a:ext cx="7315200" cy="2646878"/>
          </a:xfrm>
          <a:prstGeom prst="rect">
            <a:avLst/>
          </a:prstGeom>
        </p:spPr>
        <p:txBody>
          <a:bodyPr vert="horz" wrap="square" lIns="0" tIns="0" rIns="0" bIns="0" rtlCol="0">
            <a:spAutoFit/>
          </a:bodyPr>
          <a:lstStyle/>
          <a:p>
            <a:r>
              <a:rPr lang="ru-RU" sz="1400" b="1" i="1" dirty="0" smtClean="0">
                <a:latin typeface="Liberation Serif" pitchFamily="18" charset="0"/>
                <a:ea typeface="Liberation Serif" pitchFamily="18" charset="0"/>
                <a:cs typeface="Liberation Serif" pitchFamily="18" charset="0"/>
              </a:rPr>
              <a:t>              В 2025 году завершено благоустройство зоны отдыха в с. Сылва Шалинского муниципального округа, по адресу: Свердловская область, </a:t>
            </a:r>
            <a:r>
              <a:rPr lang="ru-RU" sz="1400" b="1" i="1" dirty="0" err="1" smtClean="0">
                <a:latin typeface="Liberation Serif" pitchFamily="18" charset="0"/>
                <a:ea typeface="Liberation Serif" pitchFamily="18" charset="0"/>
                <a:cs typeface="Liberation Serif" pitchFamily="18" charset="0"/>
              </a:rPr>
              <a:t>Шалинский</a:t>
            </a:r>
            <a:r>
              <a:rPr lang="ru-RU" sz="1400" b="1" i="1" dirty="0" smtClean="0">
                <a:latin typeface="Liberation Serif" pitchFamily="18" charset="0"/>
                <a:ea typeface="Liberation Serif" pitchFamily="18" charset="0"/>
                <a:cs typeface="Liberation Serif" pitchFamily="18" charset="0"/>
              </a:rPr>
              <a:t> муниципальный округ, с. Сылва, ул. Ленина, № 1Б.  Окончание работ - 31.10.2025 года. Принят в муниципальную собственность Шалинского муниципального округа – сквер, в честь 90-й годовщины Победы в Великой Отечественной войне, расположенного по адресу Свердловская область, </a:t>
            </a:r>
            <a:r>
              <a:rPr lang="ru-RU" sz="1400" b="1" i="1" dirty="0" err="1" smtClean="0">
                <a:latin typeface="Liberation Serif" pitchFamily="18" charset="0"/>
                <a:ea typeface="Liberation Serif" pitchFamily="18" charset="0"/>
                <a:cs typeface="Liberation Serif" pitchFamily="18" charset="0"/>
              </a:rPr>
              <a:t>Шалинский</a:t>
            </a:r>
            <a:r>
              <a:rPr lang="ru-RU" sz="1400" b="1" i="1" dirty="0" smtClean="0">
                <a:latin typeface="Liberation Serif" pitchFamily="18" charset="0"/>
                <a:ea typeface="Liberation Serif" pitchFamily="18" charset="0"/>
                <a:cs typeface="Liberation Serif" pitchFamily="18" charset="0"/>
              </a:rPr>
              <a:t> муниципальный округ, с. Сылва, ул. Ленина, № 1Б. Закреплен на праве оперативного управления за </a:t>
            </a:r>
            <a:r>
              <a:rPr lang="ru-RU" sz="1400" b="1" i="1" dirty="0" err="1" smtClean="0">
                <a:latin typeface="Liberation Serif" pitchFamily="18" charset="0"/>
                <a:ea typeface="Liberation Serif" pitchFamily="18" charset="0"/>
                <a:cs typeface="Liberation Serif" pitchFamily="18" charset="0"/>
              </a:rPr>
              <a:t>Сылвинской</a:t>
            </a:r>
            <a:r>
              <a:rPr lang="ru-RU" sz="1400" b="1" i="1" dirty="0" smtClean="0">
                <a:latin typeface="Liberation Serif" pitchFamily="18" charset="0"/>
                <a:ea typeface="Liberation Serif" pitchFamily="18" charset="0"/>
                <a:cs typeface="Liberation Serif" pitchFamily="18" charset="0"/>
              </a:rPr>
              <a:t> сельской администрацией Администрации Шалинского муниципального округа. </a:t>
            </a:r>
          </a:p>
          <a:p>
            <a:endParaRPr lang="ru-RU" sz="1200" b="1" i="1" dirty="0" smtClean="0"/>
          </a:p>
          <a:p>
            <a:endParaRPr lang="ru-RU" sz="1200" b="1" i="1" dirty="0" smtClean="0"/>
          </a:p>
          <a:p>
            <a:endParaRPr lang="ru-RU" sz="1200" b="1" i="1" dirty="0" smtClean="0"/>
          </a:p>
          <a:p>
            <a:r>
              <a:rPr lang="ru-RU" sz="1200" b="1" i="1" dirty="0" smtClean="0"/>
              <a:t>             </a:t>
            </a:r>
          </a:p>
          <a:p>
            <a:endParaRPr lang="ru-RU" sz="1200" b="1" i="1" dirty="0">
              <a:latin typeface="Liberation Serif" pitchFamily="18" charset="0"/>
              <a:ea typeface="Liberation Serif" pitchFamily="18" charset="0"/>
              <a:cs typeface="Liberation Serif" pitchFamily="18" charset="0"/>
            </a:endParaRPr>
          </a:p>
        </p:txBody>
      </p:sp>
      <p:pic>
        <p:nvPicPr>
          <p:cNvPr id="38" name="Picture 2" descr="C:\Users\user\Desktop\Доклад главы за 2025 год\Фото парк\i (69).png"/>
          <p:cNvPicPr>
            <a:picLocks noChangeAspect="1" noChangeArrowheads="1"/>
          </p:cNvPicPr>
          <p:nvPr/>
        </p:nvPicPr>
        <p:blipFill>
          <a:blip r:embed="rId7"/>
          <a:srcRect/>
          <a:stretch>
            <a:fillRect/>
          </a:stretch>
        </p:blipFill>
        <p:spPr bwMode="auto">
          <a:xfrm>
            <a:off x="209550" y="3854450"/>
            <a:ext cx="3581401" cy="3048000"/>
          </a:xfrm>
          <a:prstGeom prst="rect">
            <a:avLst/>
          </a:prstGeom>
          <a:noFill/>
          <a:effectLst>
            <a:glow rad="63500">
              <a:schemeClr val="accent1">
                <a:satMod val="175000"/>
                <a:alpha val="40000"/>
              </a:schemeClr>
            </a:glow>
          </a:effectLst>
          <a:scene3d>
            <a:camera prst="orthographicFront"/>
            <a:lightRig rig="threePt" dir="t"/>
          </a:scene3d>
          <a:sp3d>
            <a:bevelT prst="angle"/>
          </a:sp3d>
        </p:spPr>
      </p:pic>
      <p:pic>
        <p:nvPicPr>
          <p:cNvPr id="40" name="Содержимое 6" descr="i (72).png"/>
          <p:cNvPicPr>
            <a:picLocks noChangeAspect="1"/>
          </p:cNvPicPr>
          <p:nvPr/>
        </p:nvPicPr>
        <p:blipFill>
          <a:blip r:embed="rId8"/>
          <a:srcRect b="19608"/>
          <a:stretch>
            <a:fillRect/>
          </a:stretch>
        </p:blipFill>
        <p:spPr>
          <a:xfrm>
            <a:off x="3943350" y="3854450"/>
            <a:ext cx="3695746" cy="3048000"/>
          </a:xfrm>
          <a:prstGeom prst="rect">
            <a:avLst/>
          </a:prstGeom>
          <a:effectLst>
            <a:glow rad="63500">
              <a:schemeClr val="accent1">
                <a:satMod val="175000"/>
                <a:alpha val="40000"/>
              </a:schemeClr>
            </a:glow>
          </a:effectLst>
          <a:scene3d>
            <a:camera prst="orthographicFront"/>
            <a:lightRig rig="threePt" dir="t"/>
          </a:scene3d>
          <a:sp3d>
            <a:bevelT prst="convex"/>
          </a:sp3d>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7416000" y="12"/>
            <a:ext cx="323989" cy="10907991"/>
          </a:xfrm>
          <a:prstGeom prst="rect">
            <a:avLst/>
          </a:prstGeom>
          <a:blipFill>
            <a:blip r:embed="rId2" cstate="print"/>
            <a:stretch>
              <a:fillRect/>
            </a:stretch>
          </a:blipFill>
        </p:spPr>
        <p:txBody>
          <a:bodyPr wrap="square" lIns="0" tIns="0" rIns="0" bIns="0" rtlCol="0"/>
          <a:lstStyle/>
          <a:p>
            <a:endParaRPr/>
          </a:p>
        </p:txBody>
      </p:sp>
      <p:sp>
        <p:nvSpPr>
          <p:cNvPr id="14" name="object 14"/>
          <p:cNvSpPr/>
          <p:nvPr/>
        </p:nvSpPr>
        <p:spPr>
          <a:xfrm>
            <a:off x="0" y="10420698"/>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5" name="object 15"/>
          <p:cNvSpPr/>
          <p:nvPr/>
        </p:nvSpPr>
        <p:spPr>
          <a:xfrm>
            <a:off x="0" y="10506584"/>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6" name="object 16"/>
          <p:cNvSpPr/>
          <p:nvPr/>
        </p:nvSpPr>
        <p:spPr>
          <a:xfrm>
            <a:off x="0" y="10597236"/>
            <a:ext cx="7740015" cy="0"/>
          </a:xfrm>
          <a:custGeom>
            <a:avLst/>
            <a:gdLst/>
            <a:ahLst/>
            <a:cxnLst/>
            <a:rect l="l" t="t" r="r" b="b"/>
            <a:pathLst>
              <a:path w="7740015">
                <a:moveTo>
                  <a:pt x="0" y="0"/>
                </a:moveTo>
                <a:lnTo>
                  <a:pt x="7739997" y="0"/>
                </a:lnTo>
              </a:path>
            </a:pathLst>
          </a:custGeom>
          <a:ln w="6350">
            <a:solidFill>
              <a:srgbClr val="8A8C8E"/>
            </a:solidFill>
          </a:ln>
        </p:spPr>
        <p:txBody>
          <a:bodyPr wrap="square" lIns="0" tIns="0" rIns="0" bIns="0" rtlCol="0"/>
          <a:lstStyle/>
          <a:p>
            <a:endParaRPr/>
          </a:p>
        </p:txBody>
      </p:sp>
      <p:sp>
        <p:nvSpPr>
          <p:cNvPr id="17" name="object 17"/>
          <p:cNvSpPr/>
          <p:nvPr/>
        </p:nvSpPr>
        <p:spPr>
          <a:xfrm>
            <a:off x="0" y="10602001"/>
            <a:ext cx="5016500" cy="0"/>
          </a:xfrm>
          <a:custGeom>
            <a:avLst/>
            <a:gdLst/>
            <a:ahLst/>
            <a:cxnLst/>
            <a:rect l="l" t="t" r="r" b="b"/>
            <a:pathLst>
              <a:path w="5016500">
                <a:moveTo>
                  <a:pt x="0" y="0"/>
                </a:moveTo>
                <a:lnTo>
                  <a:pt x="5016138" y="0"/>
                </a:lnTo>
              </a:path>
            </a:pathLst>
          </a:custGeom>
          <a:ln w="36004">
            <a:solidFill>
              <a:srgbClr val="00A3A8"/>
            </a:solidFill>
          </a:ln>
        </p:spPr>
        <p:txBody>
          <a:bodyPr wrap="square" lIns="0" tIns="0" rIns="0" bIns="0" rtlCol="0"/>
          <a:lstStyle/>
          <a:p>
            <a:endParaRPr/>
          </a:p>
        </p:txBody>
      </p:sp>
      <p:sp>
        <p:nvSpPr>
          <p:cNvPr id="18" name="object 18"/>
          <p:cNvSpPr/>
          <p:nvPr/>
        </p:nvSpPr>
        <p:spPr>
          <a:xfrm>
            <a:off x="0" y="10511350"/>
            <a:ext cx="4229735" cy="0"/>
          </a:xfrm>
          <a:custGeom>
            <a:avLst/>
            <a:gdLst/>
            <a:ahLst/>
            <a:cxnLst/>
            <a:rect l="l" t="t" r="r" b="b"/>
            <a:pathLst>
              <a:path w="4229735">
                <a:moveTo>
                  <a:pt x="0" y="0"/>
                </a:moveTo>
                <a:lnTo>
                  <a:pt x="4229411" y="0"/>
                </a:lnTo>
              </a:path>
            </a:pathLst>
          </a:custGeom>
          <a:ln w="36004">
            <a:solidFill>
              <a:srgbClr val="00B8BE"/>
            </a:solidFill>
          </a:ln>
        </p:spPr>
        <p:txBody>
          <a:bodyPr wrap="square" lIns="0" tIns="0" rIns="0" bIns="0" rtlCol="0"/>
          <a:lstStyle/>
          <a:p>
            <a:endParaRPr/>
          </a:p>
        </p:txBody>
      </p:sp>
      <p:sp>
        <p:nvSpPr>
          <p:cNvPr id="19" name="object 19"/>
          <p:cNvSpPr/>
          <p:nvPr/>
        </p:nvSpPr>
        <p:spPr>
          <a:xfrm>
            <a:off x="0" y="10420700"/>
            <a:ext cx="3446779" cy="0"/>
          </a:xfrm>
          <a:custGeom>
            <a:avLst/>
            <a:gdLst/>
            <a:ahLst/>
            <a:cxnLst/>
            <a:rect l="l" t="t" r="r" b="b"/>
            <a:pathLst>
              <a:path w="3446779">
                <a:moveTo>
                  <a:pt x="0" y="0"/>
                </a:moveTo>
                <a:lnTo>
                  <a:pt x="3446329" y="0"/>
                </a:lnTo>
              </a:path>
            </a:pathLst>
          </a:custGeom>
          <a:ln w="36004">
            <a:solidFill>
              <a:srgbClr val="A2DADD"/>
            </a:solidFill>
          </a:ln>
        </p:spPr>
        <p:txBody>
          <a:bodyPr wrap="square" lIns="0" tIns="0" rIns="0" bIns="0" rtlCol="0"/>
          <a:lstStyle/>
          <a:p>
            <a:endParaRPr/>
          </a:p>
        </p:txBody>
      </p:sp>
      <p:grpSp>
        <p:nvGrpSpPr>
          <p:cNvPr id="3" name="Группа 22"/>
          <p:cNvGrpSpPr/>
          <p:nvPr/>
        </p:nvGrpSpPr>
        <p:grpSpPr>
          <a:xfrm>
            <a:off x="0" y="196850"/>
            <a:ext cx="7740523" cy="409625"/>
            <a:chOff x="0" y="288010"/>
            <a:chExt cx="7740523" cy="409625"/>
          </a:xfrm>
        </p:grpSpPr>
        <p:sp>
          <p:nvSpPr>
            <p:cNvPr id="24"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5"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6"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7"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28"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29"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0"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31"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4" name="Группа 44"/>
            <p:cNvGrpSpPr/>
            <p:nvPr/>
          </p:nvGrpSpPr>
          <p:grpSpPr>
            <a:xfrm>
              <a:off x="990600" y="288010"/>
              <a:ext cx="6101715" cy="396240"/>
              <a:chOff x="990600" y="288010"/>
              <a:chExt cx="6101715" cy="396240"/>
            </a:xfrm>
          </p:grpSpPr>
          <p:sp>
            <p:nvSpPr>
              <p:cNvPr id="34"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35"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36" name="object 14"/>
              <p:cNvSpPr txBox="1"/>
              <p:nvPr/>
            </p:nvSpPr>
            <p:spPr>
              <a:xfrm>
                <a:off x="6762750" y="381748"/>
                <a:ext cx="245403" cy="184666"/>
              </a:xfrm>
              <a:prstGeom prst="rect">
                <a:avLst/>
              </a:prstGeom>
            </p:spPr>
            <p:txBody>
              <a:bodyPr vert="horz" wrap="square" lIns="0" tIns="0" rIns="0" bIns="0" rtlCol="0">
                <a:spAutoFit/>
              </a:bodyPr>
              <a:lstStyle/>
              <a:p>
                <a:pPr marL="12700">
                  <a:lnSpc>
                    <a:spcPct val="100000"/>
                  </a:lnSpc>
                </a:pPr>
                <a:r>
                  <a:rPr lang="ru-RU" sz="1200" b="1" dirty="0" smtClean="0">
                    <a:solidFill>
                      <a:srgbClr val="45B3B9"/>
                    </a:solidFill>
                    <a:latin typeface="Gill Sans MT"/>
                    <a:cs typeface="Gill Sans MT"/>
                  </a:rPr>
                  <a:t>30</a:t>
                </a:r>
                <a:endParaRPr sz="1200" b="1" dirty="0">
                  <a:solidFill>
                    <a:srgbClr val="45B3B9"/>
                  </a:solidFill>
                  <a:latin typeface="Gill Sans MT"/>
                  <a:cs typeface="Gill Sans MT"/>
                </a:endParaRPr>
              </a:p>
            </p:txBody>
          </p:sp>
        </p:grpSp>
        <p:sp>
          <p:nvSpPr>
            <p:cNvPr id="33" name="object 21"/>
            <p:cNvSpPr txBox="1"/>
            <p:nvPr/>
          </p:nvSpPr>
          <p:spPr>
            <a:xfrm>
              <a:off x="1276350" y="364210"/>
              <a:ext cx="5410200" cy="333425"/>
            </a:xfrm>
            <a:prstGeom prst="rect">
              <a:avLst/>
            </a:prstGeom>
          </p:spPr>
          <p:txBody>
            <a:bodyPr vert="horz" wrap="square" lIns="0" tIns="0" rIns="0" bIns="0" rtlCol="0">
              <a:spAutoFit/>
            </a:bodyPr>
            <a:lstStyle/>
            <a:p>
              <a:pPr marL="12700" marR="5080" algn="ctr">
                <a:lnSpc>
                  <a:spcPts val="1300"/>
                </a:lnSpc>
              </a:pPr>
              <a:r>
                <a:rPr lang="ru-RU" sz="1000" b="1" spc="-15" dirty="0" smtClean="0">
                  <a:solidFill>
                    <a:srgbClr val="FFFFFF"/>
                  </a:solidFill>
                  <a:latin typeface="Trebuchet MS"/>
                  <a:cs typeface="Trebuchet MS"/>
                </a:rPr>
                <a:t>МУНИЦИПАЛЬНЫЕ </a:t>
              </a:r>
              <a:r>
                <a:rPr lang="ru-RU" sz="1000" b="1" spc="20" dirty="0" smtClean="0">
                  <a:solidFill>
                    <a:srgbClr val="FFFFFF"/>
                  </a:solidFill>
                  <a:latin typeface="Trebuchet MS"/>
                  <a:cs typeface="Trebuchet MS"/>
                </a:rPr>
                <a:t>ПРОГРАММЫ</a:t>
              </a:r>
              <a:r>
                <a:rPr lang="ru-RU" sz="1000" b="1" spc="-250" dirty="0" smtClean="0">
                  <a:solidFill>
                    <a:srgbClr val="FFFFFF"/>
                  </a:solidFill>
                  <a:latin typeface="Trebuchet MS"/>
                  <a:cs typeface="Trebuchet MS"/>
                </a:rPr>
                <a:t>         </a:t>
              </a:r>
              <a:r>
                <a:rPr lang="ru-RU" sz="1000" b="1" spc="20" dirty="0" smtClean="0">
                  <a:solidFill>
                    <a:srgbClr val="FFFFFF"/>
                  </a:solidFill>
                  <a:latin typeface="Trebuchet MS"/>
                  <a:cs typeface="Trebuchet MS"/>
                </a:rPr>
                <a:t>ШАЛИНСКОГО МУНИЦИПАЛЬНОГО ОКРУГА, РЕАЛИЗОВАННЫЕ В 2025 ГОДУ</a:t>
              </a:r>
              <a:endParaRPr lang="ru-RU" sz="1000" dirty="0" smtClean="0">
                <a:latin typeface="Trebuchet MS"/>
                <a:cs typeface="Trebuchet MS"/>
              </a:endParaRPr>
            </a:p>
          </p:txBody>
        </p:sp>
      </p:grpSp>
      <p:graphicFrame>
        <p:nvGraphicFramePr>
          <p:cNvPr id="37" name="Схема 36"/>
          <p:cNvGraphicFramePr/>
          <p:nvPr/>
        </p:nvGraphicFramePr>
        <p:xfrm>
          <a:off x="635299" y="812138"/>
          <a:ext cx="6737051" cy="60391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38" name="Схема 37"/>
          <p:cNvGraphicFramePr/>
          <p:nvPr/>
        </p:nvGraphicFramePr>
        <p:xfrm>
          <a:off x="285750" y="1568450"/>
          <a:ext cx="4343400" cy="51054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graphicFrame>
        <p:nvGraphicFramePr>
          <p:cNvPr id="32" name="Таблица 31"/>
          <p:cNvGraphicFramePr>
            <a:graphicFrameLocks noGrp="1"/>
          </p:cNvGraphicFramePr>
          <p:nvPr>
            <p:extLst>
              <p:ext uri="{D42A27DB-BD31-4B8C-83A1-F6EECF244321}">
                <p14:modId xmlns:p14="http://schemas.microsoft.com/office/powerpoint/2010/main" xmlns="" val="3872390799"/>
              </p:ext>
            </p:extLst>
          </p:nvPr>
        </p:nvGraphicFramePr>
        <p:xfrm>
          <a:off x="438150" y="7054850"/>
          <a:ext cx="6781800" cy="2819400"/>
        </p:xfrm>
        <a:graphic>
          <a:graphicData uri="http://schemas.openxmlformats.org/drawingml/2006/table">
            <a:tbl>
              <a:tblPr>
                <a:tableStyleId>{BDBED569-4797-4DF1-A0F4-6AAB3CD982D8}</a:tableStyleId>
              </a:tblPr>
              <a:tblGrid>
                <a:gridCol w="2093120"/>
                <a:gridCol w="1488280"/>
                <a:gridCol w="1447800"/>
                <a:gridCol w="838200"/>
                <a:gridCol w="914400"/>
              </a:tblGrid>
              <a:tr h="1696158">
                <a:tc rowSpan="2">
                  <a:txBody>
                    <a:bodyPr/>
                    <a:lstStyle/>
                    <a:p>
                      <a:pPr algn="ctr"/>
                      <a:r>
                        <a:rPr lang="ru-RU" sz="1400" b="1" i="0" kern="1200" dirty="0" smtClean="0">
                          <a:solidFill>
                            <a:schemeClr val="tx1"/>
                          </a:solidFill>
                          <a:latin typeface="Liberation Serif" pitchFamily="18" charset="0"/>
                          <a:ea typeface="Liberation Serif" pitchFamily="18" charset="0"/>
                          <a:cs typeface="Liberation Serif" pitchFamily="18" charset="0"/>
                        </a:rPr>
                        <a:t>Муниципальная программа «Развитие системы образования Шалинского муниципального</a:t>
                      </a:r>
                      <a:r>
                        <a:rPr lang="ru-RU" sz="1400" b="1" kern="1200" dirty="0" smtClean="0">
                          <a:solidFill>
                            <a:schemeClr val="tx1"/>
                          </a:solidFill>
                          <a:latin typeface="Liberation Serif" pitchFamily="18" charset="0"/>
                          <a:ea typeface="Liberation Serif" pitchFamily="18" charset="0"/>
                          <a:cs typeface="Liberation Serif" pitchFamily="18" charset="0"/>
                        </a:rPr>
                        <a:t> округа до 2030  года»</a:t>
                      </a:r>
                      <a:endParaRPr lang="ru-RU" sz="1400" b="0"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algn="ctr" rtl="0" fontAlgn="b"/>
                      <a:r>
                        <a:rPr lang="ru-RU" sz="1200" b="1" kern="1200" dirty="0" smtClean="0">
                          <a:solidFill>
                            <a:schemeClr val="tx1"/>
                          </a:solidFill>
                          <a:latin typeface="Liberation Serif" pitchFamily="18" charset="0"/>
                          <a:ea typeface="Liberation Serif" pitchFamily="18" charset="0"/>
                          <a:cs typeface="Liberation Serif" pitchFamily="18" charset="0"/>
                        </a:rPr>
                        <a:t>Объем бюджетных ассигнований на финансовое обеспечение реализации муниципальной программы</a:t>
                      </a:r>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p>
                      <a:pPr algn="ctr" rtl="0" fontAlgn="b"/>
                      <a:r>
                        <a:rPr lang="ru-RU" sz="1200" b="1" u="none" strike="noStrike" dirty="0" smtClean="0">
                          <a:effectLst/>
                          <a:latin typeface="Liberation Serif" pitchFamily="18" charset="0"/>
                          <a:ea typeface="Liberation Serif" pitchFamily="18" charset="0"/>
                          <a:cs typeface="Liberation Serif" pitchFamily="18" charset="0"/>
                        </a:rPr>
                        <a:t>2025 г.</a:t>
                      </a:r>
                    </a:p>
                    <a:p>
                      <a:pPr algn="ctr" rtl="0" fontAlgn="b"/>
                      <a:r>
                        <a:rPr lang="ru-RU" sz="1200" b="1" i="0" u="none" strike="noStrike" dirty="0" smtClean="0">
                          <a:solidFill>
                            <a:srgbClr val="000000"/>
                          </a:solidFill>
                          <a:effectLst/>
                          <a:latin typeface="Liberation Serif" pitchFamily="18" charset="0"/>
                          <a:ea typeface="Liberation Serif" pitchFamily="18" charset="0"/>
                          <a:cs typeface="Liberation Serif" pitchFamily="18" charset="0"/>
                        </a:rPr>
                        <a:t>(руб.)</a:t>
                      </a:r>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algn="ctr" rtl="0" fontAlgn="b"/>
                      <a:r>
                        <a:rPr lang="ru-RU" sz="1200" b="1" u="none" strike="noStrike" dirty="0" smtClean="0">
                          <a:effectLst/>
                          <a:latin typeface="Liberation Serif" pitchFamily="18" charset="0"/>
                          <a:ea typeface="Liberation Serif" pitchFamily="18" charset="0"/>
                          <a:cs typeface="Liberation Serif" pitchFamily="18" charset="0"/>
                        </a:rPr>
                        <a:t>Исполнено</a:t>
                      </a:r>
                    </a:p>
                    <a:p>
                      <a:pPr algn="ctr" rtl="0" fontAlgn="b"/>
                      <a:endParaRPr lang="ru-RU" sz="1200" b="1" i="0" u="none" strike="noStrike" dirty="0" smtClean="0">
                        <a:solidFill>
                          <a:srgbClr val="000000"/>
                        </a:solidFill>
                        <a:effectLst/>
                        <a:latin typeface="Liberation Serif" pitchFamily="18" charset="0"/>
                        <a:ea typeface="Liberation Serif" pitchFamily="18" charset="0"/>
                        <a:cs typeface="Liberation Serif" pitchFamily="18" charset="0"/>
                      </a:endParaRPr>
                    </a:p>
                    <a:p>
                      <a:pPr algn="ctr" rtl="0" fontAlgn="b"/>
                      <a:r>
                        <a:rPr lang="ru-RU" sz="1200" b="1" i="0" u="none" strike="noStrike" dirty="0" smtClean="0">
                          <a:solidFill>
                            <a:srgbClr val="000000"/>
                          </a:solidFill>
                          <a:effectLst/>
                          <a:latin typeface="Liberation Serif" pitchFamily="18" charset="0"/>
                          <a:ea typeface="Liberation Serif" pitchFamily="18" charset="0"/>
                          <a:cs typeface="Liberation Serif" pitchFamily="18" charset="0"/>
                        </a:rPr>
                        <a:t>(руб.)</a:t>
                      </a:r>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algn="ctr" rtl="0" fontAlgn="b"/>
                      <a:r>
                        <a:rPr lang="ru-RU" sz="1200" b="1" u="none" strike="noStrike" dirty="0" smtClean="0">
                          <a:effectLst/>
                          <a:latin typeface="Liberation Serif" pitchFamily="18" charset="0"/>
                          <a:ea typeface="Liberation Serif" pitchFamily="18" charset="0"/>
                          <a:cs typeface="Liberation Serif" pitchFamily="18" charset="0"/>
                        </a:rPr>
                        <a:t>Процент исполнения</a:t>
                      </a:r>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c>
                  <a:txBody>
                    <a:bodyPr/>
                    <a:lstStyle/>
                    <a:p>
                      <a:pPr marL="50165" marR="42545" algn="ctr">
                        <a:lnSpc>
                          <a:spcPct val="100000"/>
                        </a:lnSpc>
                      </a:pPr>
                      <a:r>
                        <a:rPr lang="ru-RU" sz="1200" b="1" spc="-30" dirty="0" smtClean="0">
                          <a:solidFill>
                            <a:schemeClr val="tx1"/>
                          </a:solidFill>
                          <a:latin typeface="Liberation Serif" pitchFamily="18" charset="0"/>
                          <a:ea typeface="Liberation Serif" pitchFamily="18" charset="0"/>
                          <a:cs typeface="Liberation Serif" pitchFamily="18" charset="0"/>
                        </a:rPr>
                        <a:t>У</a:t>
                      </a:r>
                      <a:r>
                        <a:rPr lang="ru-RU" sz="1200" b="1" dirty="0" smtClean="0">
                          <a:solidFill>
                            <a:schemeClr val="tx1"/>
                          </a:solidFill>
                          <a:latin typeface="Liberation Serif" pitchFamily="18" charset="0"/>
                          <a:ea typeface="Liberation Serif" pitchFamily="18" charset="0"/>
                          <a:cs typeface="Liberation Serif" pitchFamily="18" charset="0"/>
                        </a:rPr>
                        <a:t>дельный  </a:t>
                      </a:r>
                      <a:r>
                        <a:rPr lang="ru-RU" sz="1200" b="1" spc="-10" dirty="0" smtClean="0">
                          <a:solidFill>
                            <a:schemeClr val="tx1"/>
                          </a:solidFill>
                          <a:latin typeface="Liberation Serif" pitchFamily="18" charset="0"/>
                          <a:ea typeface="Liberation Serif" pitchFamily="18" charset="0"/>
                          <a:cs typeface="Liberation Serif" pitchFamily="18" charset="0"/>
                        </a:rPr>
                        <a:t>вес</a:t>
                      </a:r>
                      <a:endParaRPr lang="ru-RU" sz="1200" b="1" dirty="0" smtClean="0">
                        <a:solidFill>
                          <a:schemeClr val="tx1"/>
                        </a:solidFill>
                        <a:latin typeface="Liberation Serif" pitchFamily="18" charset="0"/>
                        <a:ea typeface="Liberation Serif" pitchFamily="18" charset="0"/>
                        <a:cs typeface="Liberation Serif" pitchFamily="18" charset="0"/>
                      </a:endParaRPr>
                    </a:p>
                    <a:p>
                      <a:pPr marL="52705" marR="45085" indent="-635" algn="ctr">
                        <a:lnSpc>
                          <a:spcPct val="100000"/>
                        </a:lnSpc>
                      </a:pPr>
                      <a:r>
                        <a:rPr lang="ru-RU" sz="1200" b="1" spc="10" dirty="0" smtClean="0">
                          <a:solidFill>
                            <a:schemeClr val="tx1"/>
                          </a:solidFill>
                          <a:latin typeface="Liberation Serif" pitchFamily="18" charset="0"/>
                          <a:ea typeface="Liberation Serif" pitchFamily="18" charset="0"/>
                          <a:cs typeface="Liberation Serif" pitchFamily="18" charset="0"/>
                        </a:rPr>
                        <a:t>в </a:t>
                      </a:r>
                      <a:r>
                        <a:rPr lang="ru-RU" sz="1200" b="1" dirty="0" smtClean="0">
                          <a:solidFill>
                            <a:schemeClr val="tx1"/>
                          </a:solidFill>
                          <a:latin typeface="Liberation Serif" pitchFamily="18" charset="0"/>
                          <a:ea typeface="Liberation Serif" pitchFamily="18" charset="0"/>
                          <a:cs typeface="Liberation Serif" pitchFamily="18" charset="0"/>
                        </a:rPr>
                        <a:t>общем  </a:t>
                      </a:r>
                      <a:r>
                        <a:rPr lang="ru-RU" sz="1200" b="1" spc="-25" dirty="0" smtClean="0">
                          <a:solidFill>
                            <a:schemeClr val="tx1"/>
                          </a:solidFill>
                          <a:latin typeface="Liberation Serif" pitchFamily="18" charset="0"/>
                          <a:ea typeface="Liberation Serif" pitchFamily="18" charset="0"/>
                          <a:cs typeface="Liberation Serif" pitchFamily="18" charset="0"/>
                        </a:rPr>
                        <a:t>объеме расходов,</a:t>
                      </a:r>
                      <a:r>
                        <a:rPr lang="ru-RU" sz="1200" b="1" spc="-120" dirty="0" smtClean="0">
                          <a:solidFill>
                            <a:schemeClr val="tx1"/>
                          </a:solidFill>
                          <a:latin typeface="Liberation Serif" pitchFamily="18" charset="0"/>
                          <a:ea typeface="Liberation Serif" pitchFamily="18" charset="0"/>
                          <a:cs typeface="Liberation Serif" pitchFamily="18" charset="0"/>
                        </a:rPr>
                        <a:t> </a:t>
                      </a:r>
                      <a:r>
                        <a:rPr lang="ru-RU" sz="1200" b="1" spc="35" dirty="0" smtClean="0">
                          <a:solidFill>
                            <a:schemeClr val="tx1"/>
                          </a:solidFill>
                          <a:latin typeface="Liberation Serif" pitchFamily="18" charset="0"/>
                          <a:ea typeface="Liberation Serif" pitchFamily="18" charset="0"/>
                          <a:cs typeface="Liberation Serif" pitchFamily="18" charset="0"/>
                        </a:rPr>
                        <a:t>%</a:t>
                      </a:r>
                      <a:endParaRPr lang="ru-RU" sz="1200" b="1" dirty="0" smtClean="0">
                        <a:solidFill>
                          <a:schemeClr val="tx1"/>
                        </a:solidFill>
                        <a:latin typeface="Liberation Serif" pitchFamily="18" charset="0"/>
                        <a:ea typeface="Liberation Serif" pitchFamily="18" charset="0"/>
                        <a:cs typeface="Liberation Serif" pitchFamily="18" charset="0"/>
                      </a:endParaRPr>
                    </a:p>
                    <a:p>
                      <a:pPr algn="ctr" rtl="0" fontAlgn="b"/>
                      <a:endParaRPr lang="ru-RU" sz="1200" b="1" i="0"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3">
                        <a:lumMod val="60000"/>
                        <a:lumOff val="40000"/>
                      </a:schemeClr>
                    </a:solidFill>
                  </a:tcPr>
                </a:tc>
              </a:tr>
              <a:tr h="1123242">
                <a:tc vMerge="1">
                  <a:txBody>
                    <a:bodyPr/>
                    <a:lstStyle/>
                    <a:p>
                      <a:pPr algn="l" fontAlgn="b"/>
                      <a:endParaRPr lang="ru-RU" sz="1800" b="0" i="0" u="none" strike="noStrike" dirty="0">
                        <a:solidFill>
                          <a:srgbClr val="000000"/>
                        </a:solidFill>
                        <a:effectLst/>
                        <a:latin typeface="Times New Roman" panose="02020603050405020304" pitchFamily="18" charset="0"/>
                        <a:cs typeface="Times New Roman" panose="02020603050405020304" pitchFamily="18" charset="0"/>
                      </a:endParaRPr>
                    </a:p>
                  </a:txBody>
                  <a:tcPr marL="9525" marR="9525" marT="9525" marB="0" anchor="ctr"/>
                </a:tc>
                <a:tc>
                  <a:txBody>
                    <a:bodyPr/>
                    <a:lstStyle/>
                    <a:p>
                      <a:pPr algn="ctr" fontAlgn="b"/>
                      <a:r>
                        <a:rPr lang="ru-RU" sz="1600" b="1" i="1" u="none" strike="noStrike" dirty="0" smtClean="0">
                          <a:solidFill>
                            <a:srgbClr val="000000"/>
                          </a:solidFill>
                          <a:effectLst/>
                          <a:latin typeface="Liberation Serif" pitchFamily="18" charset="0"/>
                          <a:ea typeface="Liberation Serif" pitchFamily="18" charset="0"/>
                          <a:cs typeface="Liberation Serif" pitchFamily="18" charset="0"/>
                        </a:rPr>
                        <a:t>860 597 952,51</a:t>
                      </a:r>
                      <a:endParaRPr lang="ru-RU" sz="16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c>
                  <a:txBody>
                    <a:bodyPr/>
                    <a:lstStyle/>
                    <a:p>
                      <a:pPr algn="ctr" fontAlgn="b"/>
                      <a:r>
                        <a:rPr lang="ru-RU" sz="1600" b="1" i="1" u="none" strike="noStrike" dirty="0" smtClean="0">
                          <a:solidFill>
                            <a:srgbClr val="000000"/>
                          </a:solidFill>
                          <a:effectLst/>
                          <a:latin typeface="Liberation Serif" pitchFamily="18" charset="0"/>
                          <a:ea typeface="Liberation Serif" pitchFamily="18" charset="0"/>
                          <a:cs typeface="Liberation Serif" pitchFamily="18" charset="0"/>
                        </a:rPr>
                        <a:t>856 063 819,37</a:t>
                      </a:r>
                      <a:endParaRPr lang="ru-RU" sz="16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c>
                  <a:txBody>
                    <a:bodyPr/>
                    <a:lstStyle/>
                    <a:p>
                      <a:pPr algn="ctr" fontAlgn="b"/>
                      <a:r>
                        <a:rPr lang="ru-RU" sz="1600" b="1" i="1" u="none" strike="noStrike" dirty="0" smtClean="0">
                          <a:solidFill>
                            <a:srgbClr val="000000"/>
                          </a:solidFill>
                          <a:effectLst/>
                          <a:latin typeface="Liberation Serif" pitchFamily="18" charset="0"/>
                          <a:ea typeface="Liberation Serif" pitchFamily="18" charset="0"/>
                          <a:cs typeface="Liberation Serif" pitchFamily="18" charset="0"/>
                        </a:rPr>
                        <a:t>99,5</a:t>
                      </a:r>
                      <a:endParaRPr lang="ru-RU" sz="16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c>
                  <a:txBody>
                    <a:bodyPr/>
                    <a:lstStyle/>
                    <a:p>
                      <a:pPr algn="ctr" fontAlgn="b"/>
                      <a:r>
                        <a:rPr lang="ru-RU" sz="1600" b="1" i="1" u="none" strike="noStrike" dirty="0" smtClean="0">
                          <a:solidFill>
                            <a:srgbClr val="000000"/>
                          </a:solidFill>
                          <a:effectLst/>
                          <a:latin typeface="Liberation Serif" pitchFamily="18" charset="0"/>
                          <a:ea typeface="Liberation Serif" pitchFamily="18" charset="0"/>
                          <a:cs typeface="Liberation Serif" pitchFamily="18" charset="0"/>
                        </a:rPr>
                        <a:t>47,1</a:t>
                      </a:r>
                      <a:endParaRPr lang="ru-RU" sz="1600" b="1" i="1" u="none" strike="noStrike" dirty="0">
                        <a:solidFill>
                          <a:srgbClr val="000000"/>
                        </a:solidFill>
                        <a:effectLst/>
                        <a:latin typeface="Liberation Serif" pitchFamily="18" charset="0"/>
                        <a:ea typeface="Liberation Serif" pitchFamily="18" charset="0"/>
                        <a:cs typeface="Liberation Serif" pitchFamily="18" charset="0"/>
                      </a:endParaRPr>
                    </a:p>
                  </a:txBody>
                  <a:tcPr marL="9525" marR="9525" marT="9525" marB="0" anchor="ctr">
                    <a:solidFill>
                      <a:schemeClr val="accent1">
                        <a:lumMod val="40000"/>
                        <a:lumOff val="60000"/>
                      </a:schemeClr>
                    </a:solidFill>
                  </a:tcPr>
                </a:tc>
              </a:tr>
            </a:tbl>
          </a:graphicData>
        </a:graphic>
      </p:graphicFrame>
      <p:pic>
        <p:nvPicPr>
          <p:cNvPr id="6146" name="Picture 2" descr="B:\Users\SOB\Desktop\Бюджет для граждан\Фото для бюджета\5289340.jpg"/>
          <p:cNvPicPr>
            <a:picLocks noChangeAspect="1" noChangeArrowheads="1"/>
          </p:cNvPicPr>
          <p:nvPr/>
        </p:nvPicPr>
        <p:blipFill>
          <a:blip r:embed="rId11"/>
          <a:srcRect/>
          <a:stretch>
            <a:fillRect/>
          </a:stretch>
        </p:blipFill>
        <p:spPr bwMode="auto">
          <a:xfrm>
            <a:off x="5086350" y="1644650"/>
            <a:ext cx="1905000" cy="1524000"/>
          </a:xfrm>
          <a:prstGeom prst="rect">
            <a:avLst/>
          </a:prstGeom>
          <a:noFill/>
        </p:spPr>
      </p:pic>
      <p:pic>
        <p:nvPicPr>
          <p:cNvPr id="6148" name="Picture 4" descr="B:\Users\SOB\Desktop\Бюджет для граждан\Фото для бюджета\XXL.jpg"/>
          <p:cNvPicPr>
            <a:picLocks noChangeAspect="1" noChangeArrowheads="1"/>
          </p:cNvPicPr>
          <p:nvPr/>
        </p:nvPicPr>
        <p:blipFill>
          <a:blip r:embed="rId12" cstate="print"/>
          <a:srcRect/>
          <a:stretch>
            <a:fillRect/>
          </a:stretch>
        </p:blipFill>
        <p:spPr bwMode="auto">
          <a:xfrm>
            <a:off x="5086350" y="3397250"/>
            <a:ext cx="1905000" cy="1600200"/>
          </a:xfrm>
          <a:prstGeom prst="rect">
            <a:avLst/>
          </a:prstGeom>
          <a:noFill/>
        </p:spPr>
      </p:pic>
      <p:pic>
        <p:nvPicPr>
          <p:cNvPr id="6149" name="Picture 5" descr="B:\Users\SOB\Desktop\Бюджет для граждан\Фото для бюджета\BdBbuY4JqbeECnnX2LlRCxMxOoGvSodNVlc7tYwap2NARgnhUmCYaUKrscUJ4w5_25wGVVbChC98n1281RguaK5k.jpg"/>
          <p:cNvPicPr>
            <a:picLocks noChangeAspect="1" noChangeArrowheads="1"/>
          </p:cNvPicPr>
          <p:nvPr/>
        </p:nvPicPr>
        <p:blipFill>
          <a:blip r:embed="rId13"/>
          <a:srcRect/>
          <a:stretch>
            <a:fillRect/>
          </a:stretch>
        </p:blipFill>
        <p:spPr bwMode="auto">
          <a:xfrm>
            <a:off x="5162550" y="5073650"/>
            <a:ext cx="1828800" cy="1676400"/>
          </a:xfrm>
          <a:prstGeom prst="rect">
            <a:avLst/>
          </a:prstGeom>
          <a:noFill/>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0" y="0"/>
            <a:ext cx="7739227" cy="1819262"/>
          </a:xfrm>
          <a:prstGeom prst="rect">
            <a:avLst/>
          </a:prstGeom>
          <a:blipFill>
            <a:blip r:embed="rId2" cstate="print"/>
            <a:stretch>
              <a:fillRect/>
            </a:stretch>
          </a:blipFill>
        </p:spPr>
        <p:txBody>
          <a:bodyPr wrap="square" lIns="0" tIns="0" rIns="0" bIns="0" rtlCol="0"/>
          <a:lstStyle/>
          <a:p>
            <a:endParaRPr/>
          </a:p>
        </p:txBody>
      </p:sp>
      <p:sp>
        <p:nvSpPr>
          <p:cNvPr id="3" name="object 3"/>
          <p:cNvSpPr/>
          <p:nvPr/>
        </p:nvSpPr>
        <p:spPr>
          <a:xfrm>
            <a:off x="0" y="1797050"/>
            <a:ext cx="989241" cy="6858000"/>
          </a:xfrm>
          <a:prstGeom prst="rect">
            <a:avLst/>
          </a:prstGeom>
          <a:blipFill>
            <a:blip r:embed="rId3" cstate="print"/>
            <a:stretch>
              <a:fillRect/>
            </a:stretch>
          </a:blipFill>
        </p:spPr>
        <p:txBody>
          <a:bodyPr wrap="square" lIns="0" tIns="0" rIns="0" bIns="0" rtlCol="0"/>
          <a:lstStyle/>
          <a:p>
            <a:endParaRPr/>
          </a:p>
        </p:txBody>
      </p:sp>
      <p:sp>
        <p:nvSpPr>
          <p:cNvPr id="4" name="object 4"/>
          <p:cNvSpPr/>
          <p:nvPr/>
        </p:nvSpPr>
        <p:spPr>
          <a:xfrm>
            <a:off x="6829628" y="1813889"/>
            <a:ext cx="910361" cy="9094101"/>
          </a:xfrm>
          <a:prstGeom prst="rect">
            <a:avLst/>
          </a:prstGeom>
          <a:blipFill>
            <a:blip r:embed="rId4" cstate="print"/>
            <a:stretch>
              <a:fillRect/>
            </a:stretch>
          </a:blipFill>
        </p:spPr>
        <p:txBody>
          <a:bodyPr wrap="square" lIns="0" tIns="0" rIns="0" bIns="0" rtlCol="0"/>
          <a:lstStyle/>
          <a:p>
            <a:endParaRPr/>
          </a:p>
        </p:txBody>
      </p:sp>
      <p:sp>
        <p:nvSpPr>
          <p:cNvPr id="5" name="object 5"/>
          <p:cNvSpPr/>
          <p:nvPr/>
        </p:nvSpPr>
        <p:spPr>
          <a:xfrm>
            <a:off x="0" y="8636623"/>
            <a:ext cx="1366850" cy="2272677"/>
          </a:xfrm>
          <a:prstGeom prst="rect">
            <a:avLst/>
          </a:prstGeom>
          <a:blipFill>
            <a:blip r:embed="rId5" cstate="print"/>
            <a:stretch>
              <a:fillRect/>
            </a:stretch>
          </a:blipFill>
        </p:spPr>
        <p:txBody>
          <a:bodyPr wrap="square" lIns="0" tIns="0" rIns="0" bIns="0" rtlCol="0"/>
          <a:lstStyle/>
          <a:p>
            <a:endParaRPr/>
          </a:p>
        </p:txBody>
      </p:sp>
      <p:sp>
        <p:nvSpPr>
          <p:cNvPr id="6" name="object 6"/>
          <p:cNvSpPr/>
          <p:nvPr/>
        </p:nvSpPr>
        <p:spPr>
          <a:xfrm>
            <a:off x="1361516" y="9305962"/>
            <a:ext cx="5474208" cy="1602028"/>
          </a:xfrm>
          <a:prstGeom prst="rect">
            <a:avLst/>
          </a:prstGeom>
          <a:blipFill>
            <a:blip r:embed="rId6" cstate="print"/>
            <a:stretch>
              <a:fillRect/>
            </a:stretch>
          </a:blipFill>
        </p:spPr>
        <p:txBody>
          <a:bodyPr wrap="square" lIns="0" tIns="0" rIns="0" bIns="0" rtlCol="0"/>
          <a:lstStyle/>
          <a:p>
            <a:endParaRPr/>
          </a:p>
        </p:txBody>
      </p:sp>
      <p:sp>
        <p:nvSpPr>
          <p:cNvPr id="9" name="object 9"/>
          <p:cNvSpPr txBox="1"/>
          <p:nvPr/>
        </p:nvSpPr>
        <p:spPr>
          <a:xfrm>
            <a:off x="1047750" y="1644650"/>
            <a:ext cx="6096000" cy="7478970"/>
          </a:xfrm>
          <a:prstGeom prst="rect">
            <a:avLst/>
          </a:prstGeom>
        </p:spPr>
        <p:txBody>
          <a:bodyPr vert="horz" wrap="square" lIns="0" tIns="0" rIns="0" bIns="0" rtlCol="0">
            <a:spAutoFit/>
          </a:bodyPr>
          <a:lstStyle/>
          <a:p>
            <a:pPr algn="ctr"/>
            <a:r>
              <a:rPr lang="ru-RU" sz="1400" dirty="0" smtClean="0"/>
              <a:t>   «</a:t>
            </a:r>
            <a:r>
              <a:rPr lang="ru-RU" dirty="0" smtClean="0"/>
              <a:t>Бюджет для граждан» составлен</a:t>
            </a:r>
          </a:p>
          <a:p>
            <a:pPr algn="ctr"/>
            <a:r>
              <a:rPr lang="ru-RU" dirty="0" smtClean="0"/>
              <a:t>на основе решения Думы Шалинского муниципального округа от 25.06.2026г. № 511 </a:t>
            </a:r>
          </a:p>
          <a:p>
            <a:pPr algn="ctr"/>
            <a:r>
              <a:rPr lang="ru-RU" dirty="0" smtClean="0"/>
              <a:t>«Об исполнении бюджета Шалинского муниципального округа за 2025 год» </a:t>
            </a:r>
          </a:p>
          <a:p>
            <a:pPr algn="ctr"/>
            <a:endParaRPr lang="ru-RU" dirty="0" smtClean="0"/>
          </a:p>
          <a:p>
            <a:pPr algn="ctr"/>
            <a:r>
              <a:rPr lang="ru-RU" dirty="0" smtClean="0"/>
              <a:t>над «Бюджетом для граждан» работали специалисты Финансового управления администрации </a:t>
            </a:r>
          </a:p>
          <a:p>
            <a:pPr algn="ctr"/>
            <a:r>
              <a:rPr lang="ru-RU" dirty="0" smtClean="0"/>
              <a:t>Шалинского муниципального округа</a:t>
            </a:r>
          </a:p>
          <a:p>
            <a:pPr algn="ctr"/>
            <a:endParaRPr lang="ru-RU" dirty="0" smtClean="0"/>
          </a:p>
          <a:p>
            <a:pPr algn="ctr"/>
            <a:endParaRPr lang="ru-RU" dirty="0" smtClean="0"/>
          </a:p>
          <a:p>
            <a:pPr algn="ctr"/>
            <a:endParaRPr lang="ru-RU" dirty="0" smtClean="0">
              <a:latin typeface="Times New Roman" pitchFamily="18" charset="0"/>
              <a:cs typeface="Times New Roman" pitchFamily="18" charset="0"/>
            </a:endParaRPr>
          </a:p>
          <a:p>
            <a:pPr algn="ctr"/>
            <a:endParaRPr lang="ru-RU" dirty="0" smtClean="0">
              <a:latin typeface="Times New Roman" pitchFamily="18" charset="0"/>
              <a:cs typeface="Times New Roman" pitchFamily="18" charset="0"/>
            </a:endParaRPr>
          </a:p>
          <a:p>
            <a:pPr algn="ctr"/>
            <a:endParaRPr lang="ru-RU" dirty="0" smtClean="0">
              <a:latin typeface="Times New Roman" pitchFamily="18" charset="0"/>
              <a:cs typeface="Times New Roman" pitchFamily="18" charset="0"/>
            </a:endParaRPr>
          </a:p>
          <a:p>
            <a:pPr algn="ctr"/>
            <a:endParaRPr lang="ru-RU" dirty="0" smtClean="0">
              <a:latin typeface="Times New Roman" pitchFamily="18" charset="0"/>
              <a:cs typeface="Times New Roman" pitchFamily="18" charset="0"/>
            </a:endParaRPr>
          </a:p>
          <a:p>
            <a:pPr algn="ctr"/>
            <a:endParaRPr lang="ru-RU" dirty="0" smtClean="0">
              <a:latin typeface="Times New Roman" pitchFamily="18" charset="0"/>
              <a:cs typeface="Times New Roman" pitchFamily="18" charset="0"/>
            </a:endParaRPr>
          </a:p>
          <a:p>
            <a:pPr algn="ctr"/>
            <a:endParaRPr lang="ru-RU" dirty="0" smtClean="0">
              <a:latin typeface="Times New Roman" pitchFamily="18" charset="0"/>
              <a:cs typeface="Times New Roman" pitchFamily="18" charset="0"/>
            </a:endParaRPr>
          </a:p>
          <a:p>
            <a:pPr algn="ctr"/>
            <a:endParaRPr lang="ru-RU" dirty="0" smtClean="0">
              <a:latin typeface="Times New Roman" pitchFamily="18" charset="0"/>
              <a:cs typeface="Times New Roman" pitchFamily="18" charset="0"/>
            </a:endParaRPr>
          </a:p>
          <a:p>
            <a:pPr algn="ctr"/>
            <a:endParaRPr lang="ru-RU" dirty="0" smtClean="0">
              <a:latin typeface="Times New Roman" pitchFamily="18" charset="0"/>
              <a:cs typeface="Times New Roman" pitchFamily="18" charset="0"/>
            </a:endParaRPr>
          </a:p>
          <a:p>
            <a:pPr algn="ctr"/>
            <a:r>
              <a:rPr lang="ru-RU" dirty="0" smtClean="0">
                <a:latin typeface="Times New Roman" pitchFamily="18" charset="0"/>
                <a:cs typeface="Times New Roman" pitchFamily="18" charset="0"/>
              </a:rPr>
              <a:t>62</a:t>
            </a:r>
            <a:r>
              <a:rPr lang="en-US" dirty="0" smtClean="0">
                <a:latin typeface="Times New Roman" pitchFamily="18" charset="0"/>
                <a:cs typeface="Times New Roman" pitchFamily="18" charset="0"/>
              </a:rPr>
              <a:t>3</a:t>
            </a:r>
            <a:r>
              <a:rPr lang="ru-RU" dirty="0" smtClean="0">
                <a:latin typeface="Times New Roman" pitchFamily="18" charset="0"/>
                <a:cs typeface="Times New Roman" pitchFamily="18" charset="0"/>
              </a:rPr>
              <a:t>0</a:t>
            </a:r>
            <a:r>
              <a:rPr lang="en-US" dirty="0" smtClean="0">
                <a:latin typeface="Times New Roman" pitchFamily="18" charset="0"/>
                <a:cs typeface="Times New Roman" pitchFamily="18" charset="0"/>
              </a:rPr>
              <a:t>3</a:t>
            </a:r>
            <a:r>
              <a:rPr lang="ru-RU" dirty="0" smtClean="0">
                <a:latin typeface="Times New Roman" pitchFamily="18" charset="0"/>
                <a:cs typeface="Times New Roman" pitchFamily="18" charset="0"/>
              </a:rPr>
              <a:t>0 </a:t>
            </a:r>
            <a:r>
              <a:rPr lang="ru-RU" dirty="0" smtClean="0"/>
              <a:t>р.п.Шаля ул. Орджоникидзе стр. </a:t>
            </a:r>
            <a:r>
              <a:rPr lang="ru-RU" dirty="0" smtClean="0">
                <a:latin typeface="Times New Roman" pitchFamily="18" charset="0"/>
                <a:cs typeface="Times New Roman" pitchFamily="18" charset="0"/>
              </a:rPr>
              <a:t>5</a:t>
            </a:r>
            <a:r>
              <a:rPr lang="ru-RU" dirty="0" smtClean="0"/>
              <a:t> </a:t>
            </a:r>
            <a:endParaRPr lang="en-US" dirty="0" smtClean="0"/>
          </a:p>
          <a:p>
            <a:pPr algn="ctr"/>
            <a:r>
              <a:rPr lang="ru-RU" dirty="0" smtClean="0"/>
              <a:t>тел. </a:t>
            </a:r>
            <a:r>
              <a:rPr lang="ru-RU" dirty="0" smtClean="0">
                <a:latin typeface="Times New Roman" pitchFamily="18" charset="0"/>
                <a:cs typeface="Times New Roman" pitchFamily="18" charset="0"/>
              </a:rPr>
              <a:t>(34358) 2-13-53</a:t>
            </a:r>
            <a:r>
              <a:rPr lang="ru-RU" dirty="0" smtClean="0"/>
              <a:t>,</a:t>
            </a:r>
          </a:p>
          <a:p>
            <a:pPr algn="ctr"/>
            <a:r>
              <a:rPr lang="ru-RU" dirty="0" smtClean="0">
                <a:latin typeface="Times New Roman" pitchFamily="18" charset="0"/>
                <a:cs typeface="Times New Roman" pitchFamily="18" charset="0"/>
              </a:rPr>
              <a:t> (34358) 2-25-38</a:t>
            </a:r>
            <a:r>
              <a:rPr lang="ru-RU" dirty="0" smtClean="0"/>
              <a:t>; Факс </a:t>
            </a:r>
            <a:r>
              <a:rPr lang="ru-RU" dirty="0" smtClean="0">
                <a:latin typeface="Times New Roman" pitchFamily="18" charset="0"/>
                <a:cs typeface="Times New Roman" pitchFamily="18" charset="0"/>
              </a:rPr>
              <a:t>(34358) 2-13-53 </a:t>
            </a:r>
          </a:p>
          <a:p>
            <a:pPr algn="ctr"/>
            <a:r>
              <a:rPr lang="ru-RU" dirty="0" smtClean="0"/>
              <a:t>Интернет-сайт: </a:t>
            </a:r>
            <a:r>
              <a:rPr lang="ru-RU" dirty="0" err="1" smtClean="0"/>
              <a:t>www</a:t>
            </a:r>
            <a:r>
              <a:rPr lang="ru-RU" dirty="0" smtClean="0"/>
              <a:t>.</a:t>
            </a:r>
            <a:r>
              <a:rPr lang="en-US" dirty="0" err="1" smtClean="0"/>
              <a:t>shalya</a:t>
            </a:r>
            <a:r>
              <a:rPr lang="ru-RU" dirty="0" smtClean="0"/>
              <a:t>.</a:t>
            </a:r>
            <a:r>
              <a:rPr lang="ru-RU" dirty="0" err="1" smtClean="0"/>
              <a:t>ru</a:t>
            </a:r>
            <a:r>
              <a:rPr lang="ru-RU" dirty="0" smtClean="0"/>
              <a:t> </a:t>
            </a:r>
          </a:p>
          <a:p>
            <a:pPr algn="ctr"/>
            <a:r>
              <a:rPr lang="ru-RU" dirty="0" smtClean="0"/>
              <a:t>Режим работы: понедельник -</a:t>
            </a:r>
            <a:r>
              <a:rPr lang="en-US" dirty="0" smtClean="0"/>
              <a:t> </a:t>
            </a:r>
            <a:r>
              <a:rPr lang="ru-RU" dirty="0" smtClean="0"/>
              <a:t>четверг </a:t>
            </a:r>
            <a:endParaRPr lang="en-US" dirty="0" smtClean="0"/>
          </a:p>
          <a:p>
            <a:pPr algn="ctr"/>
            <a:r>
              <a:rPr lang="ru-RU" dirty="0" smtClean="0"/>
              <a:t>с </a:t>
            </a:r>
            <a:r>
              <a:rPr lang="ru-RU" dirty="0" smtClean="0">
                <a:latin typeface="Times New Roman" pitchFamily="18" charset="0"/>
                <a:cs typeface="Times New Roman" pitchFamily="18" charset="0"/>
              </a:rPr>
              <a:t>8.18</a:t>
            </a:r>
            <a:r>
              <a:rPr lang="ru-RU" dirty="0" smtClean="0"/>
              <a:t> до </a:t>
            </a:r>
            <a:r>
              <a:rPr lang="ru-RU" dirty="0" smtClean="0">
                <a:latin typeface="Times New Roman" pitchFamily="18" charset="0"/>
                <a:cs typeface="Times New Roman" pitchFamily="18" charset="0"/>
              </a:rPr>
              <a:t>17.30</a:t>
            </a:r>
            <a:r>
              <a:rPr lang="ru-RU" dirty="0" smtClean="0"/>
              <a:t> часов, </a:t>
            </a:r>
            <a:endParaRPr lang="en-US" dirty="0" smtClean="0"/>
          </a:p>
          <a:p>
            <a:pPr algn="ctr"/>
            <a:r>
              <a:rPr lang="ru-RU" dirty="0" smtClean="0"/>
              <a:t>пятница с </a:t>
            </a:r>
            <a:r>
              <a:rPr lang="ru-RU" dirty="0" smtClean="0">
                <a:latin typeface="Times New Roman" pitchFamily="18" charset="0"/>
                <a:cs typeface="Times New Roman" pitchFamily="18" charset="0"/>
              </a:rPr>
              <a:t>8.18</a:t>
            </a:r>
            <a:r>
              <a:rPr lang="ru-RU" dirty="0" smtClean="0"/>
              <a:t> до </a:t>
            </a:r>
            <a:r>
              <a:rPr lang="ru-RU" dirty="0" smtClean="0">
                <a:latin typeface="Times New Roman" pitchFamily="18" charset="0"/>
                <a:cs typeface="Times New Roman" pitchFamily="18" charset="0"/>
              </a:rPr>
              <a:t>16:30</a:t>
            </a:r>
            <a:r>
              <a:rPr lang="ru-RU" dirty="0" smtClean="0"/>
              <a:t>, </a:t>
            </a:r>
            <a:endParaRPr lang="en-US" dirty="0" smtClean="0"/>
          </a:p>
          <a:p>
            <a:pPr algn="ctr"/>
            <a:r>
              <a:rPr lang="ru-RU" dirty="0" smtClean="0"/>
              <a:t>суббота-воскресенье   выходной</a:t>
            </a:r>
          </a:p>
        </p:txBody>
      </p:sp>
      <p:pic>
        <p:nvPicPr>
          <p:cNvPr id="2051" name="Picture 3" descr="B:\Users\SOB\Desktop\Бюджет для граждан\Фото для бюджета\2530252.jpg"/>
          <p:cNvPicPr>
            <a:picLocks noChangeAspect="1" noChangeArrowheads="1"/>
          </p:cNvPicPr>
          <p:nvPr/>
        </p:nvPicPr>
        <p:blipFill>
          <a:blip r:embed="rId7"/>
          <a:srcRect/>
          <a:stretch>
            <a:fillRect/>
          </a:stretch>
        </p:blipFill>
        <p:spPr bwMode="auto">
          <a:xfrm>
            <a:off x="1962150" y="4159250"/>
            <a:ext cx="4427537" cy="2514600"/>
          </a:xfrm>
          <a:prstGeom prst="rect">
            <a:avLst/>
          </a:prstGeom>
          <a:noFill/>
        </p:spPr>
      </p:pic>
      <p:grpSp>
        <p:nvGrpSpPr>
          <p:cNvPr id="10" name="Группа 22"/>
          <p:cNvGrpSpPr/>
          <p:nvPr/>
        </p:nvGrpSpPr>
        <p:grpSpPr>
          <a:xfrm>
            <a:off x="0" y="196850"/>
            <a:ext cx="7740523" cy="396240"/>
            <a:chOff x="0" y="288010"/>
            <a:chExt cx="7740523" cy="396240"/>
          </a:xfrm>
        </p:grpSpPr>
        <p:sp>
          <p:nvSpPr>
            <p:cNvPr id="11" name="object 3"/>
            <p:cNvSpPr/>
            <p:nvPr/>
          </p:nvSpPr>
          <p:spPr>
            <a:xfrm>
              <a:off x="756780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12" name="object 4"/>
            <p:cNvSpPr/>
            <p:nvPr/>
          </p:nvSpPr>
          <p:spPr>
            <a:xfrm>
              <a:off x="7376998"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13" name="object 5"/>
            <p:cNvSpPr/>
            <p:nvPr/>
          </p:nvSpPr>
          <p:spPr>
            <a:xfrm>
              <a:off x="7186193"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14" name="object 6"/>
            <p:cNvSpPr/>
            <p:nvPr/>
          </p:nvSpPr>
          <p:spPr>
            <a:xfrm>
              <a:off x="6995400" y="288010"/>
              <a:ext cx="172720" cy="396240"/>
            </a:xfrm>
            <a:custGeom>
              <a:avLst/>
              <a:gdLst/>
              <a:ahLst/>
              <a:cxnLst/>
              <a:rect l="l" t="t" r="r" b="b"/>
              <a:pathLst>
                <a:path w="172720" h="396240">
                  <a:moveTo>
                    <a:pt x="95402" y="0"/>
                  </a:moveTo>
                  <a:lnTo>
                    <a:pt x="0" y="0"/>
                  </a:lnTo>
                  <a:lnTo>
                    <a:pt x="29889" y="4607"/>
                  </a:lnTo>
                  <a:lnTo>
                    <a:pt x="54300" y="17175"/>
                  </a:lnTo>
                  <a:lnTo>
                    <a:pt x="70760" y="35816"/>
                  </a:lnTo>
                  <a:lnTo>
                    <a:pt x="76796" y="58648"/>
                  </a:lnTo>
                  <a:lnTo>
                    <a:pt x="76796" y="337350"/>
                  </a:lnTo>
                  <a:lnTo>
                    <a:pt x="70760" y="360181"/>
                  </a:lnTo>
                  <a:lnTo>
                    <a:pt x="54300" y="378823"/>
                  </a:lnTo>
                  <a:lnTo>
                    <a:pt x="29889" y="391390"/>
                  </a:lnTo>
                  <a:lnTo>
                    <a:pt x="0" y="395998"/>
                  </a:lnTo>
                  <a:lnTo>
                    <a:pt x="95402" y="395998"/>
                  </a:lnTo>
                  <a:lnTo>
                    <a:pt x="125291" y="391390"/>
                  </a:lnTo>
                  <a:lnTo>
                    <a:pt x="149702" y="378823"/>
                  </a:lnTo>
                  <a:lnTo>
                    <a:pt x="166163" y="360181"/>
                  </a:lnTo>
                  <a:lnTo>
                    <a:pt x="172199" y="337350"/>
                  </a:lnTo>
                  <a:lnTo>
                    <a:pt x="172199" y="58648"/>
                  </a:lnTo>
                  <a:lnTo>
                    <a:pt x="166163" y="35816"/>
                  </a:lnTo>
                  <a:lnTo>
                    <a:pt x="149702" y="17175"/>
                  </a:lnTo>
                  <a:lnTo>
                    <a:pt x="125291" y="4607"/>
                  </a:lnTo>
                  <a:lnTo>
                    <a:pt x="95402" y="0"/>
                  </a:lnTo>
                  <a:close/>
                </a:path>
              </a:pathLst>
            </a:custGeom>
            <a:solidFill>
              <a:srgbClr val="E4E5E6"/>
            </a:solidFill>
          </p:spPr>
          <p:txBody>
            <a:bodyPr wrap="square" lIns="0" tIns="0" rIns="0" bIns="0" rtlCol="0"/>
            <a:lstStyle/>
            <a:p>
              <a:endParaRPr/>
            </a:p>
          </p:txBody>
        </p:sp>
        <p:sp>
          <p:nvSpPr>
            <p:cNvPr id="15" name="object 7"/>
            <p:cNvSpPr/>
            <p:nvPr/>
          </p:nvSpPr>
          <p:spPr>
            <a:xfrm>
              <a:off x="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16" name="object 8"/>
            <p:cNvSpPr/>
            <p:nvPr/>
          </p:nvSpPr>
          <p:spPr>
            <a:xfrm>
              <a:off x="251999"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17" name="object 9"/>
            <p:cNvSpPr/>
            <p:nvPr/>
          </p:nvSpPr>
          <p:spPr>
            <a:xfrm>
              <a:off x="504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sp>
          <p:nvSpPr>
            <p:cNvPr id="18" name="object 10"/>
            <p:cNvSpPr/>
            <p:nvPr/>
          </p:nvSpPr>
          <p:spPr>
            <a:xfrm>
              <a:off x="756000" y="288010"/>
              <a:ext cx="406400" cy="396240"/>
            </a:xfrm>
            <a:custGeom>
              <a:avLst/>
              <a:gdLst/>
              <a:ahLst/>
              <a:cxnLst/>
              <a:rect l="l" t="t" r="r" b="b"/>
              <a:pathLst>
                <a:path w="406400" h="396240">
                  <a:moveTo>
                    <a:pt x="406095" y="0"/>
                  </a:moveTo>
                  <a:lnTo>
                    <a:pt x="280758" y="0"/>
                  </a:lnTo>
                  <a:lnTo>
                    <a:pt x="0" y="198031"/>
                  </a:lnTo>
                  <a:lnTo>
                    <a:pt x="280758" y="395998"/>
                  </a:lnTo>
                  <a:lnTo>
                    <a:pt x="406133" y="395998"/>
                  </a:lnTo>
                  <a:lnTo>
                    <a:pt x="125387" y="197992"/>
                  </a:lnTo>
                  <a:lnTo>
                    <a:pt x="406095" y="0"/>
                  </a:lnTo>
                  <a:close/>
                </a:path>
              </a:pathLst>
            </a:custGeom>
            <a:solidFill>
              <a:srgbClr val="E4E5E6"/>
            </a:solidFill>
          </p:spPr>
          <p:txBody>
            <a:bodyPr wrap="square" lIns="0" tIns="0" rIns="0" bIns="0" rtlCol="0"/>
            <a:lstStyle/>
            <a:p>
              <a:endParaRPr/>
            </a:p>
          </p:txBody>
        </p:sp>
        <p:grpSp>
          <p:nvGrpSpPr>
            <p:cNvPr id="19" name="Группа 44"/>
            <p:cNvGrpSpPr/>
            <p:nvPr/>
          </p:nvGrpSpPr>
          <p:grpSpPr>
            <a:xfrm>
              <a:off x="990600" y="288010"/>
              <a:ext cx="6101715" cy="396240"/>
              <a:chOff x="990600" y="288010"/>
              <a:chExt cx="6101715" cy="396240"/>
            </a:xfrm>
          </p:grpSpPr>
          <p:sp>
            <p:nvSpPr>
              <p:cNvPr id="21" name="object 12"/>
              <p:cNvSpPr/>
              <p:nvPr/>
            </p:nvSpPr>
            <p:spPr>
              <a:xfrm>
                <a:off x="990600" y="288010"/>
                <a:ext cx="6101715" cy="396240"/>
              </a:xfrm>
              <a:custGeom>
                <a:avLst/>
                <a:gdLst/>
                <a:ahLst/>
                <a:cxnLst/>
                <a:rect l="l" t="t" r="r" b="b"/>
                <a:pathLst>
                  <a:path w="6101715" h="396240">
                    <a:moveTo>
                      <a:pt x="6028944" y="0"/>
                    </a:moveTo>
                    <a:lnTo>
                      <a:pt x="280758" y="0"/>
                    </a:lnTo>
                    <a:lnTo>
                      <a:pt x="0" y="198031"/>
                    </a:lnTo>
                    <a:lnTo>
                      <a:pt x="280758" y="395998"/>
                    </a:lnTo>
                    <a:lnTo>
                      <a:pt x="6028944" y="395998"/>
                    </a:lnTo>
                    <a:lnTo>
                      <a:pt x="6057141" y="391390"/>
                    </a:lnTo>
                    <a:lnTo>
                      <a:pt x="6080172" y="378823"/>
                    </a:lnTo>
                    <a:lnTo>
                      <a:pt x="6095702" y="360181"/>
                    </a:lnTo>
                    <a:lnTo>
                      <a:pt x="6101397" y="337350"/>
                    </a:lnTo>
                    <a:lnTo>
                      <a:pt x="6101397" y="58648"/>
                    </a:lnTo>
                    <a:lnTo>
                      <a:pt x="6095702" y="35816"/>
                    </a:lnTo>
                    <a:lnTo>
                      <a:pt x="6080172" y="17175"/>
                    </a:lnTo>
                    <a:lnTo>
                      <a:pt x="6057141" y="4607"/>
                    </a:lnTo>
                    <a:lnTo>
                      <a:pt x="6028944" y="0"/>
                    </a:lnTo>
                    <a:close/>
                  </a:path>
                </a:pathLst>
              </a:custGeom>
              <a:solidFill>
                <a:srgbClr val="00B8BE"/>
              </a:solidFill>
            </p:spPr>
            <p:txBody>
              <a:bodyPr wrap="square" lIns="0" tIns="0" rIns="0" bIns="0" rtlCol="0"/>
              <a:lstStyle/>
              <a:p>
                <a:endParaRPr/>
              </a:p>
            </p:txBody>
          </p:sp>
          <p:sp>
            <p:nvSpPr>
              <p:cNvPr id="22" name="object 13"/>
              <p:cNvSpPr/>
              <p:nvPr/>
            </p:nvSpPr>
            <p:spPr>
              <a:xfrm>
                <a:off x="6734556" y="342011"/>
                <a:ext cx="288290" cy="288290"/>
              </a:xfrm>
              <a:custGeom>
                <a:avLst/>
                <a:gdLst/>
                <a:ahLst/>
                <a:cxnLst/>
                <a:rect l="l" t="t" r="r" b="b"/>
                <a:pathLst>
                  <a:path w="288290" h="288290">
                    <a:moveTo>
                      <a:pt x="235673" y="0"/>
                    </a:moveTo>
                    <a:lnTo>
                      <a:pt x="52324" y="0"/>
                    </a:lnTo>
                    <a:lnTo>
                      <a:pt x="31953" y="4105"/>
                    </a:lnTo>
                    <a:lnTo>
                      <a:pt x="15322" y="15308"/>
                    </a:lnTo>
                    <a:lnTo>
                      <a:pt x="4110" y="31937"/>
                    </a:lnTo>
                    <a:lnTo>
                      <a:pt x="0" y="52324"/>
                    </a:lnTo>
                    <a:lnTo>
                      <a:pt x="0" y="235661"/>
                    </a:lnTo>
                    <a:lnTo>
                      <a:pt x="4110" y="256031"/>
                    </a:lnTo>
                    <a:lnTo>
                      <a:pt x="15322" y="272662"/>
                    </a:lnTo>
                    <a:lnTo>
                      <a:pt x="31953" y="283874"/>
                    </a:lnTo>
                    <a:lnTo>
                      <a:pt x="52324" y="287985"/>
                    </a:lnTo>
                    <a:lnTo>
                      <a:pt x="235673" y="287985"/>
                    </a:lnTo>
                    <a:lnTo>
                      <a:pt x="256038" y="283874"/>
                    </a:lnTo>
                    <a:lnTo>
                      <a:pt x="272670" y="272662"/>
                    </a:lnTo>
                    <a:lnTo>
                      <a:pt x="283885" y="256031"/>
                    </a:lnTo>
                    <a:lnTo>
                      <a:pt x="287997" y="235661"/>
                    </a:lnTo>
                    <a:lnTo>
                      <a:pt x="287997" y="52324"/>
                    </a:lnTo>
                    <a:lnTo>
                      <a:pt x="283885" y="31937"/>
                    </a:lnTo>
                    <a:lnTo>
                      <a:pt x="272670" y="15308"/>
                    </a:lnTo>
                    <a:lnTo>
                      <a:pt x="256038" y="4105"/>
                    </a:lnTo>
                    <a:lnTo>
                      <a:pt x="235673" y="0"/>
                    </a:lnTo>
                    <a:close/>
                  </a:path>
                </a:pathLst>
              </a:custGeom>
              <a:solidFill>
                <a:srgbClr val="FFFFFF"/>
              </a:solidFill>
            </p:spPr>
            <p:txBody>
              <a:bodyPr wrap="square" lIns="0" tIns="0" rIns="0" bIns="0" rtlCol="0"/>
              <a:lstStyle/>
              <a:p>
                <a:endParaRPr/>
              </a:p>
            </p:txBody>
          </p:sp>
          <p:sp>
            <p:nvSpPr>
              <p:cNvPr id="23" name="object 14"/>
              <p:cNvSpPr txBox="1"/>
              <p:nvPr/>
            </p:nvSpPr>
            <p:spPr>
              <a:xfrm>
                <a:off x="6762750" y="381748"/>
                <a:ext cx="245403" cy="184666"/>
              </a:xfrm>
              <a:prstGeom prst="rect">
                <a:avLst/>
              </a:prstGeom>
            </p:spPr>
            <p:txBody>
              <a:bodyPr vert="horz" wrap="square" lIns="0" tIns="0" rIns="0" bIns="0" rtlCol="0">
                <a:spAutoFit/>
              </a:bodyPr>
              <a:lstStyle/>
              <a:p>
                <a:pPr marL="12700">
                  <a:lnSpc>
                    <a:spcPct val="100000"/>
                  </a:lnSpc>
                </a:pPr>
                <a:r>
                  <a:rPr lang="ru-RU" sz="1200" dirty="0" smtClean="0">
                    <a:latin typeface="Gill Sans MT"/>
                    <a:cs typeface="Gill Sans MT"/>
                  </a:rPr>
                  <a:t>31</a:t>
                </a:r>
                <a:endParaRPr sz="1200" dirty="0">
                  <a:latin typeface="Gill Sans MT"/>
                  <a:cs typeface="Gill Sans MT"/>
                </a:endParaRPr>
              </a:p>
            </p:txBody>
          </p:sp>
        </p:grpSp>
        <p:sp>
          <p:nvSpPr>
            <p:cNvPr id="20" name="object 21"/>
            <p:cNvSpPr txBox="1"/>
            <p:nvPr/>
          </p:nvSpPr>
          <p:spPr>
            <a:xfrm>
              <a:off x="1276350" y="364210"/>
              <a:ext cx="5410200" cy="307777"/>
            </a:xfrm>
            <a:prstGeom prst="rect">
              <a:avLst/>
            </a:prstGeom>
          </p:spPr>
          <p:txBody>
            <a:bodyPr vert="horz" wrap="square" lIns="0" tIns="0" rIns="0" bIns="0" rtlCol="0">
              <a:spAutoFit/>
            </a:bodyPr>
            <a:lstStyle/>
            <a:p>
              <a:pPr algn="ctr"/>
              <a:r>
                <a:rPr lang="ru-RU" sz="2000" b="1" i="1" dirty="0" smtClean="0">
                  <a:solidFill>
                    <a:srgbClr val="002060"/>
                  </a:solidFill>
                  <a:latin typeface="Liberation Serif" pitchFamily="18" charset="0"/>
                  <a:ea typeface="Liberation Serif" pitchFamily="18" charset="0"/>
                  <a:cs typeface="Liberation Serif" pitchFamily="18" charset="0"/>
                </a:rPr>
                <a:t>Контактная информация для граждан</a:t>
              </a:r>
            </a:p>
          </p:txBody>
        </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231F2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13117</TotalTime>
  <Words>5127</Words>
  <Application>Microsoft Office PowerPoint</Application>
  <PresentationFormat>Произвольный</PresentationFormat>
  <Paragraphs>1552</Paragraphs>
  <Slides>32</Slides>
  <Notes>3</Notes>
  <HiddenSlides>0</HiddenSlides>
  <MMClips>0</MMClips>
  <ScaleCrop>false</ScaleCrop>
  <HeadingPairs>
    <vt:vector size="4" baseType="variant">
      <vt:variant>
        <vt:lpstr>Тема</vt:lpstr>
      </vt:variant>
      <vt:variant>
        <vt:i4>1</vt:i4>
      </vt:variant>
      <vt:variant>
        <vt:lpstr>Заголовки слайдов</vt:lpstr>
      </vt:variant>
      <vt:variant>
        <vt:i4>32</vt:i4>
      </vt:variant>
    </vt:vector>
  </HeadingPairs>
  <TitlesOfParts>
    <vt:vector size="33" baseType="lpstr">
      <vt:lpstr>Office Theme</vt:lpstr>
      <vt:lpstr>Слайд 1</vt:lpstr>
      <vt:lpstr>Слайд 2</vt:lpstr>
      <vt:lpstr>Слайд 3</vt:lpstr>
      <vt:lpstr>Слайд 4</vt:lpstr>
      <vt:lpstr>Слайд 5</vt:lpstr>
      <vt:lpstr>Слайд 6</vt:lpstr>
      <vt:lpstr>Слайд 7</vt:lpstr>
      <vt:lpstr>Слайд 8</vt:lpstr>
      <vt:lpstr>Слайд 9</vt:lpstr>
      <vt:lpstr>Слайд 10</vt:lpstr>
      <vt:lpstr>Слайд 11</vt:lpstr>
      <vt:lpstr>Слайд 12</vt:lpstr>
      <vt:lpstr>Слайд 13</vt:lpstr>
      <vt:lpstr>Слайд 14</vt:lpstr>
      <vt:lpstr>Слайд 15</vt:lpstr>
      <vt:lpstr>Слайд 16</vt:lpstr>
      <vt:lpstr>Слайд 17</vt:lpstr>
      <vt:lpstr>Слайд 18</vt:lpstr>
      <vt:lpstr>Слайд 19</vt:lpstr>
      <vt:lpstr>Слайд 20</vt:lpstr>
      <vt:lpstr>Слайд 21</vt:lpstr>
      <vt:lpstr>Слайд 22</vt:lpstr>
      <vt:lpstr>Слайд 23</vt:lpstr>
      <vt:lpstr>Слайд 24</vt:lpstr>
      <vt:lpstr>Слайд 25</vt:lpstr>
      <vt:lpstr>Слайд 26</vt:lpstr>
      <vt:lpstr>Слайд 27</vt:lpstr>
      <vt:lpstr>Слайд 28</vt:lpstr>
      <vt:lpstr>Слайд 29</vt:lpstr>
      <vt:lpstr>Слайд 30</vt:lpstr>
      <vt:lpstr>Слайд 31</vt:lpstr>
      <vt:lpstr>Слайд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lmi</dc:creator>
  <cp:lastModifiedBy>Стабровская ОБ</cp:lastModifiedBy>
  <cp:revision>1542</cp:revision>
  <dcterms:created xsi:type="dcterms:W3CDTF">2016-08-30T03:47:38Z</dcterms:created>
  <dcterms:modified xsi:type="dcterms:W3CDTF">2026-10-07T10:41:56Z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2016-05-05T00:00:00Z</vt:filetime>
  </property>
  <property fmtid="{D5CDD505-2E9C-101B-9397-08002B2CF9AE}" pid="3" name="Creator">
    <vt:lpwstr>Adobe InDesign CS4 (6.0)</vt:lpwstr>
  </property>
  <property fmtid="{D5CDD505-2E9C-101B-9397-08002B2CF9AE}" pid="4" name="LastSaved">
    <vt:filetime>2016-08-30T00:00:00Z</vt:filetime>
  </property>
</Properties>
</file>